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36"/>
  </p:notesMasterIdLst>
  <p:sldIdLst>
    <p:sldId id="256" r:id="rId2"/>
    <p:sldId id="288" r:id="rId3"/>
    <p:sldId id="290" r:id="rId4"/>
    <p:sldId id="279" r:id="rId5"/>
    <p:sldId id="330" r:id="rId6"/>
    <p:sldId id="289" r:id="rId7"/>
    <p:sldId id="293" r:id="rId8"/>
    <p:sldId id="298" r:id="rId9"/>
    <p:sldId id="291" r:id="rId10"/>
    <p:sldId id="302" r:id="rId11"/>
    <p:sldId id="280" r:id="rId12"/>
    <p:sldId id="303" r:id="rId13"/>
    <p:sldId id="257" r:id="rId14"/>
    <p:sldId id="325" r:id="rId15"/>
    <p:sldId id="304" r:id="rId16"/>
    <p:sldId id="258" r:id="rId17"/>
    <p:sldId id="275" r:id="rId18"/>
    <p:sldId id="276" r:id="rId19"/>
    <p:sldId id="305" r:id="rId20"/>
    <p:sldId id="259" r:id="rId21"/>
    <p:sldId id="278" r:id="rId22"/>
    <p:sldId id="260" r:id="rId23"/>
    <p:sldId id="306" r:id="rId24"/>
    <p:sldId id="283" r:id="rId25"/>
    <p:sldId id="261" r:id="rId26"/>
    <p:sldId id="285" r:id="rId27"/>
    <p:sldId id="262" r:id="rId28"/>
    <p:sldId id="286" r:id="rId29"/>
    <p:sldId id="287" r:id="rId30"/>
    <p:sldId id="263" r:id="rId31"/>
    <p:sldId id="307" r:id="rId32"/>
    <p:sldId id="265" r:id="rId33"/>
    <p:sldId id="267" r:id="rId34"/>
    <p:sldId id="331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109D496-B397-44E6-B1E5-378845D03A06}">
          <p14:sldIdLst>
            <p14:sldId id="256"/>
            <p14:sldId id="288"/>
            <p14:sldId id="290"/>
            <p14:sldId id="279"/>
            <p14:sldId id="330"/>
            <p14:sldId id="289"/>
            <p14:sldId id="293"/>
            <p14:sldId id="298"/>
            <p14:sldId id="291"/>
            <p14:sldId id="302"/>
            <p14:sldId id="280"/>
            <p14:sldId id="303"/>
            <p14:sldId id="257"/>
            <p14:sldId id="325"/>
            <p14:sldId id="304"/>
            <p14:sldId id="258"/>
            <p14:sldId id="275"/>
            <p14:sldId id="276"/>
            <p14:sldId id="305"/>
            <p14:sldId id="259"/>
            <p14:sldId id="278"/>
            <p14:sldId id="260"/>
            <p14:sldId id="306"/>
            <p14:sldId id="283"/>
            <p14:sldId id="261"/>
            <p14:sldId id="285"/>
            <p14:sldId id="262"/>
            <p14:sldId id="286"/>
            <p14:sldId id="287"/>
            <p14:sldId id="263"/>
          </p14:sldIdLst>
        </p14:section>
        <p14:section name="Section sans titre" id="{6716248A-A158-44F9-8AF6-3E431F985DCE}">
          <p14:sldIdLst>
            <p14:sldId id="307"/>
            <p14:sldId id="265"/>
            <p14:sldId id="267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648"/>
    <a:srgbClr val="420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3ADBA-83EC-4CB1-85A9-0144D7C0D962}" type="datetimeFigureOut">
              <a:rPr lang="fr-CA" smtClean="0"/>
              <a:pPr/>
              <a:t>2016-10-24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74F78-E2EA-48ED-BFF5-6B6CFDBE433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E7F4-2B8F-4CF7-9C10-5286560A097D}" type="datetimeFigureOut">
              <a:rPr lang="fr-CA" smtClean="0"/>
              <a:pPr/>
              <a:t>2016-10-24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8BCB-93FB-4B20-AF20-6ECBCE959D1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E7F4-2B8F-4CF7-9C10-5286560A097D}" type="datetimeFigureOut">
              <a:rPr lang="fr-CA" smtClean="0"/>
              <a:pPr/>
              <a:t>2016-10-24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8BCB-93FB-4B20-AF20-6ECBCE959D1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E7F4-2B8F-4CF7-9C10-5286560A097D}" type="datetimeFigureOut">
              <a:rPr lang="fr-CA" smtClean="0"/>
              <a:pPr/>
              <a:t>2016-10-24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8BCB-93FB-4B20-AF20-6ECBCE959D1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E7F4-2B8F-4CF7-9C10-5286560A097D}" type="datetimeFigureOut">
              <a:rPr lang="fr-CA" smtClean="0"/>
              <a:pPr/>
              <a:t>2016-10-24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8BCB-93FB-4B20-AF20-6ECBCE959D1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E7F4-2B8F-4CF7-9C10-5286560A097D}" type="datetimeFigureOut">
              <a:rPr lang="fr-CA" smtClean="0"/>
              <a:pPr/>
              <a:t>2016-10-24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8BCB-93FB-4B20-AF20-6ECBCE959D1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E7F4-2B8F-4CF7-9C10-5286560A097D}" type="datetimeFigureOut">
              <a:rPr lang="fr-CA" smtClean="0"/>
              <a:pPr/>
              <a:t>2016-10-24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8BCB-93FB-4B20-AF20-6ECBCE959D1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E7F4-2B8F-4CF7-9C10-5286560A097D}" type="datetimeFigureOut">
              <a:rPr lang="fr-CA" smtClean="0"/>
              <a:pPr/>
              <a:t>2016-10-24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8BCB-93FB-4B20-AF20-6ECBCE959D1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E7F4-2B8F-4CF7-9C10-5286560A097D}" type="datetimeFigureOut">
              <a:rPr lang="fr-CA" smtClean="0"/>
              <a:pPr/>
              <a:t>2016-10-24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8BCB-93FB-4B20-AF20-6ECBCE959D1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E7F4-2B8F-4CF7-9C10-5286560A097D}" type="datetimeFigureOut">
              <a:rPr lang="fr-CA" smtClean="0"/>
              <a:pPr/>
              <a:t>2016-10-24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8BCB-93FB-4B20-AF20-6ECBCE959D1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E7F4-2B8F-4CF7-9C10-5286560A097D}" type="datetimeFigureOut">
              <a:rPr lang="fr-CA" smtClean="0"/>
              <a:pPr/>
              <a:t>2016-10-24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8BCB-93FB-4B20-AF20-6ECBCE959D1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E7F4-2B8F-4CF7-9C10-5286560A097D}" type="datetimeFigureOut">
              <a:rPr lang="fr-CA" smtClean="0"/>
              <a:pPr/>
              <a:t>2016-10-24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8BCB-93FB-4B20-AF20-6ECBCE959D1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CE7F4-2B8F-4CF7-9C10-5286560A097D}" type="datetimeFigureOut">
              <a:rPr lang="fr-CA" smtClean="0"/>
              <a:pPr/>
              <a:t>2016-10-24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A8BCB-93FB-4B20-AF20-6ECBCE959D1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Ks-PG4NXPAhUIXD4KHVI2DFgQjRwIBw&amp;url=http://www.enjoy-your-car.com/76-coeur-tendre.html&amp;psig=AFQjCNHD9jN5PLAUUe_vNiKv8n1CeNILmA&amp;ust=1476378450694826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3.jpe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3.jpe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fant-encyclopedie.com/sites/default/files/docs/coups-oeil/attachement-parent-enfant-info.pdf" TargetMode="External"/><Relationship Id="rId13" Type="http://schemas.openxmlformats.org/officeDocument/2006/relationships/hyperlink" Target="http://www.reseaukangourou.com/documents.html" TargetMode="External"/><Relationship Id="rId3" Type="http://schemas.openxmlformats.org/officeDocument/2006/relationships/hyperlink" Target="http://petalesinternational.org/du-lien-d'attachement.php" TargetMode="External"/><Relationship Id="rId7" Type="http://schemas.openxmlformats.org/officeDocument/2006/relationships/hyperlink" Target="http://www.enfant-encyclopedie.com/attachement" TargetMode="External"/><Relationship Id="rId12" Type="http://schemas.openxmlformats.org/officeDocument/2006/relationships/hyperlink" Target="http://sites.cssmi.qc.ca/terresoleil/IMG/pdf/maturite_affective.pdf" TargetMode="External"/><Relationship Id="rId2" Type="http://schemas.openxmlformats.org/officeDocument/2006/relationships/hyperlink" Target="http://naitreetgrandir.com/fr/etape/0_12_mois/viefamille/fiche.aspx?doc=ik-naitre-grandir-bebe-lien-attachement-sol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cationmonteregie.qc.ca/archives/jourpedag/2013/documentation/AB209%20-%20Gu%C3%A9rin%20Julie/AB209%20-%20Gu%C3%A9rin%20Julie_1.pdf" TargetMode="External"/><Relationship Id="rId11" Type="http://schemas.openxmlformats.org/officeDocument/2006/relationships/hyperlink" Target="https://www.csharricana.qc.ca/RadFiles/Documents/DOCUMENTS/DOCUMENTS/1070/Retrouver_son_role_parent_dans_culture_de_pairs%5b1%5d.pdf" TargetMode="External"/><Relationship Id="rId5" Type="http://schemas.openxmlformats.org/officeDocument/2006/relationships/hyperlink" Target="http://www.csss-iugs.ca/c3s/data/files/Relations_attachement_developpement.pdf" TargetMode="External"/><Relationship Id="rId10" Type="http://schemas.openxmlformats.org/officeDocument/2006/relationships/hyperlink" Target="http://csvdc.qc.ca/wp-content/uploads/2014/06/SAVOIR_LIRE_L_ATTACHEMENT_DE_L_ENFANT.pdf" TargetMode="External"/><Relationship Id="rId4" Type="http://schemas.openxmlformats.org/officeDocument/2006/relationships/hyperlink" Target="http://www.phac-aspc.gc.ca/hp-ps/dca-dea/publications/ffc-ief/book-livre-1-fra.php" TargetMode="External"/><Relationship Id="rId9" Type="http://schemas.openxmlformats.org/officeDocument/2006/relationships/hyperlink" Target="http://patrickjjdaganaud.com/5-EHDAA/x-ATTACHEMENT/ATTACHEMENT%20SCOLAIRE%20GORDON%20NEUFLED/pr%C3%A9sentation%20Neufeld%20RedFlags%20doc%20(2).pdf" TargetMode="External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L_ENSEIGNANTE_PHARE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7315" y="-495300"/>
            <a:ext cx="11857036" cy="3619500"/>
          </a:xfrm>
        </p:spPr>
        <p:txBody>
          <a:bodyPr>
            <a:normAutofit/>
          </a:bodyPr>
          <a:lstStyle/>
          <a:p>
            <a:r>
              <a:rPr lang="fr-CA" sz="4800" b="1" dirty="0">
                <a:solidFill>
                  <a:srgbClr val="00B0F0"/>
                </a:solidFill>
                <a:latin typeface="Aharoni" pitchFamily="2" charset="-79"/>
                <a:ea typeface="Balkeno" pitchFamily="2" charset="0"/>
                <a:cs typeface="Aharoni" pitchFamily="2" charset="-79"/>
              </a:rPr>
              <a:t>Toucher le cœur de l’enfant pour ouvrir son esprit aux apprentissages</a:t>
            </a:r>
            <a:endParaRPr lang="fr-CA" sz="4800" dirty="0">
              <a:solidFill>
                <a:srgbClr val="00B0F0"/>
              </a:solidFill>
              <a:latin typeface="Aharoni" pitchFamily="2" charset="-79"/>
              <a:ea typeface="Balkeno" pitchFamily="2" charset="0"/>
              <a:cs typeface="Aharoni" pitchFamily="2" charset="-79"/>
            </a:endParaRPr>
          </a:p>
        </p:txBody>
      </p:sp>
      <p:pic>
        <p:nvPicPr>
          <p:cNvPr id="5" name="Picture 8" descr="Résultats de recherche d'images pour « reconnaissance enfant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94" y="1875022"/>
            <a:ext cx="5046278" cy="33672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58977" y="5381469"/>
            <a:ext cx="927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Colloque « De cœur et de tête Priorité aux 0-5 ans » 21 octobre 2016</a:t>
            </a:r>
          </a:p>
          <a:p>
            <a:pPr algn="ctr"/>
            <a:r>
              <a:rPr lang="fr-CA" dirty="0" smtClean="0"/>
              <a:t>Présentation de Gloria Babineau et Édith Leclerc, animatrices Passe-Partout</a:t>
            </a:r>
          </a:p>
          <a:p>
            <a:pPr algn="ctr"/>
            <a:r>
              <a:rPr lang="fr-CA" dirty="0" smtClean="0"/>
              <a:t>Inspirée de diverses formations et lectures</a:t>
            </a:r>
          </a:p>
        </p:txBody>
      </p:sp>
    </p:spTree>
    <p:extLst>
      <p:ext uri="{BB962C8B-B14F-4D97-AF65-F5344CB8AC3E}">
        <p14:creationId xmlns:p14="http://schemas.microsoft.com/office/powerpoint/2010/main" val="8002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520" y="166255"/>
            <a:ext cx="10850880" cy="906087"/>
          </a:xfrm>
          <a:blipFill>
            <a:blip r:embed="rId2" cstate="print"/>
            <a:tile tx="0" ty="0" sx="100000" sy="100000" flip="none" algn="tl"/>
          </a:blip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CA" dirty="0" smtClean="0">
                <a:latin typeface="Aharoni" pitchFamily="2" charset="-79"/>
                <a:cs typeface="Aharoni" pitchFamily="2" charset="-79"/>
              </a:rPr>
            </a:br>
            <a:r>
              <a:rPr lang="fr-CA" dirty="0" smtClean="0">
                <a:latin typeface="Aharoni" pitchFamily="2" charset="-79"/>
                <a:cs typeface="Aharoni" pitchFamily="2" charset="-79"/>
              </a:rPr>
              <a:t>D’où </a:t>
            </a:r>
            <a:r>
              <a:rPr lang="fr-CA" dirty="0">
                <a:latin typeface="Aharoni" pitchFamily="2" charset="-79"/>
                <a:cs typeface="Aharoni" pitchFamily="2" charset="-79"/>
              </a:rPr>
              <a:t>vient la théorie de l’attachement?</a:t>
            </a:r>
            <a:br>
              <a:rPr lang="fr-CA" dirty="0">
                <a:latin typeface="Aharoni" pitchFamily="2" charset="-79"/>
                <a:cs typeface="Aharoni" pitchFamily="2" charset="-79"/>
              </a:rPr>
            </a:br>
            <a:endParaRPr lang="fr-CA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1874359" y="1164893"/>
            <a:ext cx="8370064" cy="5510228"/>
            <a:chOff x="1785" y="2874"/>
            <a:chExt cx="15896" cy="1138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85" y="2961"/>
              <a:ext cx="15896" cy="11294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pic>
          <p:nvPicPr>
            <p:cNvPr id="6" name="Picture 5" descr="4357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" y="2874"/>
              <a:ext cx="15896" cy="11022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02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Historique de la théorie du lien d’attachement</a:t>
            </a:r>
          </a:p>
        </p:txBody>
      </p:sp>
      <p:pic>
        <p:nvPicPr>
          <p:cNvPr id="4" name="Image 3" descr="http://cursa.ihmc.us/rid=1Q4MPMXNL-TKC9ZN-15F/Pionniers%20de%20l'attachement.cmap?rid=1Q4MPMXNL-TKC9ZN-15F&amp;partName=html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26" y="373086"/>
            <a:ext cx="11596174" cy="619916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6646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10515600" cy="2251227"/>
          </a:xfrm>
          <a:blipFill>
            <a:blip r:embed="rId2" cstate="print"/>
            <a:tile tx="0" ty="0" sx="100000" sy="100000" flip="none" algn="tl"/>
          </a:blip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fr-CA" sz="3600" dirty="0"/>
              <a:t/>
            </a:r>
            <a:br>
              <a:rPr lang="fr-CA" sz="3600" dirty="0"/>
            </a:br>
            <a:r>
              <a:rPr lang="fr-CA" sz="32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 Pour éduquer un enfant, avoir une influence et lui enseigner, il faut qu’il soit attaché à nous. » </a:t>
            </a:r>
            <a:endParaRPr lang="fr-CA" sz="32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 3" descr="http://images.slideplayer.fr/28/9385342/slides/slide_4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0"/>
          <a:stretch/>
        </p:blipFill>
        <p:spPr bwMode="auto">
          <a:xfrm>
            <a:off x="2458348" y="2588653"/>
            <a:ext cx="6686843" cy="37747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95601" y="361952"/>
            <a:ext cx="750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/>
              <a:t>Selon le docteur Gordon </a:t>
            </a:r>
            <a:r>
              <a:rPr lang="fr-CA" sz="3600" b="1" dirty="0" err="1" smtClean="0"/>
              <a:t>Neufeld</a:t>
            </a:r>
            <a:r>
              <a:rPr lang="fr-CA" sz="3600" b="1" dirty="0" smtClean="0"/>
              <a:t>, 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2202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9100" y="274320"/>
            <a:ext cx="4410595" cy="6016944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77500" lnSpcReduction="20000"/>
          </a:bodyPr>
          <a:lstStyle/>
          <a:p>
            <a:endParaRPr lang="fr-CA" dirty="0" smtClean="0">
              <a:latin typeface="Berlin Sans FB" pitchFamily="34" charset="0"/>
            </a:endParaRPr>
          </a:p>
          <a:p>
            <a:pPr>
              <a:buNone/>
            </a:pPr>
            <a:r>
              <a:rPr lang="fr-CA" dirty="0" smtClean="0">
                <a:latin typeface="Berlin Sans FB" pitchFamily="34" charset="0"/>
              </a:rPr>
              <a:t>	Les </a:t>
            </a:r>
            <a:r>
              <a:rPr lang="fr-CA" dirty="0">
                <a:latin typeface="Berlin Sans FB" pitchFamily="34" charset="0"/>
              </a:rPr>
              <a:t>façons de </a:t>
            </a:r>
            <a:r>
              <a:rPr lang="fr-CA" b="1" dirty="0">
                <a:latin typeface="Berlin Sans FB" pitchFamily="34" charset="0"/>
              </a:rPr>
              <a:t>s’attacher se développent de façon séquentielle</a:t>
            </a:r>
            <a:r>
              <a:rPr lang="fr-CA" dirty="0">
                <a:latin typeface="Berlin Sans FB" pitchFamily="34" charset="0"/>
              </a:rPr>
              <a:t>. </a:t>
            </a:r>
            <a:r>
              <a:rPr lang="fr-CA" dirty="0" smtClean="0">
                <a:latin typeface="Berlin Sans FB" pitchFamily="34" charset="0"/>
              </a:rPr>
              <a:t>Une </a:t>
            </a:r>
            <a:r>
              <a:rPr lang="fr-CA" dirty="0">
                <a:latin typeface="Berlin Sans FB" pitchFamily="34" charset="0"/>
              </a:rPr>
              <a:t>nouvelle dimension vient se rajouter à tous les ans pendant les six premières années de la vie. </a:t>
            </a:r>
            <a:endParaRPr lang="fr-CA" dirty="0" smtClean="0">
              <a:latin typeface="Berlin Sans FB" pitchFamily="34" charset="0"/>
            </a:endParaRPr>
          </a:p>
          <a:p>
            <a:pPr>
              <a:buNone/>
            </a:pPr>
            <a:r>
              <a:rPr lang="fr-CA" dirty="0" smtClean="0">
                <a:latin typeface="Berlin Sans FB" pitchFamily="34" charset="0"/>
              </a:rPr>
              <a:t>	</a:t>
            </a:r>
          </a:p>
          <a:p>
            <a:pPr>
              <a:buNone/>
            </a:pPr>
            <a:r>
              <a:rPr lang="fr-CA" dirty="0" smtClean="0">
                <a:latin typeface="Berlin Sans FB" pitchFamily="34" charset="0"/>
              </a:rPr>
              <a:t>	Chaque fois que l’enfant crée </a:t>
            </a:r>
            <a:r>
              <a:rPr lang="fr-CA" b="1" dirty="0" smtClean="0">
                <a:latin typeface="Berlin Sans FB" pitchFamily="34" charset="0"/>
              </a:rPr>
              <a:t>une nouvelle relation</a:t>
            </a:r>
            <a:r>
              <a:rPr lang="fr-CA" dirty="0" smtClean="0">
                <a:latin typeface="Berlin Sans FB" pitchFamily="34" charset="0"/>
              </a:rPr>
              <a:t>, il s’attache en suivant </a:t>
            </a:r>
            <a:r>
              <a:rPr lang="fr-CA" b="1" dirty="0" smtClean="0">
                <a:latin typeface="Berlin Sans FB" pitchFamily="34" charset="0"/>
              </a:rPr>
              <a:t>les mêmes étapes </a:t>
            </a:r>
            <a:r>
              <a:rPr lang="fr-CA" dirty="0" smtClean="0">
                <a:latin typeface="Berlin Sans FB" pitchFamily="34" charset="0"/>
              </a:rPr>
              <a:t>dans le même ordre.</a:t>
            </a:r>
            <a:endParaRPr lang="fr-CA" dirty="0">
              <a:latin typeface="Berlin Sans FB" pitchFamily="34" charset="0"/>
            </a:endParaRPr>
          </a:p>
          <a:p>
            <a:endParaRPr lang="fr-CA" dirty="0" smtClean="0">
              <a:latin typeface="Berlin Sans FB" pitchFamily="34" charset="0"/>
            </a:endParaRPr>
          </a:p>
          <a:p>
            <a:pPr>
              <a:buNone/>
            </a:pPr>
            <a:r>
              <a:rPr lang="fr-CA" dirty="0" smtClean="0">
                <a:latin typeface="Berlin Sans FB" pitchFamily="34" charset="0"/>
              </a:rPr>
              <a:t>	Si </a:t>
            </a:r>
            <a:r>
              <a:rPr lang="fr-CA" dirty="0">
                <a:latin typeface="Berlin Sans FB" pitchFamily="34" charset="0"/>
              </a:rPr>
              <a:t>la maturation psychologique s’interrompt, le développement de l’attachement </a:t>
            </a:r>
            <a:r>
              <a:rPr lang="fr-CA" dirty="0" smtClean="0">
                <a:latin typeface="Berlin Sans FB" pitchFamily="34" charset="0"/>
              </a:rPr>
              <a:t>s’arrête aussi</a:t>
            </a:r>
            <a:r>
              <a:rPr lang="fr-CA" dirty="0" smtClean="0"/>
              <a:t>. </a:t>
            </a:r>
            <a:endParaRPr lang="fr-CA" dirty="0"/>
          </a:p>
        </p:txBody>
      </p:sp>
      <p:pic>
        <p:nvPicPr>
          <p:cNvPr id="4" name="Image 3" descr="https://encrypted-tbn1.gstatic.com/images?q=tbn:ANd9GcTW3521ZyaRr9yM5b3z_HXI5YsWhbFfa3ZHyibgVVWXF_0zaYCK_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282775"/>
            <a:ext cx="6827350" cy="600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8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softEdge rad="127000"/>
          </a:effectLst>
        </p:spPr>
        <p:txBody>
          <a:bodyPr>
            <a:normAutofit/>
          </a:bodyPr>
          <a:lstStyle/>
          <a:p>
            <a:pPr algn="ctr">
              <a:buNone/>
            </a:pPr>
            <a:endParaRPr lang="fr-CA" altLang="fr-FR" b="1" dirty="0" smtClean="0">
              <a:latin typeface="Berlin Sans FB" pitchFamily="34" charset="0"/>
            </a:endParaRPr>
          </a:p>
          <a:p>
            <a:pPr algn="ctr">
              <a:buNone/>
            </a:pPr>
            <a:r>
              <a:rPr lang="fr-CA" altLang="fr-FR" b="1" dirty="0" smtClean="0">
                <a:latin typeface="Berlin Sans FB" pitchFamily="34" charset="0"/>
              </a:rPr>
              <a:t>« L’attachement</a:t>
            </a:r>
            <a:r>
              <a:rPr lang="fr-CA" altLang="fr-FR" dirty="0" smtClean="0">
                <a:latin typeface="Berlin Sans FB" pitchFamily="34" charset="0"/>
              </a:rPr>
              <a:t> </a:t>
            </a:r>
            <a:r>
              <a:rPr lang="fr-CA" altLang="fr-FR" dirty="0">
                <a:latin typeface="Berlin Sans FB" pitchFamily="34" charset="0"/>
              </a:rPr>
              <a:t>est une </a:t>
            </a:r>
            <a:r>
              <a:rPr lang="fr-CA" altLang="fr-FR" b="1" dirty="0">
                <a:solidFill>
                  <a:srgbClr val="FF0000"/>
                </a:solidFill>
                <a:latin typeface="Berlin Sans FB" pitchFamily="34" charset="0"/>
              </a:rPr>
              <a:t>force d’attraction </a:t>
            </a:r>
            <a:r>
              <a:rPr lang="fr-CA" altLang="fr-FR" dirty="0">
                <a:latin typeface="Berlin Sans FB" pitchFamily="34" charset="0"/>
              </a:rPr>
              <a:t>qui attire deux corps l’un vers l’autre. C’est la </a:t>
            </a:r>
            <a:r>
              <a:rPr lang="fr-CA" altLang="fr-FR" b="1" dirty="0">
                <a:latin typeface="Berlin Sans FB" pitchFamily="34" charset="0"/>
              </a:rPr>
              <a:t>force «instinctive» </a:t>
            </a:r>
            <a:r>
              <a:rPr lang="fr-CA" altLang="fr-FR" dirty="0">
                <a:latin typeface="Berlin Sans FB" pitchFamily="34" charset="0"/>
              </a:rPr>
              <a:t>la plus puissante dans l’univers. Il s’agit d’une </a:t>
            </a:r>
            <a:r>
              <a:rPr lang="fr-CA" altLang="fr-FR" b="1" dirty="0">
                <a:latin typeface="Berlin Sans FB" pitchFamily="34" charset="0"/>
              </a:rPr>
              <a:t>force invisible</a:t>
            </a:r>
            <a:r>
              <a:rPr lang="fr-CA" altLang="fr-FR" dirty="0">
                <a:latin typeface="Berlin Sans FB" pitchFamily="34" charset="0"/>
              </a:rPr>
              <a:t> mais fondamentale pour la survie de tout être humain. » </a:t>
            </a:r>
            <a:endParaRPr lang="fr-CA" altLang="fr-FR" dirty="0" smtClean="0">
              <a:latin typeface="Berlin Sans FB" pitchFamily="34" charset="0"/>
            </a:endParaRPr>
          </a:p>
          <a:p>
            <a:pPr algn="ctr">
              <a:buNone/>
            </a:pPr>
            <a:r>
              <a:rPr lang="fr-CA" altLang="fr-FR" sz="2000" dirty="0" err="1" smtClean="0">
                <a:latin typeface="Berlin Sans FB" pitchFamily="34" charset="0"/>
              </a:rPr>
              <a:t>Neufeld</a:t>
            </a:r>
            <a:r>
              <a:rPr lang="fr-CA" altLang="fr-FR" sz="2000" dirty="0" smtClean="0">
                <a:latin typeface="Berlin Sans FB" pitchFamily="34" charset="0"/>
              </a:rPr>
              <a:t> </a:t>
            </a:r>
            <a:r>
              <a:rPr lang="fr-CA" altLang="fr-FR" sz="2000" dirty="0">
                <a:latin typeface="Berlin Sans FB" pitchFamily="34" charset="0"/>
              </a:rPr>
              <a:t>2005, Robillard et </a:t>
            </a:r>
            <a:r>
              <a:rPr lang="fr-CA" altLang="fr-FR" sz="2000" dirty="0" err="1">
                <a:latin typeface="Berlin Sans FB" pitchFamily="34" charset="0"/>
              </a:rPr>
              <a:t>Boutet</a:t>
            </a:r>
            <a:r>
              <a:rPr lang="fr-CA" altLang="fr-FR" sz="2000" dirty="0">
                <a:latin typeface="Berlin Sans FB" pitchFamily="34" charset="0"/>
              </a:rPr>
              <a:t> 2013</a:t>
            </a:r>
          </a:p>
          <a:p>
            <a:pPr algn="ctr"/>
            <a:endParaRPr lang="fr-CA" altLang="fr-FR" dirty="0" smtClean="0">
              <a:latin typeface="Berlin Sans FB" pitchFamily="34" charset="0"/>
            </a:endParaRPr>
          </a:p>
          <a:p>
            <a:pPr algn="ctr">
              <a:buNone/>
            </a:pPr>
            <a:r>
              <a:rPr lang="fr-CA" altLang="fr-FR" dirty="0" smtClean="0">
                <a:latin typeface="Berlin Sans FB" pitchFamily="34" charset="0"/>
              </a:rPr>
              <a:t>«</a:t>
            </a:r>
            <a:r>
              <a:rPr lang="fr-CA" altLang="fr-FR" dirty="0">
                <a:latin typeface="Berlin Sans FB" pitchFamily="34" charset="0"/>
              </a:rPr>
              <a:t> </a:t>
            </a:r>
            <a:r>
              <a:rPr lang="fr-CA" altLang="fr-FR" b="1" dirty="0">
                <a:latin typeface="Berlin Sans FB" pitchFamily="34" charset="0"/>
              </a:rPr>
              <a:t>L’attachement a un impact </a:t>
            </a:r>
            <a:r>
              <a:rPr lang="fr-CA" altLang="fr-FR" dirty="0">
                <a:latin typeface="Berlin Sans FB" pitchFamily="34" charset="0"/>
              </a:rPr>
              <a:t>non seulement sur le bien-être de l’enfant, mais aussi sur le </a:t>
            </a:r>
            <a:r>
              <a:rPr lang="fr-CA" altLang="fr-FR" b="1" dirty="0">
                <a:latin typeface="Berlin Sans FB" pitchFamily="34" charset="0"/>
              </a:rPr>
              <a:t>développement de son cerveau </a:t>
            </a:r>
            <a:r>
              <a:rPr lang="fr-CA" altLang="fr-FR" dirty="0">
                <a:latin typeface="Berlin Sans FB" pitchFamily="34" charset="0"/>
              </a:rPr>
              <a:t>et, de ce fait, sur le développement de sa vision de lui-même (estime de soi) </a:t>
            </a:r>
            <a:r>
              <a:rPr lang="fr-CA" altLang="fr-FR" dirty="0" smtClean="0">
                <a:latin typeface="Berlin Sans FB" pitchFamily="34" charset="0"/>
              </a:rPr>
              <a:t>et </a:t>
            </a:r>
            <a:r>
              <a:rPr lang="fr-CA" altLang="fr-FR" dirty="0">
                <a:latin typeface="Berlin Sans FB" pitchFamily="34" charset="0"/>
              </a:rPr>
              <a:t>du monde (intelligence relationnelle). » </a:t>
            </a:r>
            <a:endParaRPr lang="fr-CA" altLang="fr-FR" dirty="0" smtClean="0">
              <a:latin typeface="Berlin Sans FB" pitchFamily="34" charset="0"/>
            </a:endParaRPr>
          </a:p>
          <a:p>
            <a:pPr algn="ctr">
              <a:buNone/>
            </a:pPr>
            <a:r>
              <a:rPr lang="fr-CA" altLang="fr-FR" sz="2000" dirty="0" smtClean="0">
                <a:latin typeface="Berlin Sans FB" pitchFamily="34" charset="0"/>
              </a:rPr>
              <a:t>Noël </a:t>
            </a:r>
            <a:r>
              <a:rPr lang="fr-CA" altLang="fr-FR" sz="2000" dirty="0">
                <a:latin typeface="Berlin Sans FB" pitchFamily="34" charset="0"/>
              </a:rPr>
              <a:t>2003, p. 19-20</a:t>
            </a:r>
          </a:p>
          <a:p>
            <a:pPr algn="ctr"/>
            <a:endParaRPr lang="fr-CA" dirty="0"/>
          </a:p>
        </p:txBody>
      </p:sp>
      <p:pic>
        <p:nvPicPr>
          <p:cNvPr id="4" name="Image 31" descr="Résultats de recherche d'images pour « parent child attachment gordon neufeld »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r="10986" b="6760"/>
          <a:stretch/>
        </p:blipFill>
        <p:spPr bwMode="auto">
          <a:xfrm>
            <a:off x="8441266" y="2108201"/>
            <a:ext cx="2184401" cy="153246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7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Résultats de recherche d'images pour « parent child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8" y="220133"/>
            <a:ext cx="3285295" cy="24807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ésultats de recherche d'images pour « reconnaissance enfant 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164" y="233462"/>
            <a:ext cx="2225703" cy="22581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Résultats de recherche d'images pour « parent child attachment »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23" y="607949"/>
            <a:ext cx="3007110" cy="189818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4" name="Image 13" descr="Résultats de recherche d'images pour « parent child attachment gordon neufeld »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8" y="4529667"/>
            <a:ext cx="3296541" cy="191250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5" name="Image 14" descr="Résultats de recherche d'images pour « apprendre à éduquer un enfant »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134" y="3513667"/>
            <a:ext cx="3102699" cy="23295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6" name="Image 15" descr="Résultats de recherche d'images pour « parentalité positive »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20" y="4951527"/>
            <a:ext cx="3565013" cy="179640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0" name="Rectangle 9"/>
          <p:cNvSpPr/>
          <p:nvPr/>
        </p:nvSpPr>
        <p:spPr>
          <a:xfrm>
            <a:off x="8348133" y="5494233"/>
            <a:ext cx="38167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APPARTENANCE</a:t>
            </a:r>
          </a:p>
        </p:txBody>
      </p:sp>
      <p:sp>
        <p:nvSpPr>
          <p:cNvPr id="11" name="Rectangle 10"/>
          <p:cNvSpPr/>
          <p:nvPr/>
        </p:nvSpPr>
        <p:spPr>
          <a:xfrm rot="20817350">
            <a:off x="-321238" y="4058772"/>
            <a:ext cx="31008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AMOUR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 rot="1574542">
            <a:off x="8979644" y="1913180"/>
            <a:ext cx="31719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420A37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hiller" panose="04020404031007020602" pitchFamily="82" charset="0"/>
              </a:rPr>
              <a:t>IMPORTANCE</a:t>
            </a:r>
          </a:p>
        </p:txBody>
      </p:sp>
      <p:sp>
        <p:nvSpPr>
          <p:cNvPr id="8" name="Rectangle 7"/>
          <p:cNvSpPr/>
          <p:nvPr/>
        </p:nvSpPr>
        <p:spPr>
          <a:xfrm rot="19810856">
            <a:off x="3158647" y="653361"/>
            <a:ext cx="31008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lkeno" pitchFamily="2" charset="0"/>
                <a:ea typeface="Balkeno" pitchFamily="2" charset="0"/>
              </a:rPr>
              <a:t>ÊTRE CONNU</a:t>
            </a:r>
          </a:p>
        </p:txBody>
      </p:sp>
      <p:sp>
        <p:nvSpPr>
          <p:cNvPr id="7" name="Rectangle 6"/>
          <p:cNvSpPr/>
          <p:nvPr/>
        </p:nvSpPr>
        <p:spPr>
          <a:xfrm>
            <a:off x="721058" y="2302933"/>
            <a:ext cx="16580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44648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orte" panose="03060902040502070203" pitchFamily="66" charset="0"/>
              </a:rPr>
              <a:t>SENS</a:t>
            </a:r>
            <a:endParaRPr lang="fr-FR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44648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4134" y="4512734"/>
            <a:ext cx="34751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Jokerman" panose="04090605060D06020702" pitchFamily="82" charset="0"/>
                <a:cs typeface="Aharoni" panose="02010803020104030203" pitchFamily="2" charset="-79"/>
              </a:rPr>
              <a:t>SIMILITUDE</a:t>
            </a:r>
          </a:p>
        </p:txBody>
      </p:sp>
      <p:sp>
        <p:nvSpPr>
          <p:cNvPr id="4" name="Rectangle 3"/>
          <p:cNvSpPr/>
          <p:nvPr/>
        </p:nvSpPr>
        <p:spPr>
          <a:xfrm rot="20916252">
            <a:off x="2450225" y="2835023"/>
            <a:ext cx="75600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Six modes d’attachement</a:t>
            </a:r>
          </a:p>
          <a:p>
            <a:pPr algn="ctr"/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Selon Gordon </a:t>
            </a:r>
            <a:r>
              <a:rPr lang="fr-FR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Neufeld</a:t>
            </a:r>
            <a:endParaRPr lang="fr-F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7440" y="174567"/>
            <a:ext cx="8055032" cy="997528"/>
          </a:xfrm>
          <a:blipFill>
            <a:blip r:embed="rId2" cstate="print"/>
            <a:tile tx="0" ty="0" sx="100000" sy="100000" flip="none" algn="tl"/>
          </a:blip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fr-CA" sz="6000" dirty="0">
                <a:latin typeface="Aharoni" pitchFamily="2" charset="-79"/>
                <a:cs typeface="Aharoni" pitchFamily="2" charset="-79"/>
              </a:rPr>
              <a:t>S’attacher par les sens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842459" y="-1676270"/>
            <a:ext cx="9541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kumimoji="0" lang="fr-CA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42458" y="6467605"/>
            <a:ext cx="3770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fr-CA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42458" y="7858255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CA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Image 20" descr="http://www.efa13.com/wp-content/uploads/2015/01/LienEnfant-michelangelo-1080x3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6" y="1118104"/>
            <a:ext cx="7273638" cy="437660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23" name="Image 22" descr="http://idata.over-blog.com/4/82/05/73/chouchou_1324289511521208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121" y="1232795"/>
            <a:ext cx="2721719" cy="21750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9" name="Image 18" descr="http://www.coupdepouce.com/img/photos/biz/cdp/styles-attachement-p-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137" y="3474720"/>
            <a:ext cx="4729941" cy="326690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22" name="Image 21" descr="http://i16.servimg.com/u/f16/14/66/64/65/la-fam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37" y="4622800"/>
            <a:ext cx="2430164" cy="20862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0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ésultats de recherche d'images pour « reconnaissance enfant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694">
            <a:off x="8384383" y="2199124"/>
            <a:ext cx="2890367" cy="19015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393" y="299577"/>
            <a:ext cx="6583679" cy="997207"/>
          </a:xfr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fr-CA" dirty="0" smtClean="0">
                <a:latin typeface="Aharoni" pitchFamily="2" charset="-79"/>
                <a:cs typeface="Aharoni" pitchFamily="2" charset="-79"/>
              </a:rPr>
              <a:t>S’attacher </a:t>
            </a:r>
            <a:r>
              <a:rPr lang="fr-CA" dirty="0">
                <a:latin typeface="Aharoni" pitchFamily="2" charset="-79"/>
                <a:cs typeface="Aharoni" pitchFamily="2" charset="-79"/>
              </a:rPr>
              <a:t>par les sens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1512916"/>
            <a:ext cx="7924800" cy="48296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CA" dirty="0" smtClean="0">
                <a:latin typeface="Berlin Sans FB" pitchFamily="34" charset="0"/>
              </a:rPr>
              <a:t>	C’est </a:t>
            </a:r>
            <a:r>
              <a:rPr lang="fr-CA" dirty="0">
                <a:latin typeface="Berlin Sans FB" pitchFamily="34" charset="0"/>
              </a:rPr>
              <a:t>la première forme d’attachement de la naissance à 1 an. </a:t>
            </a:r>
          </a:p>
          <a:p>
            <a:endParaRPr lang="fr-CA" dirty="0" smtClean="0">
              <a:latin typeface="Berlin Sans FB" pitchFamily="34" charset="0"/>
            </a:endParaRPr>
          </a:p>
          <a:p>
            <a:pPr>
              <a:buNone/>
            </a:pPr>
            <a:r>
              <a:rPr lang="fr-CA" dirty="0" smtClean="0">
                <a:latin typeface="Berlin Sans FB" pitchFamily="34" charset="0"/>
              </a:rPr>
              <a:t>	</a:t>
            </a:r>
            <a:r>
              <a:rPr lang="fr-CA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L’enfant </a:t>
            </a:r>
            <a:r>
              <a:rPr lang="fr-CA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recherche la </a:t>
            </a:r>
            <a:r>
              <a:rPr lang="fr-CA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proximité physique </a:t>
            </a:r>
            <a:r>
              <a:rPr lang="fr-CA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à travers </a:t>
            </a:r>
            <a:r>
              <a:rPr lang="fr-CA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ses sens</a:t>
            </a:r>
            <a:r>
              <a:rPr lang="fr-CA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: câliner, bécoter, chatouiller, chanter, parler, rire, </a:t>
            </a:r>
            <a:r>
              <a:rPr lang="fr-CA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se nourrir</a:t>
            </a:r>
            <a:r>
              <a:rPr lang="fr-CA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, </a:t>
            </a:r>
            <a:r>
              <a:rPr lang="fr-CA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se faire bercer</a:t>
            </a:r>
            <a:r>
              <a:rPr lang="fr-CA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, </a:t>
            </a:r>
            <a:r>
              <a:rPr lang="fr-CA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donner </a:t>
            </a:r>
            <a:r>
              <a:rPr lang="fr-CA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le bain, faire des massages, etc.</a:t>
            </a:r>
          </a:p>
          <a:p>
            <a:endParaRPr lang="fr-CA" dirty="0" smtClean="0">
              <a:latin typeface="Berlin Sans FB" pitchFamily="34" charset="0"/>
            </a:endParaRPr>
          </a:p>
          <a:p>
            <a:pPr>
              <a:buNone/>
            </a:pPr>
            <a:r>
              <a:rPr lang="fr-CA" dirty="0" smtClean="0">
                <a:latin typeface="Berlin Sans FB" pitchFamily="34" charset="0"/>
              </a:rPr>
              <a:t>	L’enfant </a:t>
            </a:r>
            <a:r>
              <a:rPr lang="fr-CA" dirty="0">
                <a:latin typeface="Berlin Sans FB" pitchFamily="34" charset="0"/>
              </a:rPr>
              <a:t>proteste lorsqu’il y a séparation avec la personne ou l’objet auquel il est attaché. </a:t>
            </a:r>
          </a:p>
        </p:txBody>
      </p:sp>
      <p:pic>
        <p:nvPicPr>
          <p:cNvPr id="5" name="Image 4" descr="https://centrejohnbowlby.files.wordpress.com/2015/10/young_family_with_bab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754" y="245733"/>
            <a:ext cx="3592598" cy="192492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Picture 8" descr="Résultats de recherche d'images pour « reconnaissance enfant 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1" y="4266402"/>
            <a:ext cx="3671997" cy="23629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73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1309" y="149630"/>
            <a:ext cx="7439891" cy="1188720"/>
          </a:xfrm>
          <a:blipFill>
            <a:blip r:embed="rId2" cstate="print"/>
            <a:tile tx="0" ty="0" sx="100000" sy="100000" flip="none" algn="tl"/>
          </a:blip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fr-CA" sz="5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CA" sz="5400" dirty="0" smtClean="0">
                <a:latin typeface="Aharoni" pitchFamily="2" charset="-79"/>
                <a:cs typeface="Aharoni" pitchFamily="2" charset="-79"/>
              </a:rPr>
            </a:br>
            <a:r>
              <a:rPr lang="fr-CA" sz="5400" dirty="0" smtClean="0">
                <a:latin typeface="Aharoni" pitchFamily="2" charset="-79"/>
                <a:cs typeface="Aharoni" pitchFamily="2" charset="-79"/>
              </a:rPr>
              <a:t>Rôle </a:t>
            </a:r>
            <a:r>
              <a:rPr lang="fr-CA" sz="5400" dirty="0">
                <a:latin typeface="Aharoni" pitchFamily="2" charset="-79"/>
                <a:cs typeface="Aharoni" pitchFamily="2" charset="-79"/>
              </a:rPr>
              <a:t>de </a:t>
            </a:r>
            <a:r>
              <a:rPr lang="fr-CA" sz="5400" dirty="0" smtClean="0">
                <a:latin typeface="Aharoni" pitchFamily="2" charset="-79"/>
                <a:cs typeface="Aharoni" pitchFamily="2" charset="-79"/>
              </a:rPr>
              <a:t>l’adulte </a:t>
            </a:r>
            <a:r>
              <a:rPr lang="fr-CA" sz="4000" dirty="0">
                <a:latin typeface="Berlin Sans FB" pitchFamily="34" charset="0"/>
                <a:cs typeface="Aharoni" pitchFamily="2" charset="-79"/>
              </a:rPr>
              <a:t>0-1</a:t>
            </a:r>
            <a:r>
              <a:rPr lang="fr-CA" sz="5400" dirty="0">
                <a:latin typeface="Berlin Sans FB" pitchFamily="34" charset="0"/>
                <a:cs typeface="Aharoni" pitchFamily="2" charset="-79"/>
              </a:rPr>
              <a:t> </a:t>
            </a:r>
            <a:r>
              <a:rPr lang="fr-CA" sz="4000" dirty="0">
                <a:latin typeface="Berlin Sans FB" pitchFamily="34" charset="0"/>
                <a:cs typeface="Aharoni" pitchFamily="2" charset="-79"/>
              </a:rPr>
              <a:t>ans</a:t>
            </a:r>
            <a:r>
              <a:rPr lang="fr-CA" sz="5400" dirty="0">
                <a:latin typeface="Berlin Sans FB" pitchFamily="34" charset="0"/>
                <a:cs typeface="Aharoni" pitchFamily="2" charset="-79"/>
              </a:rPr>
              <a:t/>
            </a:r>
            <a:br>
              <a:rPr lang="fr-CA" sz="5400" dirty="0">
                <a:latin typeface="Berlin Sans FB" pitchFamily="34" charset="0"/>
                <a:cs typeface="Aharoni" pitchFamily="2" charset="-79"/>
              </a:rPr>
            </a:br>
            <a:endParaRPr lang="fr-CA" sz="5400" dirty="0">
              <a:latin typeface="Berlin Sans FB" pitchFamily="34" charset="0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38102"/>
            <a:ext cx="10515600" cy="5038898"/>
          </a:xfrm>
        </p:spPr>
        <p:txBody>
          <a:bodyPr>
            <a:normAutofit fontScale="85000" lnSpcReduction="10000"/>
          </a:bodyPr>
          <a:lstStyle/>
          <a:p>
            <a:r>
              <a:rPr lang="fr-CA" sz="2800" dirty="0" smtClean="0">
                <a:solidFill>
                  <a:srgbClr val="C00000"/>
                </a:solidFill>
                <a:latin typeface="Berlin Sans FB" pitchFamily="34" charset="0"/>
              </a:rPr>
              <a:t>Répondre aux besoins de l’enfant et favoriser </a:t>
            </a:r>
            <a:r>
              <a:rPr lang="fr-CA" sz="2800" dirty="0">
                <a:solidFill>
                  <a:srgbClr val="C00000"/>
                </a:solidFill>
                <a:latin typeface="Berlin Sans FB" pitchFamily="34" charset="0"/>
              </a:rPr>
              <a:t>la proximité: sourire, regarder dans les </a:t>
            </a:r>
            <a:r>
              <a:rPr lang="fr-CA" sz="2800" dirty="0" smtClean="0">
                <a:solidFill>
                  <a:srgbClr val="C00000"/>
                </a:solidFill>
                <a:latin typeface="Berlin Sans FB" pitchFamily="34" charset="0"/>
              </a:rPr>
              <a:t>yeux avec amour, </a:t>
            </a:r>
            <a:r>
              <a:rPr lang="fr-CA" sz="2800" dirty="0">
                <a:solidFill>
                  <a:srgbClr val="C00000"/>
                </a:solidFill>
                <a:latin typeface="Berlin Sans FB" pitchFamily="34" charset="0"/>
              </a:rPr>
              <a:t>toucher</a:t>
            </a:r>
            <a:r>
              <a:rPr lang="fr-CA" sz="2800" dirty="0" smtClean="0">
                <a:solidFill>
                  <a:srgbClr val="C00000"/>
                </a:solidFill>
                <a:latin typeface="Berlin Sans FB" pitchFamily="34" charset="0"/>
              </a:rPr>
              <a:t>, </a:t>
            </a:r>
            <a:r>
              <a:rPr lang="fr-CA" sz="2800" dirty="0">
                <a:solidFill>
                  <a:srgbClr val="C00000"/>
                </a:solidFill>
                <a:latin typeface="Berlin Sans FB" pitchFamily="34" charset="0"/>
              </a:rPr>
              <a:t>faire des mimiques, des clins d’œil…</a:t>
            </a:r>
          </a:p>
          <a:p>
            <a:endParaRPr lang="fr-CA" sz="2800" dirty="0" smtClean="0">
              <a:latin typeface="Berlin Sans FB" pitchFamily="34" charset="0"/>
            </a:endParaRPr>
          </a:p>
          <a:p>
            <a:r>
              <a:rPr lang="fr-CA" sz="2800" dirty="0" smtClean="0">
                <a:latin typeface="Berlin Sans FB" pitchFamily="34" charset="0"/>
              </a:rPr>
              <a:t>S’adressez à l’enfant en utilisant son nom et surtout être </a:t>
            </a:r>
            <a:r>
              <a:rPr lang="fr-CA" sz="2800" dirty="0">
                <a:latin typeface="Berlin Sans FB" pitchFamily="34" charset="0"/>
              </a:rPr>
              <a:t>attentif au ton de la voix, parler doucement, chanter, fredonner…</a:t>
            </a:r>
          </a:p>
          <a:p>
            <a:pPr lvl="0"/>
            <a:endParaRPr lang="fr-CA" sz="2800" dirty="0" smtClean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  <a:p>
            <a:r>
              <a:rPr lang="fr-CA" sz="28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Instaurer des routines sécurisantes et être prévisible permet à l’enfant de se dire : </a:t>
            </a:r>
            <a:r>
              <a:rPr lang="fr-CA" sz="2800" i="1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« Ils sont toujours là quand j’ai besoin ».</a:t>
            </a:r>
          </a:p>
          <a:p>
            <a:pPr lvl="0">
              <a:buNone/>
            </a:pPr>
            <a:endParaRPr lang="fr-CA" sz="2800" dirty="0" smtClean="0">
              <a:latin typeface="Berlin Sans FB" pitchFamily="34" charset="0"/>
            </a:endParaRPr>
          </a:p>
          <a:p>
            <a:pPr lvl="0"/>
            <a:r>
              <a:rPr lang="fr-CA" sz="2800" dirty="0" smtClean="0">
                <a:latin typeface="Berlin Sans FB" pitchFamily="34" charset="0"/>
              </a:rPr>
              <a:t>Trouver </a:t>
            </a:r>
            <a:r>
              <a:rPr lang="fr-CA" sz="2800" dirty="0">
                <a:latin typeface="Berlin Sans FB" pitchFamily="34" charset="0"/>
              </a:rPr>
              <a:t>comment </a:t>
            </a:r>
            <a:r>
              <a:rPr lang="fr-CA" sz="2800" dirty="0" smtClean="0">
                <a:latin typeface="Berlin Sans FB" pitchFamily="34" charset="0"/>
              </a:rPr>
              <a:t>aider l’enfant </a:t>
            </a:r>
            <a:r>
              <a:rPr lang="fr-CA" sz="2800" dirty="0">
                <a:latin typeface="Berlin Sans FB" pitchFamily="34" charset="0"/>
              </a:rPr>
              <a:t>à conserver le contact en </a:t>
            </a:r>
            <a:endParaRPr lang="fr-CA" sz="2800" dirty="0" smtClean="0">
              <a:latin typeface="Berlin Sans FB" pitchFamily="34" charset="0"/>
            </a:endParaRPr>
          </a:p>
          <a:p>
            <a:pPr marL="0" lvl="0" indent="0">
              <a:buNone/>
            </a:pPr>
            <a:r>
              <a:rPr lang="fr-CA" sz="2800" dirty="0">
                <a:latin typeface="Berlin Sans FB" pitchFamily="34" charset="0"/>
              </a:rPr>
              <a:t> </a:t>
            </a:r>
            <a:r>
              <a:rPr lang="fr-CA" sz="2800" dirty="0" smtClean="0">
                <a:latin typeface="Berlin Sans FB" pitchFamily="34" charset="0"/>
              </a:rPr>
              <a:t>    dépit </a:t>
            </a:r>
            <a:r>
              <a:rPr lang="fr-CA" sz="2800" dirty="0">
                <a:latin typeface="Berlin Sans FB" pitchFamily="34" charset="0"/>
              </a:rPr>
              <a:t>de la séparation physique </a:t>
            </a:r>
            <a:r>
              <a:rPr lang="fr-CA" sz="2800" dirty="0" smtClean="0">
                <a:latin typeface="Berlin Sans FB" pitchFamily="34" charset="0"/>
              </a:rPr>
              <a:t>d’avec </a:t>
            </a:r>
            <a:r>
              <a:rPr lang="fr-CA" sz="2800" dirty="0">
                <a:latin typeface="Berlin Sans FB" pitchFamily="34" charset="0"/>
              </a:rPr>
              <a:t>son parent: </a:t>
            </a:r>
            <a:endParaRPr lang="fr-CA" sz="2800" dirty="0" smtClean="0">
              <a:latin typeface="Berlin Sans FB" pitchFamily="34" charset="0"/>
            </a:endParaRPr>
          </a:p>
          <a:p>
            <a:pPr lvl="1"/>
            <a:r>
              <a:rPr lang="fr-CA" sz="1900" dirty="0" smtClean="0">
                <a:latin typeface="Berlin Sans FB" pitchFamily="34" charset="0"/>
              </a:rPr>
              <a:t>Parfum </a:t>
            </a:r>
            <a:r>
              <a:rPr lang="fr-CA" sz="1900" dirty="0">
                <a:latin typeface="Berlin Sans FB" pitchFamily="34" charset="0"/>
              </a:rPr>
              <a:t>de maman, </a:t>
            </a:r>
            <a:r>
              <a:rPr lang="fr-CA" sz="1900" dirty="0" smtClean="0">
                <a:latin typeface="Berlin Sans FB" pitchFamily="34" charset="0"/>
              </a:rPr>
              <a:t>foulard, clés, photos… </a:t>
            </a:r>
          </a:p>
          <a:p>
            <a:pPr lvl="1"/>
            <a:r>
              <a:rPr lang="fr-CA" sz="1900" dirty="0" smtClean="0">
                <a:latin typeface="Berlin Sans FB" pitchFamily="34" charset="0"/>
              </a:rPr>
              <a:t>Alimenter </a:t>
            </a:r>
            <a:r>
              <a:rPr lang="fr-CA" sz="1900" dirty="0">
                <a:latin typeface="Berlin Sans FB" pitchFamily="34" charset="0"/>
              </a:rPr>
              <a:t>l’enfant </a:t>
            </a:r>
            <a:r>
              <a:rPr lang="fr-CA" sz="1900" dirty="0" smtClean="0">
                <a:latin typeface="Berlin Sans FB" pitchFamily="34" charset="0"/>
              </a:rPr>
              <a:t>(avec sa doudou) plutôt </a:t>
            </a:r>
            <a:r>
              <a:rPr lang="fr-CA" sz="1900" dirty="0">
                <a:latin typeface="Berlin Sans FB" pitchFamily="34" charset="0"/>
              </a:rPr>
              <a:t>que de le </a:t>
            </a:r>
            <a:r>
              <a:rPr lang="fr-CA" sz="1900" dirty="0" smtClean="0">
                <a:latin typeface="Berlin Sans FB" pitchFamily="34" charset="0"/>
              </a:rPr>
              <a:t>priver.</a:t>
            </a:r>
          </a:p>
          <a:p>
            <a:pPr lvl="1"/>
            <a:r>
              <a:rPr lang="fr-CA" sz="1900" dirty="0" smtClean="0">
                <a:latin typeface="Berlin Sans FB" pitchFamily="34" charset="0"/>
              </a:rPr>
              <a:t>S’enregistrer en train de lire une histoire pour qu’il puisse entendre notre voix quand on n’est pas là.</a:t>
            </a:r>
          </a:p>
          <a:p>
            <a:pPr lvl="0"/>
            <a:endParaRPr lang="fr-CA" sz="2400" dirty="0">
              <a:latin typeface="Berlin Sans FB" pitchFamily="34" charset="0"/>
            </a:endParaRPr>
          </a:p>
          <a:p>
            <a:pPr lvl="0"/>
            <a:endParaRPr lang="fr-CA" sz="2000" dirty="0"/>
          </a:p>
          <a:p>
            <a:endParaRPr lang="fr-CA" dirty="0"/>
          </a:p>
        </p:txBody>
      </p:sp>
      <p:pic>
        <p:nvPicPr>
          <p:cNvPr id="4" name="Image 3" descr="Résultats de recherche d'images pour « similitude parent enfant »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862" y="4148455"/>
            <a:ext cx="2454275" cy="185293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6189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3535" y="382385"/>
            <a:ext cx="9709265" cy="1097280"/>
          </a:xfrm>
          <a:blipFill>
            <a:blip r:embed="rId2" cstate="print"/>
            <a:tile tx="0" ty="0" sx="100000" sy="100000" flip="none" algn="tl"/>
          </a:blip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fr-CA" sz="5400" dirty="0" smtClean="0">
                <a:latin typeface="Aharoni" pitchFamily="2" charset="-79"/>
                <a:cs typeface="Aharoni" pitchFamily="2" charset="-79"/>
              </a:rPr>
              <a:t>S’attacher </a:t>
            </a:r>
            <a:r>
              <a:rPr lang="fr-CA" sz="5400" dirty="0">
                <a:latin typeface="Aharoni" pitchFamily="2" charset="-79"/>
                <a:cs typeface="Aharoni" pitchFamily="2" charset="-79"/>
              </a:rPr>
              <a:t>par la similitude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2000250"/>
            <a:ext cx="10972800" cy="41259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A" sz="4000" dirty="0" smtClean="0">
                <a:latin typeface="Berlin Sans FB" pitchFamily="34" charset="0"/>
              </a:rPr>
              <a:t>	</a:t>
            </a:r>
            <a:r>
              <a:rPr lang="fr-CA" sz="40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À </a:t>
            </a:r>
            <a:r>
              <a:rPr lang="fr-CA" sz="40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partir de 1 an jusqu’à 2 ans, l’enfant se rapproche et commence à </a:t>
            </a:r>
            <a:r>
              <a:rPr lang="fr-CA" sz="4000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vouloir ressembler </a:t>
            </a:r>
            <a:r>
              <a:rPr lang="fr-CA" sz="40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à ses parents, par le langage, les mimiques, le gestuel, les actions…</a:t>
            </a:r>
          </a:p>
        </p:txBody>
      </p:sp>
      <p:pic>
        <p:nvPicPr>
          <p:cNvPr id="4" name="Picture 3" descr="Résultats de recherche d'images pour « parent child »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0" y="3970887"/>
            <a:ext cx="3498014" cy="25712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sultats de recherche d'images pour « parent and toddler thumbs up 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39" y="4066364"/>
            <a:ext cx="3340735" cy="23802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s://famillenharmonie.files.wordpress.com/2014/04/capture-d_c3a9cran-2015-05-10-c3a0-06-19-38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2267" r="1797" b="13031"/>
          <a:stretch/>
        </p:blipFill>
        <p:spPr bwMode="auto">
          <a:xfrm>
            <a:off x="323851" y="247650"/>
            <a:ext cx="11487151" cy="63817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919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567" y="219610"/>
            <a:ext cx="8237913" cy="1304390"/>
          </a:xfrm>
          <a:blipFill>
            <a:blip r:embed="rId2" cstate="print"/>
            <a:tile tx="0" ty="0" sx="100000" sy="100000" flip="none" algn="tl"/>
          </a:blipFill>
          <a:effectLst>
            <a:softEdge rad="127000"/>
          </a:effectLst>
        </p:spPr>
        <p:txBody>
          <a:bodyPr>
            <a:normAutofit/>
          </a:bodyPr>
          <a:lstStyle/>
          <a:p>
            <a:pPr lvl="0"/>
            <a:r>
              <a:rPr lang="fr-CA" sz="2400" b="1" dirty="0">
                <a:latin typeface="Berlin Sans FB" pitchFamily="34" charset="0"/>
              </a:rPr>
              <a:t>Nommer les similitudes entre les adultes qui prennent soin de l’enfant: </a:t>
            </a:r>
            <a:r>
              <a:rPr lang="fr-CA" sz="2400" b="1" i="1" dirty="0">
                <a:latin typeface="Berlin Sans FB" pitchFamily="34" charset="0"/>
              </a:rPr>
              <a:t>« moi aussi j’aime, tu ressembles à »</a:t>
            </a:r>
            <a:endParaRPr lang="fr-CA" sz="2400" b="1" dirty="0">
              <a:latin typeface="Berlin Sans FB" pitchFamily="34" charset="0"/>
            </a:endParaRPr>
          </a:p>
        </p:txBody>
      </p:sp>
      <p:pic>
        <p:nvPicPr>
          <p:cNvPr id="7" name="Image 6" descr="http://image.dhgate.com/albu_647239115_00/1.0x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0" y="1400695"/>
            <a:ext cx="4195493" cy="357298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Image 8" descr="http://www.ivillage.ca/sites/default/files/imagecache/node_photo_gallery_single_view/01-brush-his-teeth-10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0" y="1709035"/>
            <a:ext cx="5866925" cy="463357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6" name="Image 5" descr="http://a.dilcdn.com/bl/wp-content/uploads/sites/8/2013/12/Screen-Shot-2013-12-27-at-6.34.06-AM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25" y="219610"/>
            <a:ext cx="3856991" cy="29108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026" name="Picture 2" descr="Résultats de recherche d'images pour « similitude parent enfant 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23" y="3598772"/>
            <a:ext cx="2539617" cy="2520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32" descr="Résultats de recherche d'images pour « parent child attachment gordon neufeld »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106" y="3707476"/>
            <a:ext cx="3449782" cy="23358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71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ésultat d’images pour pat patroui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19540">
            <a:off x="10188737" y="5387993"/>
            <a:ext cx="1832111" cy="10305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7934" y="199505"/>
            <a:ext cx="8082742" cy="822960"/>
          </a:xfr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fr-CA" sz="48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CA" sz="4800" dirty="0" smtClean="0">
                <a:latin typeface="Aharoni" pitchFamily="2" charset="-79"/>
                <a:cs typeface="Aharoni" pitchFamily="2" charset="-79"/>
              </a:rPr>
            </a:br>
            <a:r>
              <a:rPr lang="fr-CA" sz="4800" dirty="0" smtClean="0">
                <a:latin typeface="Aharoni" pitchFamily="2" charset="-79"/>
                <a:cs typeface="Aharoni" pitchFamily="2" charset="-79"/>
              </a:rPr>
              <a:t>Rôle </a:t>
            </a:r>
            <a:r>
              <a:rPr lang="fr-CA" sz="4800" dirty="0">
                <a:latin typeface="Aharoni" pitchFamily="2" charset="-79"/>
                <a:cs typeface="Aharoni" pitchFamily="2" charset="-79"/>
              </a:rPr>
              <a:t>de l’adulte : </a:t>
            </a:r>
            <a:r>
              <a:rPr lang="fr-CA" sz="4000" dirty="0">
                <a:latin typeface="Berlin Sans FB" pitchFamily="34" charset="0"/>
                <a:cs typeface="Aharoni" pitchFamily="2" charset="-79"/>
              </a:rPr>
              <a:t>1 à 2 ans</a:t>
            </a:r>
            <a:br>
              <a:rPr lang="fr-CA" sz="4000" dirty="0">
                <a:latin typeface="Berlin Sans FB" pitchFamily="34" charset="0"/>
                <a:cs typeface="Aharoni" pitchFamily="2" charset="-79"/>
              </a:rPr>
            </a:br>
            <a:endParaRPr lang="fr-CA" sz="4000" dirty="0">
              <a:latin typeface="Berlin Sans FB" pitchFamily="34" charset="0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409700"/>
            <a:ext cx="10994967" cy="5198918"/>
          </a:xfrm>
        </p:spPr>
        <p:txBody>
          <a:bodyPr>
            <a:normAutofit fontScale="85000" lnSpcReduction="10000"/>
          </a:bodyPr>
          <a:lstStyle/>
          <a:p>
            <a:r>
              <a:rPr lang="fr-CA" dirty="0" smtClean="0">
                <a:latin typeface="Berlin Sans FB" pitchFamily="34" charset="0"/>
              </a:rPr>
              <a:t>Le parent est responsable de tendre </a:t>
            </a:r>
            <a:r>
              <a:rPr lang="fr-CA" dirty="0">
                <a:latin typeface="Berlin Sans FB" pitchFamily="34" charset="0"/>
              </a:rPr>
              <a:t>le pont </a:t>
            </a:r>
            <a:endParaRPr lang="fr-CA" dirty="0" smtClean="0">
              <a:latin typeface="Berlin Sans FB" pitchFamily="34" charset="0"/>
            </a:endParaRPr>
          </a:p>
          <a:p>
            <a:pPr marL="0" indent="0">
              <a:buNone/>
            </a:pPr>
            <a:r>
              <a:rPr lang="fr-CA" dirty="0">
                <a:latin typeface="Berlin Sans FB" pitchFamily="34" charset="0"/>
              </a:rPr>
              <a:t> </a:t>
            </a:r>
            <a:r>
              <a:rPr lang="fr-CA" dirty="0" smtClean="0">
                <a:latin typeface="Berlin Sans FB" pitchFamily="34" charset="0"/>
              </a:rPr>
              <a:t>   d’attachement </a:t>
            </a:r>
            <a:r>
              <a:rPr lang="fr-CA" dirty="0">
                <a:latin typeface="Berlin Sans FB" pitchFamily="34" charset="0"/>
              </a:rPr>
              <a:t>vers </a:t>
            </a:r>
            <a:r>
              <a:rPr lang="fr-CA" dirty="0" smtClean="0">
                <a:latin typeface="Berlin Sans FB" pitchFamily="34" charset="0"/>
              </a:rPr>
              <a:t>les autres adultes.  </a:t>
            </a:r>
            <a:endParaRPr lang="fr-CA" dirty="0">
              <a:latin typeface="Berlin Sans FB" pitchFamily="34" charset="0"/>
            </a:endParaRPr>
          </a:p>
          <a:p>
            <a:endParaRPr lang="fr-CA" dirty="0" smtClean="0">
              <a:solidFill>
                <a:schemeClr val="accent6"/>
              </a:solidFill>
              <a:latin typeface="Berlin Sans FB" pitchFamily="34" charset="0"/>
            </a:endParaRPr>
          </a:p>
          <a:p>
            <a:r>
              <a:rPr lang="fr-CA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Les intervenants ont à accueillir et à </a:t>
            </a:r>
            <a:r>
              <a:rPr lang="fr-CA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établir une relation de confiance avec les </a:t>
            </a:r>
            <a:r>
              <a:rPr lang="fr-CA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parents et avec l’enfant (de </a:t>
            </a:r>
            <a:r>
              <a:rPr lang="fr-CA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s'intéresser à leur famille, leur parler de leurs parents en leur </a:t>
            </a:r>
            <a:r>
              <a:rPr lang="fr-CA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absence).</a:t>
            </a:r>
            <a:endParaRPr lang="fr-CA" dirty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  <a:p>
            <a:pPr lvl="0"/>
            <a:endParaRPr lang="fr-CA" dirty="0" smtClean="0">
              <a:latin typeface="Berlin Sans FB" pitchFamily="34" charset="0"/>
            </a:endParaRPr>
          </a:p>
          <a:p>
            <a:pPr lvl="0"/>
            <a:r>
              <a:rPr lang="fr-CA" dirty="0" smtClean="0">
                <a:solidFill>
                  <a:srgbClr val="C00000"/>
                </a:solidFill>
                <a:latin typeface="Berlin Sans FB" pitchFamily="34" charset="0"/>
              </a:rPr>
              <a:t>Être empathique, discuter d’expériences ou de situations similaires.</a:t>
            </a:r>
          </a:p>
          <a:p>
            <a:endParaRPr lang="fr-CA" dirty="0" smtClean="0">
              <a:latin typeface="Berlin Sans FB" pitchFamily="34" charset="0"/>
            </a:endParaRPr>
          </a:p>
          <a:p>
            <a:r>
              <a:rPr lang="fr-CA" dirty="0" smtClean="0">
                <a:latin typeface="Berlin Sans FB" pitchFamily="34" charset="0"/>
              </a:rPr>
              <a:t>Intervenir </a:t>
            </a:r>
            <a:r>
              <a:rPr lang="fr-CA" dirty="0">
                <a:latin typeface="Berlin Sans FB" pitchFamily="34" charset="0"/>
              </a:rPr>
              <a:t>auprès de l’enfant en utilisant les personnages qu’il admire</a:t>
            </a:r>
            <a:r>
              <a:rPr lang="fr-CA" dirty="0" smtClean="0">
                <a:latin typeface="Berlin Sans FB" pitchFamily="34" charset="0"/>
              </a:rPr>
              <a:t>.</a:t>
            </a:r>
          </a:p>
          <a:p>
            <a:pPr>
              <a:buNone/>
            </a:pPr>
            <a:r>
              <a:rPr lang="fr-CA" dirty="0" smtClean="0">
                <a:latin typeface="Berlin Sans FB" pitchFamily="34" charset="0"/>
              </a:rPr>
              <a:t>	Ex</a:t>
            </a:r>
            <a:r>
              <a:rPr lang="fr-CA" dirty="0">
                <a:latin typeface="Berlin Sans FB" pitchFamily="34" charset="0"/>
              </a:rPr>
              <a:t>. </a:t>
            </a:r>
            <a:r>
              <a:rPr lang="fr-CA" sz="2600" dirty="0">
                <a:latin typeface="Berlin Sans FB" pitchFamily="34" charset="0"/>
              </a:rPr>
              <a:t>les </a:t>
            </a:r>
            <a:r>
              <a:rPr lang="fr-CA" sz="2600" dirty="0" smtClean="0">
                <a:latin typeface="Berlin Sans FB" pitchFamily="34" charset="0"/>
              </a:rPr>
              <a:t>Pat Patrouilles font</a:t>
            </a:r>
            <a:r>
              <a:rPr lang="fr-CA" sz="2600" dirty="0">
                <a:latin typeface="Berlin Sans FB" pitchFamily="34" charset="0"/>
              </a:rPr>
              <a:t>…</a:t>
            </a:r>
          </a:p>
        </p:txBody>
      </p:sp>
      <p:pic>
        <p:nvPicPr>
          <p:cNvPr id="1026" name="Picture 2" descr="Résultats de recherche d'images pour « parent child daycare 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1"/>
          <a:stretch/>
        </p:blipFill>
        <p:spPr bwMode="auto">
          <a:xfrm>
            <a:off x="9490720" y="859947"/>
            <a:ext cx="2199630" cy="20051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7360" y="174884"/>
            <a:ext cx="8944496" cy="1155151"/>
          </a:xfr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fr-CA" dirty="0">
                <a:latin typeface="Aharoni" pitchFamily="2" charset="-79"/>
                <a:cs typeface="Aharoni" pitchFamily="2" charset="-79"/>
              </a:rPr>
              <a:t>S’attacher à partir d’un sentiment d’appartenance et de loyauté</a:t>
            </a:r>
          </a:p>
        </p:txBody>
      </p:sp>
      <p:pic>
        <p:nvPicPr>
          <p:cNvPr id="5" name="Image 4" descr="http://www.dominiquelaval.fr/wp-content/uploads/2013/11/Fotolia_57845477_X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92" y="3482022"/>
            <a:ext cx="4753708" cy="314737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Image 8" descr="http://www.telegraph.co.uk/content/dam/men/2015/11/09/father-bedtime-story-3-large_trans++qVzuuqpFlyLIwiB6NTmJwfSVWeZ_vEN7c6bHu2jJnT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34" y="2834637"/>
            <a:ext cx="5577840" cy="379060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Image 6" descr="https://encrypted-tbn2.gstatic.com/images?q=tbn:ANd9GcRUbjymAYQN3gGax3s_Sqm9CDE8GtGyZEGCZs892s0qSajrphmEmw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1" y="1459923"/>
            <a:ext cx="3536414" cy="25908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Image 7" descr="https://www.omnihotels.com/-/media/images/globals/kidsfamily/family-meal-78256283.jpg?h=660&amp;la=en&amp;w=11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720" y="1367936"/>
            <a:ext cx="4321175" cy="24384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" name="Image 43" descr="Résultats de recherche d'images pour « parent child attachment gordon neufeld »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" t="2388"/>
          <a:stretch/>
        </p:blipFill>
        <p:spPr bwMode="auto">
          <a:xfrm>
            <a:off x="457199" y="4698697"/>
            <a:ext cx="2129513" cy="14693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46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ésultats de recherche d'images pour « doing like mom and dad »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715" y="4453573"/>
            <a:ext cx="2541270" cy="17033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4029" y="291263"/>
            <a:ext cx="9983586" cy="1329719"/>
          </a:xfr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fr-CA" dirty="0">
                <a:latin typeface="Aharoni" pitchFamily="2" charset="-79"/>
                <a:cs typeface="Aharoni" pitchFamily="2" charset="-79"/>
              </a:rPr>
              <a:t>S’attacher à partir d’un sentiment d’appartenance et de loyauté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7815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CA" dirty="0">
                <a:latin typeface="Berlin Sans FB" pitchFamily="34" charset="0"/>
              </a:rPr>
              <a:t>L’enfant de 2 à 3 ans </a:t>
            </a:r>
            <a:r>
              <a:rPr lang="fr-CA" dirty="0" smtClean="0">
                <a:latin typeface="Berlin Sans FB" pitchFamily="34" charset="0"/>
              </a:rPr>
              <a:t>insiste souvent pour </a:t>
            </a:r>
            <a:r>
              <a:rPr lang="fr-CA" dirty="0">
                <a:latin typeface="Berlin Sans FB" pitchFamily="34" charset="0"/>
              </a:rPr>
              <a:t>posséder tout </a:t>
            </a:r>
            <a:endParaRPr lang="fr-CA" dirty="0" smtClean="0">
              <a:latin typeface="Berlin Sans FB" pitchFamily="34" charset="0"/>
            </a:endParaRPr>
          </a:p>
          <a:p>
            <a:pPr marL="0" lvl="0" indent="0">
              <a:buNone/>
            </a:pPr>
            <a:r>
              <a:rPr lang="fr-CA" dirty="0">
                <a:latin typeface="Berlin Sans FB" pitchFamily="34" charset="0"/>
              </a:rPr>
              <a:t> </a:t>
            </a:r>
            <a:r>
              <a:rPr lang="fr-CA" dirty="0" smtClean="0">
                <a:latin typeface="Berlin Sans FB" pitchFamily="34" charset="0"/>
              </a:rPr>
              <a:t>   ce </a:t>
            </a:r>
            <a:r>
              <a:rPr lang="fr-CA" dirty="0">
                <a:latin typeface="Berlin Sans FB" pitchFamily="34" charset="0"/>
              </a:rPr>
              <a:t>à quoi il est attaché (maman, papa, gardienne, objets). </a:t>
            </a:r>
            <a:endParaRPr lang="fr-CA" dirty="0" smtClean="0">
              <a:latin typeface="Berlin Sans FB" pitchFamily="34" charset="0"/>
            </a:endParaRPr>
          </a:p>
          <a:p>
            <a:pPr lvl="0"/>
            <a:endParaRPr lang="fr-CA" dirty="0">
              <a:latin typeface="Berlin Sans FB" pitchFamily="34" charset="0"/>
            </a:endParaRPr>
          </a:p>
          <a:p>
            <a:pPr lvl="0"/>
            <a:r>
              <a:rPr lang="fr-CA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Quand l’enfant dit «à moi », il ne fait pas référence à la propriété, mais à l’attachement. </a:t>
            </a:r>
            <a:r>
              <a:rPr lang="fr-CA" sz="26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La jalousie et la possessivité sont partie intégrante de l’attachement par l’appartenance</a:t>
            </a:r>
            <a:r>
              <a:rPr lang="fr-CA" sz="26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.</a:t>
            </a:r>
          </a:p>
          <a:p>
            <a:pPr lvl="0"/>
            <a:endParaRPr lang="fr-CA" dirty="0" smtClean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  <a:p>
            <a:pPr lvl="0"/>
            <a:r>
              <a:rPr lang="fr-CA" dirty="0" smtClean="0">
                <a:latin typeface="Berlin Sans FB" pitchFamily="34" charset="0"/>
              </a:rPr>
              <a:t>Se </a:t>
            </a:r>
            <a:r>
              <a:rPr lang="fr-CA" dirty="0">
                <a:latin typeface="Berlin Sans FB" pitchFamily="34" charset="0"/>
              </a:rPr>
              <a:t>sentir attaché à quelqu’un, c’est se sentir solidaire </a:t>
            </a:r>
            <a:endParaRPr lang="fr-CA" dirty="0" smtClean="0">
              <a:latin typeface="Berlin Sans FB" pitchFamily="34" charset="0"/>
            </a:endParaRPr>
          </a:p>
          <a:p>
            <a:pPr marL="0" lvl="0" indent="0">
              <a:buNone/>
            </a:pPr>
            <a:r>
              <a:rPr lang="fr-CA" dirty="0">
                <a:latin typeface="Berlin Sans FB" pitchFamily="34" charset="0"/>
              </a:rPr>
              <a:t> </a:t>
            </a:r>
            <a:r>
              <a:rPr lang="fr-CA" dirty="0" smtClean="0">
                <a:latin typeface="Berlin Sans FB" pitchFamily="34" charset="0"/>
              </a:rPr>
              <a:t>   de </a:t>
            </a:r>
            <a:r>
              <a:rPr lang="fr-CA" dirty="0">
                <a:latin typeface="Berlin Sans FB" pitchFamily="34" charset="0"/>
              </a:rPr>
              <a:t>cette personne. Cela amène la loyauté: </a:t>
            </a:r>
            <a:r>
              <a:rPr lang="fr-CA" sz="2600" dirty="0">
                <a:latin typeface="Berlin Sans FB" pitchFamily="34" charset="0"/>
              </a:rPr>
              <a:t>s</a:t>
            </a:r>
            <a:r>
              <a:rPr lang="fr-CA" sz="2600" dirty="0" smtClean="0">
                <a:latin typeface="Berlin Sans FB" pitchFamily="34" charset="0"/>
              </a:rPr>
              <a:t>uivre,  aider</a:t>
            </a:r>
          </a:p>
          <a:p>
            <a:pPr marL="0" lvl="0" indent="0">
              <a:buNone/>
            </a:pPr>
            <a:r>
              <a:rPr lang="fr-CA" sz="2600" dirty="0">
                <a:latin typeface="Berlin Sans FB" pitchFamily="34" charset="0"/>
              </a:rPr>
              <a:t> </a:t>
            </a:r>
            <a:r>
              <a:rPr lang="fr-CA" sz="2600" dirty="0" smtClean="0">
                <a:latin typeface="Berlin Sans FB" pitchFamily="34" charset="0"/>
              </a:rPr>
              <a:t>    être </a:t>
            </a:r>
            <a:r>
              <a:rPr lang="fr-CA" sz="2600" dirty="0">
                <a:latin typeface="Berlin Sans FB" pitchFamily="34" charset="0"/>
              </a:rPr>
              <a:t>d’accord, </a:t>
            </a:r>
            <a:r>
              <a:rPr lang="fr-CA" sz="2600" dirty="0" smtClean="0">
                <a:latin typeface="Berlin Sans FB" pitchFamily="34" charset="0"/>
              </a:rPr>
              <a:t>faire </a:t>
            </a:r>
            <a:r>
              <a:rPr lang="fr-CA" sz="2600" dirty="0">
                <a:latin typeface="Berlin Sans FB" pitchFamily="34" charset="0"/>
              </a:rPr>
              <a:t>ce que l’on nous dit, garder les secrets, </a:t>
            </a:r>
            <a:r>
              <a:rPr lang="fr-CA" sz="2600" dirty="0" smtClean="0">
                <a:latin typeface="Berlin Sans FB" pitchFamily="34" charset="0"/>
              </a:rPr>
              <a:t>défendre</a:t>
            </a:r>
            <a:r>
              <a:rPr lang="fr-CA" sz="2600" dirty="0">
                <a:latin typeface="Berlin Sans FB" pitchFamily="34" charset="0"/>
              </a:rPr>
              <a:t>.</a:t>
            </a:r>
          </a:p>
          <a:p>
            <a:endParaRPr lang="fr-CA" dirty="0"/>
          </a:p>
        </p:txBody>
      </p:sp>
      <p:pic>
        <p:nvPicPr>
          <p:cNvPr id="4" name="Image 3" descr="Résultats de recherche d'images pour « similitude parent enfant »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83" b="8489"/>
          <a:stretch/>
        </p:blipFill>
        <p:spPr bwMode="auto">
          <a:xfrm>
            <a:off x="10059035" y="1357946"/>
            <a:ext cx="1995805" cy="173418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025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4357" y="299576"/>
            <a:ext cx="8681258" cy="1138526"/>
          </a:xfrm>
          <a:blipFill>
            <a:blip r:embed="rId2" cstate="print"/>
            <a:tile tx="0" ty="0" sx="100000" sy="100000" flip="none" algn="tl"/>
          </a:blip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CA" dirty="0" smtClean="0">
                <a:latin typeface="Aharoni" pitchFamily="2" charset="-79"/>
                <a:cs typeface="Aharoni" pitchFamily="2" charset="-79"/>
              </a:rPr>
            </a:br>
            <a:r>
              <a:rPr lang="fr-CA" dirty="0" smtClean="0">
                <a:latin typeface="Aharoni" pitchFamily="2" charset="-79"/>
                <a:cs typeface="Aharoni" pitchFamily="2" charset="-79"/>
              </a:rPr>
              <a:t>Rôle </a:t>
            </a:r>
            <a:r>
              <a:rPr lang="fr-CA" dirty="0">
                <a:latin typeface="Aharoni" pitchFamily="2" charset="-79"/>
                <a:cs typeface="Aharoni" pitchFamily="2" charset="-79"/>
              </a:rPr>
              <a:t>de </a:t>
            </a:r>
            <a:r>
              <a:rPr lang="fr-CA" dirty="0" smtClean="0">
                <a:latin typeface="Aharoni" pitchFamily="2" charset="-79"/>
                <a:cs typeface="Aharoni" pitchFamily="2" charset="-79"/>
              </a:rPr>
              <a:t>l’adulte: </a:t>
            </a:r>
            <a:r>
              <a:rPr lang="fr-CA" sz="3600" dirty="0">
                <a:latin typeface="Berlin Sans FB" pitchFamily="34" charset="0"/>
                <a:cs typeface="Aharoni" pitchFamily="2" charset="-79"/>
              </a:rPr>
              <a:t>2 à 3 ans</a:t>
            </a:r>
            <a:r>
              <a:rPr lang="fr-CA" sz="3600" dirty="0">
                <a:latin typeface="Aharoni" pitchFamily="2" charset="-79"/>
                <a:cs typeface="Aharoni" pitchFamily="2" charset="-79"/>
              </a:rPr>
              <a:t/>
            </a:r>
            <a:br>
              <a:rPr lang="fr-CA" sz="3600" dirty="0">
                <a:latin typeface="Aharoni" pitchFamily="2" charset="-79"/>
                <a:cs typeface="Aharoni" pitchFamily="2" charset="-79"/>
              </a:rPr>
            </a:br>
            <a:endParaRPr lang="fr-CA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54233"/>
            <a:ext cx="10972800" cy="4937759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Être un adulte mature et responsable qui offre un encadrement</a:t>
            </a:r>
          </a:p>
          <a:p>
            <a:pPr marL="0" indent="0">
              <a:buNone/>
            </a:pPr>
            <a:r>
              <a:rPr lang="fr-CA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fr-CA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    ferme et sécurisant.</a:t>
            </a:r>
          </a:p>
          <a:p>
            <a:endParaRPr lang="fr-CA" dirty="0" smtClean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  <a:p>
            <a:pPr lvl="0"/>
            <a:r>
              <a:rPr lang="fr-CA" dirty="0" smtClean="0">
                <a:latin typeface="Berlin Sans FB" pitchFamily="34" charset="0"/>
              </a:rPr>
              <a:t>Démontrer </a:t>
            </a:r>
            <a:r>
              <a:rPr lang="fr-CA" dirty="0">
                <a:latin typeface="Berlin Sans FB" pitchFamily="34" charset="0"/>
              </a:rPr>
              <a:t>un sentiment d’appartenance par des gestes concrets: </a:t>
            </a:r>
            <a:r>
              <a:rPr lang="fr-CA" sz="2600" dirty="0">
                <a:latin typeface="Berlin Sans FB" pitchFamily="34" charset="0"/>
              </a:rPr>
              <a:t>cri de ralliement, chanson thème, « notre </a:t>
            </a:r>
            <a:r>
              <a:rPr lang="fr-CA" sz="2600" dirty="0" err="1">
                <a:latin typeface="Berlin Sans FB" pitchFamily="34" charset="0"/>
              </a:rPr>
              <a:t>toune</a:t>
            </a:r>
            <a:r>
              <a:rPr lang="fr-CA" sz="2600" dirty="0">
                <a:latin typeface="Berlin Sans FB" pitchFamily="34" charset="0"/>
              </a:rPr>
              <a:t> », film </a:t>
            </a:r>
            <a:r>
              <a:rPr lang="fr-CA" sz="2600" dirty="0" smtClean="0">
                <a:latin typeface="Berlin Sans FB" pitchFamily="34" charset="0"/>
              </a:rPr>
              <a:t>fétiche...</a:t>
            </a:r>
          </a:p>
          <a:p>
            <a:pPr lvl="0"/>
            <a:endParaRPr lang="fr-CA" sz="2600" dirty="0">
              <a:latin typeface="Berlin Sans FB" pitchFamily="34" charset="0"/>
            </a:endParaRPr>
          </a:p>
          <a:p>
            <a:r>
              <a:rPr lang="fr-CA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Être présent dans les transitions et mettre </a:t>
            </a:r>
            <a:r>
              <a:rPr lang="fr-CA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en place un rituel de séparation et de retrouvailles: </a:t>
            </a:r>
            <a:r>
              <a:rPr lang="fr-CA" sz="26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chanson du </a:t>
            </a:r>
            <a:r>
              <a:rPr lang="fr-CA" sz="26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au revoir</a:t>
            </a:r>
            <a:r>
              <a:rPr lang="fr-CA" sz="26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, chanson de </a:t>
            </a:r>
            <a:r>
              <a:rPr lang="fr-CA" sz="2600" dirty="0" err="1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Passe-Partout</a:t>
            </a:r>
            <a:r>
              <a:rPr lang="fr-CA" sz="26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, </a:t>
            </a:r>
            <a:r>
              <a:rPr lang="fr-CA" sz="26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etc</a:t>
            </a:r>
            <a:r>
              <a:rPr lang="fr-CA" sz="26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.</a:t>
            </a:r>
          </a:p>
          <a:p>
            <a:endParaRPr lang="fr-CA" sz="2600" dirty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  <a:p>
            <a:pPr lvl="0"/>
            <a:r>
              <a:rPr lang="fr-CA" dirty="0" smtClean="0">
                <a:latin typeface="Berlin Sans FB" pitchFamily="34" charset="0"/>
              </a:rPr>
              <a:t>Utiliser </a:t>
            </a:r>
            <a:r>
              <a:rPr lang="fr-CA" dirty="0">
                <a:latin typeface="Berlin Sans FB" pitchFamily="34" charset="0"/>
              </a:rPr>
              <a:t>un </a:t>
            </a:r>
            <a:r>
              <a:rPr lang="fr-CA" dirty="0" smtClean="0">
                <a:latin typeface="Berlin Sans FB" pitchFamily="34" charset="0"/>
              </a:rPr>
              <a:t>vocabulaire et des images </a:t>
            </a:r>
            <a:r>
              <a:rPr lang="fr-CA" dirty="0">
                <a:latin typeface="Berlin Sans FB" pitchFamily="34" charset="0"/>
              </a:rPr>
              <a:t>suscitant le sentiment de </a:t>
            </a:r>
            <a:r>
              <a:rPr lang="fr-CA" dirty="0" smtClean="0">
                <a:latin typeface="Berlin Sans FB" pitchFamily="34" charset="0"/>
              </a:rPr>
              <a:t>loyauté: </a:t>
            </a:r>
            <a:r>
              <a:rPr lang="fr-CA" sz="2600" i="1" dirty="0">
                <a:latin typeface="Berlin Sans FB" pitchFamily="34" charset="0"/>
              </a:rPr>
              <a:t>« Tu es mon grand garçon, je suis là pour m’occuper de toi, dans notre famille nous, je suis avec toi… </a:t>
            </a:r>
            <a:r>
              <a:rPr lang="fr-CA" sz="2600" i="1" dirty="0" smtClean="0">
                <a:latin typeface="Berlin Sans FB" pitchFamily="34" charset="0"/>
              </a:rPr>
              <a:t>»</a:t>
            </a:r>
          </a:p>
          <a:p>
            <a:pPr lvl="0"/>
            <a:endParaRPr lang="fr-CA" sz="2600" i="1" dirty="0">
              <a:latin typeface="Berlin Sans FB" pitchFamily="34" charset="0"/>
            </a:endParaRPr>
          </a:p>
          <a:p>
            <a:pPr lvl="0"/>
            <a:r>
              <a:rPr lang="fr-CA" dirty="0" smtClean="0">
                <a:solidFill>
                  <a:srgbClr val="C00000"/>
                </a:solidFill>
                <a:latin typeface="Berlin Sans FB" pitchFamily="34" charset="0"/>
              </a:rPr>
              <a:t>Communiquer </a:t>
            </a:r>
            <a:r>
              <a:rPr lang="fr-CA" dirty="0">
                <a:solidFill>
                  <a:srgbClr val="C00000"/>
                </a:solidFill>
                <a:latin typeface="Berlin Sans FB" pitchFamily="34" charset="0"/>
              </a:rPr>
              <a:t>sa confiance inconditionnelle à l’enfant, même dans les moments </a:t>
            </a:r>
            <a:r>
              <a:rPr lang="fr-CA" dirty="0" smtClean="0">
                <a:solidFill>
                  <a:srgbClr val="C00000"/>
                </a:solidFill>
                <a:latin typeface="Berlin Sans FB" pitchFamily="34" charset="0"/>
              </a:rPr>
              <a:t>difficiles: </a:t>
            </a:r>
            <a:r>
              <a:rPr lang="fr-CA" sz="2600" i="1" dirty="0">
                <a:solidFill>
                  <a:srgbClr val="C00000"/>
                </a:solidFill>
                <a:latin typeface="Berlin Sans FB" pitchFamily="34" charset="0"/>
              </a:rPr>
              <a:t>« Je sais que tu es capable, j’ai confiance en toi. </a:t>
            </a:r>
            <a:r>
              <a:rPr lang="fr-CA" sz="2600" i="1" dirty="0" smtClean="0">
                <a:solidFill>
                  <a:srgbClr val="C00000"/>
                </a:solidFill>
                <a:latin typeface="Berlin Sans FB" pitchFamily="34" charset="0"/>
              </a:rPr>
              <a:t>»</a:t>
            </a:r>
            <a:endParaRPr lang="fr-CA" sz="2600" i="1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4" name="Picture 22" descr="Résultats de recherche d'images pour « reconnaissance enfant »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t="16687" r="27649"/>
          <a:stretch/>
        </p:blipFill>
        <p:spPr bwMode="auto">
          <a:xfrm>
            <a:off x="9509760" y="380999"/>
            <a:ext cx="2651760" cy="23622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1wdojq181if3tdg01yomaof86.wpengine.netdna-cdn.com/wp-content/uploads/2015/01/dad-ki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6401">
            <a:off x="9096028" y="1026793"/>
            <a:ext cx="2822917" cy="215339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764" y="299576"/>
            <a:ext cx="9479279" cy="1412846"/>
          </a:xfr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fr-CA" dirty="0">
                <a:latin typeface="Aharoni" pitchFamily="2" charset="-79"/>
                <a:cs typeface="Aharoni" pitchFamily="2" charset="-79"/>
              </a:rPr>
              <a:t>S’attacher à partir d’un sentiment d’importance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7650" y="1679171"/>
            <a:ext cx="10234699" cy="4680065"/>
          </a:xfrm>
        </p:spPr>
        <p:txBody>
          <a:bodyPr>
            <a:normAutofit fontScale="92500" lnSpcReduction="20000"/>
          </a:bodyPr>
          <a:lstStyle/>
          <a:p>
            <a:endParaRPr lang="fr-CA" dirty="0" smtClean="0">
              <a:latin typeface="Berlin Sans FB" pitchFamily="34" charset="0"/>
            </a:endParaRPr>
          </a:p>
          <a:p>
            <a:pPr>
              <a:buNone/>
            </a:pPr>
            <a:r>
              <a:rPr lang="fr-CA" dirty="0" smtClean="0">
                <a:solidFill>
                  <a:srgbClr val="C00000"/>
                </a:solidFill>
                <a:latin typeface="Berlin Sans FB" pitchFamily="34" charset="0"/>
              </a:rPr>
              <a:t>	</a:t>
            </a:r>
            <a:r>
              <a:rPr lang="fr-CA" dirty="0" smtClean="0">
                <a:latin typeface="Berlin Sans FB" pitchFamily="34" charset="0"/>
              </a:rPr>
              <a:t>Entre 3 et 4 ans, l’enfant réagit lorsque la figure d’attachement lui montre de l’importance. </a:t>
            </a:r>
          </a:p>
          <a:p>
            <a:pPr>
              <a:buNone/>
            </a:pPr>
            <a:r>
              <a:rPr lang="fr-CA" b="1" dirty="0" smtClean="0">
                <a:solidFill>
                  <a:srgbClr val="C00000"/>
                </a:solidFill>
                <a:latin typeface="Berlin Sans FB" pitchFamily="34" charset="0"/>
              </a:rPr>
              <a:t>	</a:t>
            </a:r>
          </a:p>
          <a:p>
            <a:pPr>
              <a:buNone/>
            </a:pPr>
            <a:r>
              <a:rPr lang="fr-CA" b="1" dirty="0" smtClean="0">
                <a:solidFill>
                  <a:srgbClr val="C00000"/>
                </a:solidFill>
                <a:latin typeface="Berlin Sans FB" pitchFamily="34" charset="0"/>
              </a:rPr>
              <a:t>	Compter aux yeux de l’autre lui procure une sécurité.</a:t>
            </a:r>
          </a:p>
          <a:p>
            <a:endParaRPr lang="fr-CA" dirty="0" smtClean="0">
              <a:latin typeface="Berlin Sans FB" pitchFamily="34" charset="0"/>
            </a:endParaRPr>
          </a:p>
          <a:p>
            <a:pPr>
              <a:buNone/>
            </a:pPr>
            <a:r>
              <a:rPr lang="fr-CA" dirty="0" smtClean="0">
                <a:latin typeface="Berlin Sans FB" pitchFamily="34" charset="0"/>
              </a:rPr>
              <a:t>	L’enfant </a:t>
            </a:r>
            <a:r>
              <a:rPr lang="fr-CA" dirty="0">
                <a:latin typeface="Berlin Sans FB" pitchFamily="34" charset="0"/>
              </a:rPr>
              <a:t>d’âge préscolaire en quête d’attachement cherchera ardemment à plaire et à susciter l’approbation.</a:t>
            </a:r>
          </a:p>
          <a:p>
            <a:pPr>
              <a:buNone/>
            </a:pPr>
            <a:endParaRPr lang="fr-CA" dirty="0" smtClean="0"/>
          </a:p>
          <a:p>
            <a:pPr>
              <a:buNone/>
            </a:pPr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	Il </a:t>
            </a:r>
            <a:r>
              <a:rPr lang="fr-CA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ne vit que pour les sourires de l’autre.</a:t>
            </a:r>
            <a:r>
              <a:rPr lang="fr-CA" b="1" dirty="0">
                <a:latin typeface="Berlin Sans FB" pitchFamily="34" charset="0"/>
              </a:rPr>
              <a:t> </a:t>
            </a:r>
          </a:p>
        </p:txBody>
      </p:sp>
      <p:pic>
        <p:nvPicPr>
          <p:cNvPr id="6" name="Image 17" descr="Résultats de recherche d'images pour « parent child attachment »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542" y="4729942"/>
            <a:ext cx="2973348" cy="198258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9930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3288" y="108065"/>
            <a:ext cx="8678487" cy="997527"/>
          </a:xfrm>
          <a:blipFill>
            <a:blip r:embed="rId2" cstate="print"/>
            <a:tile tx="0" ty="0" sx="100000" sy="100000" flip="none" algn="tl"/>
          </a:blip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fr-CA" sz="48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CA" sz="4800" dirty="0" smtClean="0">
                <a:latin typeface="Aharoni" pitchFamily="2" charset="-79"/>
                <a:cs typeface="Aharoni" pitchFamily="2" charset="-79"/>
              </a:rPr>
            </a:br>
            <a:r>
              <a:rPr lang="fr-CA" sz="4800" dirty="0" smtClean="0">
                <a:latin typeface="Aharoni" pitchFamily="2" charset="-79"/>
                <a:cs typeface="Aharoni" pitchFamily="2" charset="-79"/>
              </a:rPr>
              <a:t>Rôle </a:t>
            </a:r>
            <a:r>
              <a:rPr lang="fr-CA" sz="4800" dirty="0">
                <a:latin typeface="Aharoni" pitchFamily="2" charset="-79"/>
                <a:cs typeface="Aharoni" pitchFamily="2" charset="-79"/>
              </a:rPr>
              <a:t>de </a:t>
            </a:r>
            <a:r>
              <a:rPr lang="fr-CA" sz="4800" dirty="0" smtClean="0">
                <a:latin typeface="Aharoni" pitchFamily="2" charset="-79"/>
                <a:cs typeface="Aharoni" pitchFamily="2" charset="-79"/>
              </a:rPr>
              <a:t>l’adulte: </a:t>
            </a:r>
            <a:r>
              <a:rPr lang="fr-CA" sz="3600" dirty="0">
                <a:latin typeface="Berlin Sans FB" pitchFamily="34" charset="0"/>
                <a:cs typeface="Aharoni" pitchFamily="2" charset="-79"/>
              </a:rPr>
              <a:t>3 à 4 ans</a:t>
            </a:r>
            <a:r>
              <a:rPr lang="fr-CA" sz="4000" dirty="0">
                <a:latin typeface="Berlin Sans FB" pitchFamily="34" charset="0"/>
                <a:cs typeface="Aharoni" pitchFamily="2" charset="-79"/>
              </a:rPr>
              <a:t/>
            </a:r>
            <a:br>
              <a:rPr lang="fr-CA" sz="4000" dirty="0">
                <a:latin typeface="Berlin Sans FB" pitchFamily="34" charset="0"/>
                <a:cs typeface="Aharoni" pitchFamily="2" charset="-79"/>
              </a:rPr>
            </a:br>
            <a:endParaRPr lang="fr-CA" sz="4000" dirty="0">
              <a:latin typeface="Berlin Sans FB" pitchFamily="34" charset="0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80160"/>
            <a:ext cx="8684029" cy="5292090"/>
          </a:xfrm>
        </p:spPr>
        <p:txBody>
          <a:bodyPr>
            <a:normAutofit fontScale="92500" lnSpcReduction="10000"/>
          </a:bodyPr>
          <a:lstStyle/>
          <a:p>
            <a:r>
              <a:rPr lang="fr-CA" sz="2400" dirty="0">
                <a:latin typeface="Berlin Sans FB" pitchFamily="34" charset="0"/>
              </a:rPr>
              <a:t>Regarder </a:t>
            </a:r>
            <a:r>
              <a:rPr lang="fr-CA" sz="2400" dirty="0" smtClean="0">
                <a:latin typeface="Berlin Sans FB" pitchFamily="34" charset="0"/>
              </a:rPr>
              <a:t>l’enfant dans </a:t>
            </a:r>
            <a:r>
              <a:rPr lang="fr-CA" sz="2400" dirty="0">
                <a:latin typeface="Berlin Sans FB" pitchFamily="34" charset="0"/>
              </a:rPr>
              <a:t>les yeux, se mettre à sa </a:t>
            </a:r>
            <a:r>
              <a:rPr lang="fr-CA" sz="2400" dirty="0" smtClean="0">
                <a:latin typeface="Berlin Sans FB" pitchFamily="34" charset="0"/>
              </a:rPr>
              <a:t>hauteur, ralentir et écouter ses sentiments.</a:t>
            </a:r>
          </a:p>
          <a:p>
            <a:endParaRPr lang="fr-CA" sz="2400" dirty="0" smtClean="0">
              <a:latin typeface="Berlin Sans FB" pitchFamily="34" charset="0"/>
            </a:endParaRPr>
          </a:p>
          <a:p>
            <a:r>
              <a:rPr lang="fr-CA" sz="2400" b="1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Démontrer </a:t>
            </a:r>
            <a:r>
              <a:rPr lang="fr-CA" sz="2400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notre appréciation de </a:t>
            </a:r>
            <a:r>
              <a:rPr lang="fr-CA" sz="2400" b="1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l’enfant et </a:t>
            </a:r>
            <a:r>
              <a:rPr lang="fr-CA" sz="2400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prendre du temps avec </a:t>
            </a:r>
            <a:r>
              <a:rPr lang="fr-CA" sz="2400" b="1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lui: </a:t>
            </a:r>
            <a:r>
              <a:rPr lang="fr-CA" sz="19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faire des jeux, s’asseoir par terre, faire semblant, cachette, taper dans les mains, jeux physiques…</a:t>
            </a:r>
          </a:p>
          <a:p>
            <a:endParaRPr lang="fr-CA" sz="2800" dirty="0" smtClean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  <a:p>
            <a:r>
              <a:rPr lang="fr-CA" sz="2400" dirty="0" smtClean="0">
                <a:latin typeface="Berlin Sans FB" pitchFamily="34" charset="0"/>
              </a:rPr>
              <a:t>L’enfant comprend qu’il est important pour nous par nos gestes, plus que par nos paroles, </a:t>
            </a:r>
            <a:r>
              <a:rPr lang="fr-CA" sz="1800" dirty="0" smtClean="0">
                <a:latin typeface="Berlin Sans FB" pitchFamily="34" charset="0"/>
              </a:rPr>
              <a:t>ex. mur des réussites, dessin sur le frigo, </a:t>
            </a:r>
          </a:p>
          <a:p>
            <a:endParaRPr lang="fr-CA" sz="2400" dirty="0" smtClean="0">
              <a:latin typeface="Berlin Sans FB" pitchFamily="34" charset="0"/>
            </a:endParaRPr>
          </a:p>
          <a:p>
            <a:pPr lvl="0"/>
            <a:r>
              <a:rPr lang="fr-CA" sz="2400" dirty="0" smtClean="0">
                <a:solidFill>
                  <a:srgbClr val="C00000"/>
                </a:solidFill>
                <a:latin typeface="Berlin Sans FB" pitchFamily="34" charset="0"/>
              </a:rPr>
              <a:t>Accompagner l’enfant </a:t>
            </a:r>
            <a:r>
              <a:rPr lang="fr-CA" sz="2400" dirty="0">
                <a:solidFill>
                  <a:srgbClr val="C00000"/>
                </a:solidFill>
                <a:latin typeface="Berlin Sans FB" pitchFamily="34" charset="0"/>
              </a:rPr>
              <a:t>dans la résolution de conflits, être </a:t>
            </a:r>
            <a:r>
              <a:rPr lang="fr-CA" sz="2400" dirty="0" smtClean="0">
                <a:solidFill>
                  <a:srgbClr val="C00000"/>
                </a:solidFill>
                <a:latin typeface="Berlin Sans FB" pitchFamily="34" charset="0"/>
              </a:rPr>
              <a:t>présent, veiller </a:t>
            </a:r>
            <a:r>
              <a:rPr lang="fr-CA" sz="2400" dirty="0">
                <a:solidFill>
                  <a:srgbClr val="C00000"/>
                </a:solidFill>
                <a:latin typeface="Berlin Sans FB" pitchFamily="34" charset="0"/>
              </a:rPr>
              <a:t>sur </a:t>
            </a:r>
            <a:r>
              <a:rPr lang="fr-CA" sz="2400" dirty="0" smtClean="0">
                <a:solidFill>
                  <a:srgbClr val="C00000"/>
                </a:solidFill>
                <a:latin typeface="Berlin Sans FB" pitchFamily="34" charset="0"/>
              </a:rPr>
              <a:t>lui et lui apprendre à se </a:t>
            </a:r>
            <a:r>
              <a:rPr lang="fr-CA" sz="2400" dirty="0">
                <a:solidFill>
                  <a:srgbClr val="C00000"/>
                </a:solidFill>
                <a:latin typeface="Berlin Sans FB" pitchFamily="34" charset="0"/>
              </a:rPr>
              <a:t>référer à l’adulte</a:t>
            </a:r>
            <a:r>
              <a:rPr lang="fr-CA" sz="2400" dirty="0" smtClean="0">
                <a:solidFill>
                  <a:srgbClr val="C00000"/>
                </a:solidFill>
                <a:latin typeface="Berlin Sans FB" pitchFamily="34" charset="0"/>
              </a:rPr>
              <a:t>.</a:t>
            </a:r>
          </a:p>
          <a:p>
            <a:pPr lvl="0"/>
            <a:endParaRPr lang="fr-CA" sz="2400" dirty="0">
              <a:solidFill>
                <a:srgbClr val="C00000"/>
              </a:solidFill>
              <a:latin typeface="Berlin Sans FB" pitchFamily="34" charset="0"/>
            </a:endParaRPr>
          </a:p>
          <a:p>
            <a:pPr lvl="0"/>
            <a:r>
              <a:rPr lang="fr-CA" sz="2400" b="1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Demander </a:t>
            </a:r>
            <a:r>
              <a:rPr lang="fr-CA" sz="2400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à l’enfant de faire quelque chose pour </a:t>
            </a:r>
            <a:r>
              <a:rPr lang="fr-CA" sz="2400" b="1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nous et le </a:t>
            </a:r>
            <a:r>
              <a:rPr lang="fr-CA" sz="2400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remercier</a:t>
            </a:r>
            <a:r>
              <a:rPr lang="fr-CA" sz="2400" b="1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.</a:t>
            </a:r>
            <a:endParaRPr lang="fr-C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 5" descr="http://cdn2.bigcommerce.com/server2800/6d2ed/product_images/uploaded_images/kids-artwork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1389" b="27274"/>
          <a:stretch/>
        </p:blipFill>
        <p:spPr bwMode="auto">
          <a:xfrm>
            <a:off x="9001828" y="1321722"/>
            <a:ext cx="3068252" cy="4422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650" y="157942"/>
            <a:ext cx="11223914" cy="906087"/>
          </a:xfrm>
          <a:blipFill>
            <a:blip r:embed="rId2" cstate="print"/>
            <a:tile tx="0" ty="0" sx="100000" sy="100000" flip="none" algn="tl"/>
          </a:blip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fr-CA" sz="4000" dirty="0">
                <a:latin typeface="Aharoni" pitchFamily="2" charset="-79"/>
                <a:cs typeface="Aharoni" pitchFamily="2" charset="-79"/>
              </a:rPr>
              <a:t>S’attacher par le sentiment </a:t>
            </a:r>
            <a:r>
              <a:rPr lang="fr-CA" sz="4000" dirty="0" smtClean="0">
                <a:latin typeface="Aharoni" pitchFamily="2" charset="-79"/>
                <a:cs typeface="Aharoni" pitchFamily="2" charset="-79"/>
              </a:rPr>
              <a:t>d’amour: </a:t>
            </a:r>
            <a:r>
              <a:rPr lang="fr-CA" sz="3200" dirty="0" smtClean="0">
                <a:latin typeface="Berlin Sans FB" pitchFamily="34" charset="0"/>
                <a:cs typeface="Aharoni" pitchFamily="2" charset="-79"/>
              </a:rPr>
              <a:t>4-5 </a:t>
            </a:r>
            <a:r>
              <a:rPr lang="fr-CA" sz="3200" dirty="0">
                <a:latin typeface="Berlin Sans FB" pitchFamily="34" charset="0"/>
                <a:cs typeface="Aharoni" pitchFamily="2" charset="-79"/>
              </a:rPr>
              <a:t>ans</a:t>
            </a:r>
          </a:p>
        </p:txBody>
      </p:sp>
      <p:pic>
        <p:nvPicPr>
          <p:cNvPr id="4" name="Image 3" descr="http://firststudentinc-old.azurestaging.ribbitt.com/images/Header-Images/fga079-large-photo-template_0005s_0003_about-social-responsibility-jpg.jpg?sfvrsn=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1" y="1203382"/>
            <a:ext cx="5905500" cy="16811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Image 4" descr="http://www.peacefulparent.com/wp-content/uploads/2013/04/iStock_000017315226XSmal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04" y="3125587"/>
            <a:ext cx="5484471" cy="37324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6" name="Image 5" descr="http://i.dailymail.co.uk/i/pix/2013/10/13/article-0-0BCABDDD000005DC-613_634x39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75" y="3616585"/>
            <a:ext cx="4892040" cy="304038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Image 6" descr="http://www.ahaparenting.com/img/dad%20w%20son_35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89" y="1119100"/>
            <a:ext cx="3331845" cy="2209800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23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Résultats de recherche d'images pour « parent child attachment gordon neufeld »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733" y="4258838"/>
            <a:ext cx="3088385" cy="216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 descr="Résultats de recherche d'images pour « coeur »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60036">
            <a:off x="10555774" y="626990"/>
            <a:ext cx="1606326" cy="1285579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653" y="274484"/>
            <a:ext cx="10559935" cy="1138526"/>
          </a:xfrm>
          <a:blipFill>
            <a:blip r:embed="rId5" cstate="print"/>
            <a:tile tx="0" ty="0" sx="100000" sy="100000" flip="none" algn="tl"/>
          </a:blipFill>
          <a:effectLst>
            <a:softEdge rad="127000"/>
          </a:effectLst>
        </p:spPr>
        <p:txBody>
          <a:bodyPr/>
          <a:lstStyle/>
          <a:p>
            <a:r>
              <a:rPr lang="fr-CA" dirty="0">
                <a:latin typeface="Aharoni" pitchFamily="2" charset="-79"/>
                <a:cs typeface="Aharoni" pitchFamily="2" charset="-79"/>
              </a:rPr>
              <a:t>S’attacher par le sentiment d’amour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667" y="1659466"/>
            <a:ext cx="11311313" cy="505460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r-CA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L’enfant </a:t>
            </a:r>
            <a:r>
              <a:rPr lang="fr-CA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de 4 à 5 ans éprouve des sentiments </a:t>
            </a:r>
            <a:r>
              <a:rPr lang="fr-CA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profonds</a:t>
            </a:r>
            <a:r>
              <a:rPr lang="fr-CA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. Il donne son cœur et devient souvent amoureux de ceux auxquels il est attaché</a:t>
            </a:r>
            <a:r>
              <a:rPr lang="fr-CA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.</a:t>
            </a:r>
          </a:p>
          <a:p>
            <a:pPr lvl="0"/>
            <a:endParaRPr lang="fr-CA" dirty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  <a:p>
            <a:pPr lvl="0"/>
            <a:r>
              <a:rPr lang="fr-CA" dirty="0">
                <a:latin typeface="Berlin Sans FB" pitchFamily="34" charset="0"/>
              </a:rPr>
              <a:t>L’enfant cherche à prouver son affection et son dévouement</a:t>
            </a:r>
            <a:r>
              <a:rPr lang="fr-CA" dirty="0" smtClean="0">
                <a:latin typeface="Berlin Sans FB" pitchFamily="34" charset="0"/>
              </a:rPr>
              <a:t>.</a:t>
            </a:r>
          </a:p>
          <a:p>
            <a:pPr lvl="0"/>
            <a:endParaRPr lang="fr-CA" dirty="0">
              <a:latin typeface="Berlin Sans FB" pitchFamily="34" charset="0"/>
            </a:endParaRPr>
          </a:p>
          <a:p>
            <a:pPr lvl="0"/>
            <a:r>
              <a:rPr lang="fr-CA" dirty="0">
                <a:solidFill>
                  <a:srgbClr val="C00000"/>
                </a:solidFill>
                <a:latin typeface="Berlin Sans FB" pitchFamily="34" charset="0"/>
              </a:rPr>
              <a:t>Une fois attaché </a:t>
            </a:r>
            <a:r>
              <a:rPr lang="fr-CA" dirty="0" smtClean="0">
                <a:solidFill>
                  <a:srgbClr val="C00000"/>
                </a:solidFill>
                <a:latin typeface="Berlin Sans FB" pitchFamily="34" charset="0"/>
              </a:rPr>
              <a:t>par le sentiment d’amour, </a:t>
            </a:r>
            <a:r>
              <a:rPr lang="fr-CA" dirty="0">
                <a:solidFill>
                  <a:srgbClr val="C00000"/>
                </a:solidFill>
                <a:latin typeface="Berlin Sans FB" pitchFamily="34" charset="0"/>
              </a:rPr>
              <a:t>la séparation physique de la figure d’attachement est plus facilement acceptée par l’enfant</a:t>
            </a:r>
            <a:r>
              <a:rPr lang="fr-CA" dirty="0" smtClean="0">
                <a:solidFill>
                  <a:srgbClr val="C00000"/>
                </a:solidFill>
                <a:latin typeface="Berlin Sans FB" pitchFamily="34" charset="0"/>
              </a:rPr>
              <a:t>.</a:t>
            </a:r>
          </a:p>
          <a:p>
            <a:pPr lvl="0"/>
            <a:endParaRPr lang="fr-CA" dirty="0">
              <a:solidFill>
                <a:srgbClr val="C00000"/>
              </a:solidFill>
              <a:latin typeface="Berlin Sans FB" pitchFamily="34" charset="0"/>
            </a:endParaRPr>
          </a:p>
          <a:p>
            <a:pPr lvl="0"/>
            <a:r>
              <a:rPr lang="fr-CA" sz="3300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Si le cœur est donné en premier aux pairs, </a:t>
            </a:r>
            <a:endParaRPr lang="fr-CA" sz="3300" b="1" dirty="0" smtClean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  <a:p>
            <a:pPr lvl="0">
              <a:buNone/>
            </a:pPr>
            <a:r>
              <a:rPr lang="fr-CA" sz="3300" b="1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	ce </a:t>
            </a:r>
            <a:r>
              <a:rPr lang="fr-CA" sz="3300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sont les pairs qui ont l’autorité et non des </a:t>
            </a:r>
            <a:endParaRPr lang="fr-CA" sz="3300" b="1" dirty="0" smtClean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  <a:p>
            <a:pPr lvl="0">
              <a:buNone/>
            </a:pPr>
            <a:r>
              <a:rPr lang="fr-CA" sz="3300" b="1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	adultes</a:t>
            </a:r>
            <a:r>
              <a:rPr lang="fr-CA" sz="3300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… ce qui laisse place à l’apparition de </a:t>
            </a:r>
            <a:endParaRPr lang="fr-CA" sz="3300" b="1" dirty="0" smtClean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  <a:p>
            <a:pPr lvl="0">
              <a:buNone/>
            </a:pPr>
            <a:r>
              <a:rPr lang="fr-CA" sz="3300" b="1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	</a:t>
            </a:r>
            <a:r>
              <a:rPr lang="fr-CA" sz="2900" b="1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comportements </a:t>
            </a:r>
            <a:r>
              <a:rPr lang="fr-CA" sz="2900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désorganisés. </a:t>
            </a:r>
          </a:p>
          <a:p>
            <a:endParaRPr lang="fr-CA" dirty="0"/>
          </a:p>
        </p:txBody>
      </p:sp>
      <p:pic>
        <p:nvPicPr>
          <p:cNvPr id="6" name="Image 117" descr="Résultats de recherche d'images pour « doing like mom and dad »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296" y="2022326"/>
            <a:ext cx="1835441" cy="17176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439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0" descr="Résultats de recherche d'images pour « parent child attachment gordon neufeld »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890" y="4102331"/>
            <a:ext cx="3462870" cy="241900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778" y="307889"/>
            <a:ext cx="8922326" cy="1163464"/>
          </a:xfr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txBody>
          <a:bodyPr/>
          <a:lstStyle/>
          <a:p>
            <a:r>
              <a:rPr lang="fr-CA" dirty="0">
                <a:latin typeface="Aharoni" pitchFamily="2" charset="-79"/>
                <a:cs typeface="Aharoni" pitchFamily="2" charset="-79"/>
              </a:rPr>
              <a:t>Rôle de </a:t>
            </a:r>
            <a:r>
              <a:rPr lang="fr-CA" dirty="0" smtClean="0">
                <a:latin typeface="Aharoni" pitchFamily="2" charset="-79"/>
                <a:cs typeface="Aharoni" pitchFamily="2" charset="-79"/>
              </a:rPr>
              <a:t>l’adulte: </a:t>
            </a:r>
            <a:r>
              <a:rPr lang="fr-CA" sz="3200" dirty="0">
                <a:latin typeface="Berlin Sans FB" pitchFamily="34" charset="0"/>
                <a:cs typeface="Aharoni" pitchFamily="2" charset="-79"/>
              </a:rPr>
              <a:t>4 à 5 ans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778924"/>
            <a:ext cx="10972800" cy="4896196"/>
          </a:xfrm>
        </p:spPr>
        <p:txBody>
          <a:bodyPr>
            <a:normAutofit/>
          </a:bodyPr>
          <a:lstStyle/>
          <a:p>
            <a:pPr lvl="0"/>
            <a:r>
              <a:rPr lang="fr-CA" sz="2800" dirty="0">
                <a:latin typeface="Berlin Sans FB" pitchFamily="34" charset="0"/>
              </a:rPr>
              <a:t>Démontrer notre </a:t>
            </a:r>
            <a:r>
              <a:rPr lang="fr-CA" sz="2800" b="1" dirty="0">
                <a:solidFill>
                  <a:srgbClr val="C00000"/>
                </a:solidFill>
                <a:latin typeface="Berlin Sans FB" pitchFamily="34" charset="0"/>
              </a:rPr>
              <a:t>amour</a:t>
            </a:r>
            <a:r>
              <a:rPr lang="fr-CA" sz="2800" dirty="0">
                <a:latin typeface="Berlin Sans FB" pitchFamily="34" charset="0"/>
              </a:rPr>
              <a:t> par des gestes, des </a:t>
            </a:r>
            <a:r>
              <a:rPr lang="fr-CA" sz="2800" b="1" dirty="0">
                <a:latin typeface="Berlin Sans FB" pitchFamily="34" charset="0"/>
              </a:rPr>
              <a:t>attentions particulières</a:t>
            </a:r>
            <a:r>
              <a:rPr lang="fr-CA" sz="2800" dirty="0">
                <a:latin typeface="Berlin Sans FB" pitchFamily="34" charset="0"/>
              </a:rPr>
              <a:t>, nommer à l’enfant que nous pensons à lui. </a:t>
            </a:r>
            <a:r>
              <a:rPr lang="fr-CA" sz="2000" dirty="0">
                <a:latin typeface="Berlin Sans FB" pitchFamily="34" charset="0"/>
              </a:rPr>
              <a:t>Ex. petit mot dans la boite à lunch, achat surprise, câlin pour rien, mettre sa photo sur notre </a:t>
            </a:r>
            <a:r>
              <a:rPr lang="fr-CA" sz="2000" dirty="0" smtClean="0">
                <a:latin typeface="Berlin Sans FB" pitchFamily="34" charset="0"/>
              </a:rPr>
              <a:t>bureau de travail.</a:t>
            </a:r>
          </a:p>
          <a:p>
            <a:pPr lvl="0"/>
            <a:endParaRPr lang="fr-CA" sz="2800" dirty="0" smtClean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  <a:p>
            <a:pPr lvl="0"/>
            <a:r>
              <a:rPr lang="fr-CA" sz="2800" b="1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Reconnaitre </a:t>
            </a:r>
            <a:r>
              <a:rPr lang="fr-CA" sz="2800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la détresse </a:t>
            </a:r>
            <a:r>
              <a:rPr lang="fr-CA" sz="28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ou les difficultés de l’enfant, prendre du temps pour </a:t>
            </a:r>
            <a:r>
              <a:rPr lang="fr-CA" sz="2800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l’écouter</a:t>
            </a:r>
            <a:r>
              <a:rPr lang="fr-CA" sz="28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 et chercher des </a:t>
            </a:r>
            <a:r>
              <a:rPr lang="fr-CA" sz="2800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solutions.</a:t>
            </a:r>
          </a:p>
          <a:p>
            <a:pPr lvl="0"/>
            <a:endParaRPr lang="fr-CA" sz="2800" dirty="0" smtClean="0">
              <a:latin typeface="Berlin Sans FB" pitchFamily="34" charset="0"/>
            </a:endParaRPr>
          </a:p>
          <a:p>
            <a:pPr lvl="0"/>
            <a:r>
              <a:rPr lang="fr-CA" sz="2800" b="1" dirty="0" smtClean="0">
                <a:solidFill>
                  <a:srgbClr val="C00000"/>
                </a:solidFill>
                <a:latin typeface="Berlin Sans FB" pitchFamily="34" charset="0"/>
              </a:rPr>
              <a:t>Aimer</a:t>
            </a:r>
            <a:r>
              <a:rPr lang="fr-CA" sz="2800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fr-CA" sz="2800" dirty="0">
                <a:solidFill>
                  <a:srgbClr val="C00000"/>
                </a:solidFill>
                <a:latin typeface="Berlin Sans FB" pitchFamily="34" charset="0"/>
              </a:rPr>
              <a:t>l’enfant pour </a:t>
            </a:r>
            <a:r>
              <a:rPr lang="fr-CA" sz="2800" b="1" dirty="0">
                <a:solidFill>
                  <a:srgbClr val="C00000"/>
                </a:solidFill>
                <a:latin typeface="Berlin Sans FB" pitchFamily="34" charset="0"/>
              </a:rPr>
              <a:t>ce qu’il </a:t>
            </a:r>
            <a:r>
              <a:rPr lang="fr-CA" sz="2800" b="1" dirty="0" smtClean="0">
                <a:solidFill>
                  <a:srgbClr val="C00000"/>
                </a:solidFill>
                <a:latin typeface="Berlin Sans FB" pitchFamily="34" charset="0"/>
              </a:rPr>
              <a:t>est </a:t>
            </a:r>
          </a:p>
          <a:p>
            <a:pPr marL="0" lvl="0" indent="0">
              <a:buNone/>
            </a:pPr>
            <a:r>
              <a:rPr lang="fr-CA" sz="2800" b="1" dirty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fr-CA" sz="2800" b="1" dirty="0" smtClean="0">
                <a:solidFill>
                  <a:srgbClr val="C00000"/>
                </a:solidFill>
                <a:latin typeface="Berlin Sans FB" pitchFamily="34" charset="0"/>
              </a:rPr>
              <a:t>   </a:t>
            </a:r>
            <a:r>
              <a:rPr lang="fr-CA" sz="2800" dirty="0" smtClean="0">
                <a:solidFill>
                  <a:srgbClr val="C00000"/>
                </a:solidFill>
                <a:latin typeface="Berlin Sans FB" pitchFamily="34" charset="0"/>
              </a:rPr>
              <a:t>avec </a:t>
            </a:r>
            <a:r>
              <a:rPr lang="fr-CA" sz="2800" dirty="0">
                <a:solidFill>
                  <a:srgbClr val="C00000"/>
                </a:solidFill>
                <a:latin typeface="Berlin Sans FB" pitchFamily="34" charset="0"/>
              </a:rPr>
              <a:t>ses </a:t>
            </a:r>
            <a:r>
              <a:rPr lang="fr-CA" sz="2800" b="1" dirty="0" smtClean="0">
                <a:solidFill>
                  <a:srgbClr val="C00000"/>
                </a:solidFill>
                <a:latin typeface="Berlin Sans FB" pitchFamily="34" charset="0"/>
              </a:rPr>
              <a:t>forces</a:t>
            </a:r>
            <a:r>
              <a:rPr lang="fr-CA" sz="2800" dirty="0" smtClean="0">
                <a:solidFill>
                  <a:srgbClr val="C00000"/>
                </a:solidFill>
                <a:latin typeface="Berlin Sans FB" pitchFamily="34" charset="0"/>
              </a:rPr>
              <a:t> et ses </a:t>
            </a:r>
            <a:r>
              <a:rPr lang="fr-CA" sz="2800" b="1" dirty="0" smtClean="0">
                <a:solidFill>
                  <a:srgbClr val="C00000"/>
                </a:solidFill>
                <a:latin typeface="Berlin Sans FB" pitchFamily="34" charset="0"/>
              </a:rPr>
              <a:t>défis.</a:t>
            </a:r>
            <a:endParaRPr lang="fr-CA" sz="2800" b="1" dirty="0">
              <a:solidFill>
                <a:srgbClr val="C00000"/>
              </a:solidFill>
              <a:latin typeface="Berlin Sans FB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099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5200" y="403229"/>
            <a:ext cx="5048250" cy="1043186"/>
          </a:xfrm>
          <a:blipFill>
            <a:blip r:embed="rId2" cstate="print"/>
            <a:tile tx="0" ty="0" sx="100000" sy="100000" flip="none" algn="tl"/>
          </a:blipFill>
          <a:effectLst>
            <a:innerShdw blurRad="63500" dist="50800" dir="2700000">
              <a:prstClr val="black">
                <a:alpha val="50000"/>
              </a:prstClr>
            </a:innerShdw>
            <a:softEdge rad="127000"/>
          </a:effectLst>
        </p:spPr>
        <p:txBody>
          <a:bodyPr/>
          <a:lstStyle/>
          <a:p>
            <a:r>
              <a:rPr lang="fr-CA" dirty="0">
                <a:latin typeface="Aharoni" pitchFamily="2" charset="-79"/>
                <a:cs typeface="Aharoni" pitchFamily="2" charset="-79"/>
              </a:rPr>
              <a:t>Notre crédo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135" y="1612669"/>
            <a:ext cx="11579629" cy="4887884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0"/>
          </a:effectLst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fr-CA" sz="3100" dirty="0">
                <a:latin typeface="Berlin Sans FB" pitchFamily="34" charset="0"/>
              </a:rPr>
              <a:t>Chaque enfant cherche à être heureux et pour cela il a besoin de la sécurité offerte </a:t>
            </a:r>
            <a:r>
              <a:rPr lang="fr-CA" sz="3100" dirty="0" smtClean="0">
                <a:latin typeface="Berlin Sans FB" pitchFamily="34" charset="0"/>
              </a:rPr>
              <a:t>par des </a:t>
            </a:r>
            <a:r>
              <a:rPr lang="fr-CA" sz="3100" dirty="0">
                <a:latin typeface="Berlin Sans FB" pitchFamily="34" charset="0"/>
              </a:rPr>
              <a:t>figures d’attachement matures et responsables</a:t>
            </a:r>
            <a:r>
              <a:rPr lang="fr-CA" sz="3100" dirty="0" smtClean="0">
                <a:latin typeface="Berlin Sans FB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fr-CA" sz="3100" dirty="0">
              <a:latin typeface="Berlin Sans FB" pitchFamily="34" charset="0"/>
            </a:endParaRPr>
          </a:p>
          <a:p>
            <a:pPr>
              <a:lnSpc>
                <a:spcPct val="120000"/>
              </a:lnSpc>
            </a:pPr>
            <a:r>
              <a:rPr lang="fr-CA" dirty="0" smtClean="0">
                <a:latin typeface="Berlin Sans FB" pitchFamily="34" charset="0"/>
              </a:rPr>
              <a:t>Nous croyons à l’importance des adultes et à leur responsabilité dans la relation d’attachement.</a:t>
            </a:r>
          </a:p>
          <a:p>
            <a:pPr>
              <a:lnSpc>
                <a:spcPct val="120000"/>
              </a:lnSpc>
            </a:pPr>
            <a:endParaRPr lang="fr-CA" dirty="0" smtClean="0">
              <a:latin typeface="Berlin Sans FB" pitchFamily="34" charset="0"/>
            </a:endParaRPr>
          </a:p>
          <a:p>
            <a:pPr>
              <a:lnSpc>
                <a:spcPct val="120000"/>
              </a:lnSpc>
            </a:pPr>
            <a:r>
              <a:rPr lang="fr-CA" dirty="0" smtClean="0">
                <a:latin typeface="Berlin Sans FB" pitchFamily="34" charset="0"/>
              </a:rPr>
              <a:t>Il n’y a pas de mauvais enfant, juste de mauvais comportements. Chaque comportement est une façon de communiquer une joie, un besoin ou une souffrance.</a:t>
            </a:r>
          </a:p>
          <a:p>
            <a:pPr>
              <a:lnSpc>
                <a:spcPct val="120000"/>
              </a:lnSpc>
            </a:pPr>
            <a:endParaRPr lang="fr-CA" dirty="0" smtClean="0">
              <a:latin typeface="Berlin Sans FB" pitchFamily="34" charset="0"/>
            </a:endParaRPr>
          </a:p>
          <a:p>
            <a:pPr>
              <a:lnSpc>
                <a:spcPct val="120000"/>
              </a:lnSpc>
            </a:pPr>
            <a:r>
              <a:rPr lang="fr-CA" dirty="0" smtClean="0">
                <a:latin typeface="Berlin Sans FB" pitchFamily="34" charset="0"/>
              </a:rPr>
              <a:t>Chaque enfant fait de son mieux avec ce qu’il possède et ce qu’il est, au moment où il agit.</a:t>
            </a:r>
          </a:p>
          <a:p>
            <a:pPr>
              <a:lnSpc>
                <a:spcPct val="120000"/>
              </a:lnSpc>
            </a:pPr>
            <a:endParaRPr lang="fr-CA" dirty="0" smtClean="0">
              <a:latin typeface="Berlin Sans FB" pitchFamily="34" charset="0"/>
            </a:endParaRPr>
          </a:p>
          <a:p>
            <a:pPr>
              <a:lnSpc>
                <a:spcPct val="120000"/>
              </a:lnSpc>
            </a:pPr>
            <a:r>
              <a:rPr lang="fr-CA" dirty="0" smtClean="0">
                <a:latin typeface="Berlin Sans FB" pitchFamily="34" charset="0"/>
              </a:rPr>
              <a:t>Chaque </a:t>
            </a:r>
            <a:r>
              <a:rPr lang="fr-CA" dirty="0">
                <a:latin typeface="Berlin Sans FB" pitchFamily="34" charset="0"/>
              </a:rPr>
              <a:t>enfant recherche instinctivement à s’attacher </a:t>
            </a:r>
            <a:r>
              <a:rPr lang="fr-CA" dirty="0" smtClean="0">
                <a:latin typeface="Berlin Sans FB" pitchFamily="34" charset="0"/>
              </a:rPr>
              <a:t>aux </a:t>
            </a:r>
            <a:r>
              <a:rPr lang="fr-CA" dirty="0">
                <a:latin typeface="Berlin Sans FB" pitchFamily="34" charset="0"/>
              </a:rPr>
              <a:t>adultes qui en prennent </a:t>
            </a:r>
            <a:r>
              <a:rPr lang="fr-CA" dirty="0" smtClean="0">
                <a:latin typeface="Berlin Sans FB" pitchFamily="34" charset="0"/>
              </a:rPr>
              <a:t>soin et cet attachement est un </a:t>
            </a:r>
            <a:r>
              <a:rPr lang="fr-CA" dirty="0" err="1" smtClean="0">
                <a:latin typeface="Berlin Sans FB" pitchFamily="34" charset="0"/>
              </a:rPr>
              <a:t>prédicteur</a:t>
            </a:r>
            <a:r>
              <a:rPr lang="fr-CA" dirty="0" smtClean="0">
                <a:latin typeface="Berlin Sans FB" pitchFamily="34" charset="0"/>
              </a:rPr>
              <a:t> de son bien-être futur.</a:t>
            </a:r>
          </a:p>
          <a:p>
            <a:pPr>
              <a:lnSpc>
                <a:spcPct val="120000"/>
              </a:lnSpc>
            </a:pPr>
            <a:endParaRPr lang="fr-CA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6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ésultats de recherche d'images pour « reconnaissance enfant »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393" y="2077488"/>
            <a:ext cx="3258589" cy="25194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ésultats de recherche d'images pour « reconnaissance enfant 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428">
            <a:off x="2075922" y="1071073"/>
            <a:ext cx="2841911" cy="28419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http://www.alliesforchildren.org/wp-content/uploads/2015/05/040213-health-autism-autistic-diagnosis-doctor-child-crying-sick-kid-paren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63" y="3421380"/>
            <a:ext cx="4374076" cy="307848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5142" y="108066"/>
            <a:ext cx="10144298" cy="1122218"/>
          </a:xfrm>
          <a:blipFill>
            <a:blip r:embed="rId5" cstate="print"/>
            <a:tile tx="0" ty="0" sx="100000" sy="100000" flip="none" algn="tl"/>
          </a:blipFill>
          <a:effectLst>
            <a:softEdge rad="127000"/>
          </a:effectLst>
        </p:spPr>
        <p:txBody>
          <a:bodyPr/>
          <a:lstStyle/>
          <a:p>
            <a:r>
              <a:rPr lang="fr-CA" dirty="0">
                <a:latin typeface="Aharoni" pitchFamily="2" charset="-79"/>
                <a:cs typeface="Aharoni" pitchFamily="2" charset="-79"/>
              </a:rPr>
              <a:t>L’attachement par la reconnaissance </a:t>
            </a:r>
          </a:p>
        </p:txBody>
      </p:sp>
      <p:pic>
        <p:nvPicPr>
          <p:cNvPr id="8" name="Picture 7" descr="Résultats de recherche d'images pour « parent child »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967" y="2743201"/>
            <a:ext cx="4131425" cy="39565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324" y="274639"/>
            <a:ext cx="10934007" cy="1130212"/>
          </a:xfrm>
          <a:blipFill>
            <a:blip r:embed="rId2" cstate="print"/>
            <a:tile tx="0" ty="0" sx="100000" sy="100000" flip="none" algn="tl"/>
          </a:blip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fr-CA" sz="4800" dirty="0">
                <a:latin typeface="Aharoni" pitchFamily="2" charset="-79"/>
                <a:cs typeface="Aharoni" pitchFamily="2" charset="-79"/>
              </a:rPr>
              <a:t>L’attachement par la reconnaissance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695450"/>
            <a:ext cx="7581899" cy="4481513"/>
          </a:xfrm>
        </p:spPr>
        <p:txBody>
          <a:bodyPr>
            <a:normAutofit fontScale="92500" lnSpcReduction="10000"/>
          </a:bodyPr>
          <a:lstStyle/>
          <a:p>
            <a:r>
              <a:rPr lang="fr-CA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Cette dernière forme d’attachement se </a:t>
            </a:r>
            <a:r>
              <a:rPr lang="fr-CA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passe entre </a:t>
            </a:r>
            <a:r>
              <a:rPr lang="fr-CA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5 et 6 ans, donc à l’entrée à l’école. </a:t>
            </a:r>
            <a:endParaRPr lang="fr-CA" dirty="0" smtClean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  <a:p>
            <a:endParaRPr lang="fr-CA" dirty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  <a:p>
            <a:r>
              <a:rPr lang="fr-CA" dirty="0">
                <a:latin typeface="Berlin Sans FB" pitchFamily="34" charset="0"/>
              </a:rPr>
              <a:t>L’enfant </a:t>
            </a:r>
            <a:r>
              <a:rPr lang="fr-CA" b="1" dirty="0">
                <a:latin typeface="Berlin Sans FB" pitchFamily="34" charset="0"/>
              </a:rPr>
              <a:t>aime être reconnu </a:t>
            </a:r>
            <a:r>
              <a:rPr lang="fr-CA" dirty="0">
                <a:latin typeface="Berlin Sans FB" pitchFamily="34" charset="0"/>
              </a:rPr>
              <a:t>et connu pour ce qu’il est et ce qu’il fait. </a:t>
            </a:r>
            <a:endParaRPr lang="fr-CA" dirty="0" smtClean="0">
              <a:latin typeface="Berlin Sans FB" pitchFamily="34" charset="0"/>
            </a:endParaRPr>
          </a:p>
          <a:p>
            <a:endParaRPr lang="fr-CA" dirty="0">
              <a:latin typeface="Berlin Sans FB" pitchFamily="34" charset="0"/>
            </a:endParaRPr>
          </a:p>
          <a:p>
            <a:r>
              <a:rPr lang="fr-CA" dirty="0">
                <a:solidFill>
                  <a:srgbClr val="C00000"/>
                </a:solidFill>
                <a:latin typeface="Berlin Sans FB" pitchFamily="34" charset="0"/>
              </a:rPr>
              <a:t>L’enfant cherche à se dévoiler en partageant </a:t>
            </a:r>
            <a:r>
              <a:rPr lang="fr-CA" b="1" dirty="0">
                <a:solidFill>
                  <a:srgbClr val="C00000"/>
                </a:solidFill>
                <a:latin typeface="Berlin Sans FB" pitchFamily="34" charset="0"/>
              </a:rPr>
              <a:t>ses secrets </a:t>
            </a:r>
            <a:r>
              <a:rPr lang="fr-CA" dirty="0">
                <a:solidFill>
                  <a:srgbClr val="C00000"/>
                </a:solidFill>
                <a:latin typeface="Berlin Sans FB" pitchFamily="34" charset="0"/>
              </a:rPr>
              <a:t>aux personnes à qui il est attaché.</a:t>
            </a:r>
          </a:p>
        </p:txBody>
      </p:sp>
      <p:pic>
        <p:nvPicPr>
          <p:cNvPr id="3076" name="Picture 4" descr="Résultats de recherche d'images pour « reconnaissance enfant 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1"/>
          <a:stretch/>
        </p:blipFill>
        <p:spPr bwMode="auto">
          <a:xfrm>
            <a:off x="8584817" y="4169270"/>
            <a:ext cx="3456268" cy="21193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78" descr="Résultats de recherche d'images pour « parentalité positive »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610" y="1330037"/>
            <a:ext cx="3391593" cy="242731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5775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Résultats de recherche d'images pour « parent child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797" y="4991839"/>
            <a:ext cx="2266018" cy="15106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6086" y="241387"/>
            <a:ext cx="10244051" cy="1013835"/>
          </a:xfr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CA" dirty="0" smtClean="0">
                <a:latin typeface="Aharoni" pitchFamily="2" charset="-79"/>
                <a:cs typeface="Aharoni" pitchFamily="2" charset="-79"/>
              </a:rPr>
            </a:br>
            <a:r>
              <a:rPr lang="fr-CA" dirty="0" smtClean="0">
                <a:latin typeface="Aharoni" pitchFamily="2" charset="-79"/>
                <a:cs typeface="Aharoni" pitchFamily="2" charset="-79"/>
              </a:rPr>
              <a:t>Rôle </a:t>
            </a:r>
            <a:r>
              <a:rPr lang="fr-CA" dirty="0">
                <a:latin typeface="Aharoni" pitchFamily="2" charset="-79"/>
                <a:cs typeface="Aharoni" pitchFamily="2" charset="-79"/>
              </a:rPr>
              <a:t>de l’adulte : </a:t>
            </a:r>
            <a:r>
              <a:rPr lang="fr-CA" sz="4000" dirty="0">
                <a:latin typeface="Berlin Sans FB" pitchFamily="34" charset="0"/>
                <a:cs typeface="Aharoni" pitchFamily="2" charset="-79"/>
              </a:rPr>
              <a:t>5 à 6 ans</a:t>
            </a:r>
            <a:br>
              <a:rPr lang="fr-CA" sz="4000" dirty="0">
                <a:latin typeface="Berlin Sans FB" pitchFamily="34" charset="0"/>
                <a:cs typeface="Aharoni" pitchFamily="2" charset="-79"/>
              </a:rPr>
            </a:br>
            <a:endParaRPr lang="fr-CA" sz="4000" dirty="0">
              <a:latin typeface="Berlin Sans FB" pitchFamily="34" charset="0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0822" y="1446415"/>
            <a:ext cx="9858894" cy="514557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fr-CA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Offrir l’espace à l’enfant afin qu’il puisse partager ses émotions à l’intérieur d’une relation sécurisante. </a:t>
            </a:r>
            <a:r>
              <a:rPr lang="fr-CA" sz="24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Ex. prendre du temps en tête à tête, s’asseoir au pied du lit, aller le border, raconter une histoire avant le dodo</a:t>
            </a:r>
            <a:r>
              <a:rPr lang="fr-CA" sz="24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…</a:t>
            </a:r>
          </a:p>
          <a:p>
            <a:pPr lvl="0"/>
            <a:endParaRPr lang="fr-CA" sz="2400" dirty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  <a:p>
            <a:pPr lvl="0"/>
            <a:r>
              <a:rPr lang="fr-CA" dirty="0" smtClean="0">
                <a:latin typeface="Berlin Sans FB" pitchFamily="34" charset="0"/>
              </a:rPr>
              <a:t>Reconnaître </a:t>
            </a:r>
            <a:r>
              <a:rPr lang="fr-CA" dirty="0">
                <a:latin typeface="Berlin Sans FB" pitchFamily="34" charset="0"/>
              </a:rPr>
              <a:t>et valider ses émotions</a:t>
            </a:r>
            <a:r>
              <a:rPr lang="fr-CA" dirty="0" smtClean="0">
                <a:latin typeface="Berlin Sans FB" pitchFamily="34" charset="0"/>
              </a:rPr>
              <a:t>.</a:t>
            </a:r>
          </a:p>
          <a:p>
            <a:pPr lvl="0"/>
            <a:endParaRPr lang="fr-CA" dirty="0">
              <a:latin typeface="Berlin Sans FB" pitchFamily="34" charset="0"/>
            </a:endParaRPr>
          </a:p>
          <a:p>
            <a:pPr lvl="0"/>
            <a:r>
              <a:rPr lang="fr-CA" dirty="0">
                <a:solidFill>
                  <a:srgbClr val="C00000"/>
                </a:solidFill>
                <a:latin typeface="Berlin Sans FB" pitchFamily="34" charset="0"/>
              </a:rPr>
              <a:t>Créer un contexte d’attachement pour chaque enfant. </a:t>
            </a:r>
            <a:r>
              <a:rPr lang="fr-CA" sz="2400" dirty="0">
                <a:solidFill>
                  <a:srgbClr val="C00000"/>
                </a:solidFill>
                <a:latin typeface="Berlin Sans FB" pitchFamily="34" charset="0"/>
              </a:rPr>
              <a:t>Ex utiliser la date de fête, l’enfant choisit le repas, faire les courses avec 1 seul </a:t>
            </a:r>
            <a:r>
              <a:rPr lang="fr-CA" sz="2400" dirty="0" smtClean="0">
                <a:solidFill>
                  <a:srgbClr val="C00000"/>
                </a:solidFill>
                <a:latin typeface="Berlin Sans FB" pitchFamily="34" charset="0"/>
              </a:rPr>
              <a:t>enfant…</a:t>
            </a:r>
          </a:p>
          <a:p>
            <a:pPr lvl="0"/>
            <a:endParaRPr lang="fr-CA" sz="2400" dirty="0">
              <a:solidFill>
                <a:srgbClr val="C00000"/>
              </a:solidFill>
              <a:latin typeface="Berlin Sans FB" pitchFamily="34" charset="0"/>
            </a:endParaRPr>
          </a:p>
          <a:p>
            <a:pPr lvl="0"/>
            <a:r>
              <a:rPr lang="fr-CA" dirty="0">
                <a:latin typeface="Berlin Sans FB" pitchFamily="34" charset="0"/>
              </a:rPr>
              <a:t>Lui permettre de faire face aux conséquences de ses gestes, </a:t>
            </a:r>
            <a:r>
              <a:rPr lang="fr-CA" dirty="0" smtClean="0">
                <a:latin typeface="Berlin Sans FB" pitchFamily="34" charset="0"/>
              </a:rPr>
              <a:t>en l’accompagnant et </a:t>
            </a:r>
            <a:r>
              <a:rPr lang="fr-CA" dirty="0">
                <a:latin typeface="Berlin Sans FB" pitchFamily="34" charset="0"/>
              </a:rPr>
              <a:t>en lui enseignant le comportement </a:t>
            </a:r>
            <a:r>
              <a:rPr lang="fr-CA" dirty="0" smtClean="0">
                <a:latin typeface="Berlin Sans FB" pitchFamily="34" charset="0"/>
              </a:rPr>
              <a:t>souhaité. Donner la priorité à la relation: </a:t>
            </a:r>
            <a:r>
              <a:rPr lang="fr-CA" sz="2400" i="1" dirty="0" smtClean="0">
                <a:latin typeface="Berlin Sans FB" pitchFamily="34" charset="0"/>
              </a:rPr>
              <a:t>«Même si je ne suis pas d’accord avec ton geste, </a:t>
            </a:r>
            <a:r>
              <a:rPr lang="fr-CA" sz="2400" b="1" i="1" dirty="0" smtClean="0">
                <a:latin typeface="Berlin Sans FB" pitchFamily="34" charset="0"/>
              </a:rPr>
              <a:t>je t’aime</a:t>
            </a:r>
            <a:r>
              <a:rPr lang="fr-CA" sz="2400" i="1" dirty="0" smtClean="0">
                <a:latin typeface="Berlin Sans FB" pitchFamily="34" charset="0"/>
              </a:rPr>
              <a:t> » .</a:t>
            </a:r>
            <a:endParaRPr lang="fr-CA" sz="2400" i="1" dirty="0">
              <a:latin typeface="Berlin Sans FB" pitchFamily="34" charset="0"/>
            </a:endParaRPr>
          </a:p>
        </p:txBody>
      </p:sp>
      <p:pic>
        <p:nvPicPr>
          <p:cNvPr id="7" name="Picture 6" descr="https://adoption.com/wiki/images/thumb/5/54/The-Importance-of-Attachment.jpg/450px-The-Importance-of-Attachmen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574" y="2226888"/>
            <a:ext cx="2609426" cy="179478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266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http://ceprio.com/wp-content/uploads/2016/02/1456629165_452_Parent-and-Child-relationship-in-Isla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28" y="174567"/>
            <a:ext cx="7847214" cy="635923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000" dirty="0" smtClean="0">
                <a:latin typeface="Aharoni" pitchFamily="2" charset="-79"/>
                <a:cs typeface="Aharoni" pitchFamily="2" charset="-79"/>
              </a:rPr>
              <a:t>	Conclusion</a:t>
            </a:r>
            <a:endParaRPr lang="fr-CA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35468" y="1659467"/>
            <a:ext cx="7213599" cy="4849398"/>
          </a:xfrm>
        </p:spPr>
        <p:txBody>
          <a:bodyPr/>
          <a:lstStyle/>
          <a:p>
            <a:pPr>
              <a:buNone/>
            </a:pPr>
            <a:r>
              <a:rPr lang="fr-CA" dirty="0" smtClean="0">
                <a:latin typeface="Berlin Sans FB" pitchFamily="34" charset="0"/>
              </a:rPr>
              <a:t>	</a:t>
            </a:r>
            <a:r>
              <a:rPr lang="fr-CA" sz="3600" dirty="0" smtClean="0">
                <a:latin typeface="Berlin Sans FB" pitchFamily="34" charset="0"/>
              </a:rPr>
              <a:t>Le </a:t>
            </a:r>
            <a:r>
              <a:rPr lang="fr-CA" sz="3600" dirty="0">
                <a:latin typeface="Berlin Sans FB" pitchFamily="34" charset="0"/>
              </a:rPr>
              <a:t>développement du bien-être de l’enfant passe inévitablement par la création et le maintien d’un lien d’attachement </a:t>
            </a:r>
            <a:r>
              <a:rPr lang="fr-CA" sz="3600" dirty="0" err="1">
                <a:latin typeface="Berlin Sans FB" pitchFamily="34" charset="0"/>
              </a:rPr>
              <a:t>sécure</a:t>
            </a:r>
            <a:r>
              <a:rPr lang="fr-CA" sz="3600" dirty="0">
                <a:latin typeface="Berlin Sans FB" pitchFamily="34" charset="0"/>
              </a:rPr>
              <a:t> avec des adultes matures et responsables.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007" y="4936066"/>
            <a:ext cx="3967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smtClean="0">
                <a:solidFill>
                  <a:schemeClr val="accent6">
                    <a:lumMod val="75000"/>
                  </a:schemeClr>
                </a:solidFill>
                <a:latin typeface="Harrington" panose="04040505050A02020702" pitchFamily="82" charset="0"/>
              </a:rPr>
              <a:t>Quand quelqu’un nous aime, la manière de dire notre nom est en sécurité dans sa bouche. Inconnu, 4 ans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0582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5130378"/>
          </a:xfrm>
        </p:spPr>
        <p:txBody>
          <a:bodyPr>
            <a:normAutofit fontScale="55000" lnSpcReduction="20000"/>
          </a:bodyPr>
          <a:lstStyle/>
          <a:p>
            <a:r>
              <a:rPr lang="fr-CA" dirty="0">
                <a:hlinkClick r:id="rId2"/>
              </a:rPr>
              <a:t>http://</a:t>
            </a:r>
            <a:r>
              <a:rPr lang="fr-CA" dirty="0" smtClean="0">
                <a:hlinkClick r:id="rId2"/>
              </a:rPr>
              <a:t>naitreetgrandir.com/fr/etape/0_12_mois/viefamille/fiche.aspx?doc=ik-naitre-grandir-bebe-lien-attachement-solide</a:t>
            </a:r>
            <a:endParaRPr lang="fr-CA" dirty="0" smtClean="0"/>
          </a:p>
          <a:p>
            <a:r>
              <a:rPr lang="fr-CA" dirty="0">
                <a:hlinkClick r:id="rId3"/>
              </a:rPr>
              <a:t>http://</a:t>
            </a:r>
            <a:r>
              <a:rPr lang="fr-CA" dirty="0" smtClean="0">
                <a:hlinkClick r:id="rId3"/>
              </a:rPr>
              <a:t>petalesinternational.org/du-lien-d'attachement.php</a:t>
            </a:r>
            <a:endParaRPr lang="fr-CA" dirty="0" smtClean="0"/>
          </a:p>
          <a:p>
            <a:r>
              <a:rPr lang="fr-CA" dirty="0">
                <a:hlinkClick r:id="rId4"/>
              </a:rPr>
              <a:t>http://</a:t>
            </a:r>
            <a:r>
              <a:rPr lang="fr-CA" dirty="0" smtClean="0">
                <a:hlinkClick r:id="rId4"/>
              </a:rPr>
              <a:t>www.phac-aspc.gc.ca/hp-ps/dca-dea/publications/ffc-ief/book-livre-1-fra.php</a:t>
            </a:r>
            <a:endParaRPr lang="fr-CA" dirty="0" smtClean="0"/>
          </a:p>
          <a:p>
            <a:r>
              <a:rPr lang="fr-CA" dirty="0">
                <a:hlinkClick r:id="rId5"/>
              </a:rPr>
              <a:t>http://</a:t>
            </a:r>
            <a:r>
              <a:rPr lang="fr-CA" dirty="0" smtClean="0">
                <a:hlinkClick r:id="rId5"/>
              </a:rPr>
              <a:t>www.csss-iugs.ca/c3s/data/files/Relations_attachement_developpement.pdf</a:t>
            </a:r>
            <a:endParaRPr lang="fr-CA" dirty="0" smtClean="0"/>
          </a:p>
          <a:p>
            <a:r>
              <a:rPr lang="fr-CA" dirty="0">
                <a:hlinkClick r:id="rId6"/>
              </a:rPr>
              <a:t>http://www.educationmonteregie.qc.ca/archives/jourpedag/2013/documentation/AB209%20-%20Gu%C3%A9rin%20Julie/AB209%20-%</a:t>
            </a:r>
            <a:r>
              <a:rPr lang="fr-CA" dirty="0" smtClean="0">
                <a:hlinkClick r:id="rId6"/>
              </a:rPr>
              <a:t>20Gu%C3%A9rin%20Julie_1.pdf</a:t>
            </a:r>
            <a:endParaRPr lang="fr-CA" dirty="0" smtClean="0"/>
          </a:p>
          <a:p>
            <a:r>
              <a:rPr lang="fr-CA" dirty="0">
                <a:hlinkClick r:id="rId7"/>
              </a:rPr>
              <a:t>http://</a:t>
            </a:r>
            <a:r>
              <a:rPr lang="fr-CA" dirty="0" smtClean="0">
                <a:hlinkClick r:id="rId7"/>
              </a:rPr>
              <a:t>www.enfant-encyclopedie.com/attachement</a:t>
            </a:r>
            <a:endParaRPr lang="fr-CA" dirty="0" smtClean="0"/>
          </a:p>
          <a:p>
            <a:r>
              <a:rPr lang="fr-CA" dirty="0">
                <a:hlinkClick r:id="rId8"/>
              </a:rPr>
              <a:t>http://</a:t>
            </a:r>
            <a:r>
              <a:rPr lang="fr-CA" dirty="0" smtClean="0">
                <a:hlinkClick r:id="rId8"/>
              </a:rPr>
              <a:t>www.enfant-encyclopedie.com/sites/default/files/docs/coups-oeil/attachement-parent-enfant-info.pdf</a:t>
            </a:r>
            <a:endParaRPr lang="fr-CA" dirty="0" smtClean="0"/>
          </a:p>
          <a:p>
            <a:r>
              <a:rPr lang="fr-CA" dirty="0">
                <a:hlinkClick r:id="rId9"/>
              </a:rPr>
              <a:t>http://patrickjjdaganaud.com/5-EHDAA/x-ATTACHEMENT/ATTACHEMENT%20SCOLAIRE%20GORDON%20NEUFLED/pr%C3%A9sentation%20Neufeld%20RedFlags%20doc%20(2).</a:t>
            </a:r>
            <a:r>
              <a:rPr lang="fr-CA" dirty="0" smtClean="0">
                <a:hlinkClick r:id="rId9"/>
              </a:rPr>
              <a:t>pdf</a:t>
            </a:r>
            <a:endParaRPr lang="fr-CA" dirty="0" smtClean="0"/>
          </a:p>
          <a:p>
            <a:r>
              <a:rPr lang="fr-CA" dirty="0">
                <a:hlinkClick r:id="rId10"/>
              </a:rPr>
              <a:t>http://</a:t>
            </a:r>
            <a:r>
              <a:rPr lang="fr-CA" dirty="0" smtClean="0">
                <a:hlinkClick r:id="rId10"/>
              </a:rPr>
              <a:t>csvdc.qc.ca/wp-content/uploads/2014/06/SAVOIR_LIRE_L_ATTACHEMENT_DE_L_ENFANT.pdf</a:t>
            </a:r>
            <a:endParaRPr lang="fr-CA" dirty="0" smtClean="0"/>
          </a:p>
          <a:p>
            <a:r>
              <a:rPr lang="fr-CA" dirty="0">
                <a:hlinkClick r:id="rId11"/>
              </a:rPr>
              <a:t>https://</a:t>
            </a:r>
            <a:r>
              <a:rPr lang="fr-CA" dirty="0" smtClean="0">
                <a:hlinkClick r:id="rId11"/>
              </a:rPr>
              <a:t>www.csharricana.qc.ca/RadFiles/Documents/DOCUMENTS/DOCUMENTS/1070/Retrouver_son_role_parent_dans_culture_de_pairs%5B1%5D.pdf</a:t>
            </a:r>
            <a:endParaRPr lang="fr-CA" dirty="0" smtClean="0"/>
          </a:p>
          <a:p>
            <a:r>
              <a:rPr lang="fr-CA" dirty="0">
                <a:hlinkClick r:id="rId12"/>
              </a:rPr>
              <a:t>http://</a:t>
            </a:r>
            <a:r>
              <a:rPr lang="fr-CA" dirty="0" smtClean="0">
                <a:hlinkClick r:id="rId12"/>
              </a:rPr>
              <a:t>sites.cssmi.qc.ca/terresoleil/IMG/pdf/maturite_affective.pdf</a:t>
            </a:r>
            <a:endParaRPr lang="fr-CA" dirty="0" smtClean="0"/>
          </a:p>
          <a:p>
            <a:r>
              <a:rPr lang="fr-CA" dirty="0">
                <a:hlinkClick r:id="rId13"/>
              </a:rPr>
              <a:t>http://</a:t>
            </a:r>
            <a:r>
              <a:rPr lang="fr-CA" dirty="0" smtClean="0">
                <a:hlinkClick r:id="rId13"/>
              </a:rPr>
              <a:t>www.reseaukangourou.com/documents.html</a:t>
            </a:r>
            <a:endParaRPr lang="fr-CA" dirty="0" smtClean="0"/>
          </a:p>
          <a:p>
            <a:r>
              <a:rPr lang="fr-CA" dirty="0" smtClean="0"/>
              <a:t>Formation sur le lien d’attachement avec Nathalie Breton</a:t>
            </a:r>
            <a:endParaRPr lang="fr-CA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209204"/>
            <a:ext cx="10972800" cy="1259696"/>
          </a:xfrm>
          <a:prstGeom prst="rect">
            <a:avLst/>
          </a:prstGeom>
          <a:blipFill>
            <a:blip r:embed="rId14" cstate="print"/>
            <a:tile tx="0" ty="0" sx="100000" sy="100000" flip="none" algn="tl"/>
          </a:blipFill>
          <a:effectLst>
            <a:softEdge rad="63500"/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Aharoni" panose="02010803020104030203" pitchFamily="2" charset="-79"/>
                <a:cs typeface="Aharoni" pitchFamily="2" charset="-79"/>
              </a:rPr>
              <a:t>Références et liens importants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6619" y="285748"/>
            <a:ext cx="8121534" cy="1177291"/>
          </a:xfrm>
          <a:blipFill>
            <a:blip r:embed="rId2" cstate="print"/>
            <a:tile tx="0" ty="0" sx="100000" sy="100000" flip="none" algn="tl"/>
          </a:blipFill>
          <a:effectLst>
            <a:softEdge rad="127000"/>
          </a:effectLst>
        </p:spPr>
        <p:txBody>
          <a:bodyPr/>
          <a:lstStyle/>
          <a:p>
            <a:r>
              <a:rPr lang="fr-CA" dirty="0" smtClean="0">
                <a:latin typeface="Aharoni" pitchFamily="2" charset="-79"/>
                <a:cs typeface="Aharoni" pitchFamily="2" charset="-79"/>
              </a:rPr>
              <a:t>Intentions </a:t>
            </a:r>
            <a:r>
              <a:rPr lang="fr-CA" dirty="0">
                <a:latin typeface="Aharoni" pitchFamily="2" charset="-79"/>
                <a:cs typeface="Aharoni" pitchFamily="2" charset="-79"/>
              </a:rPr>
              <a:t>de la rencontre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5733" y="1900767"/>
            <a:ext cx="10972800" cy="4432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2800" dirty="0">
                <a:latin typeface="Berlin Sans FB" pitchFamily="34" charset="0"/>
              </a:rPr>
              <a:t>Le lien d’attachement, c’est quoi?</a:t>
            </a:r>
          </a:p>
          <a:p>
            <a:endParaRPr lang="fr-CA" sz="2800" dirty="0" smtClean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  <a:p>
            <a:r>
              <a:rPr lang="fr-CA" sz="28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D’où </a:t>
            </a:r>
            <a:r>
              <a:rPr lang="fr-CA" sz="28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vient la théorie de l’attachement?</a:t>
            </a:r>
          </a:p>
          <a:p>
            <a:endParaRPr lang="fr-CA" sz="2800" dirty="0" smtClean="0">
              <a:latin typeface="Berlin Sans FB" pitchFamily="34" charset="0"/>
            </a:endParaRPr>
          </a:p>
          <a:p>
            <a:r>
              <a:rPr lang="fr-CA" sz="2800" dirty="0" smtClean="0">
                <a:latin typeface="Berlin Sans FB" pitchFamily="34" charset="0"/>
              </a:rPr>
              <a:t>À </a:t>
            </a:r>
            <a:r>
              <a:rPr lang="fr-CA" sz="2800" dirty="0">
                <a:latin typeface="Berlin Sans FB" pitchFamily="34" charset="0"/>
              </a:rPr>
              <a:t>quoi sert le lien d’attachement?</a:t>
            </a:r>
          </a:p>
          <a:p>
            <a:endParaRPr lang="fr-CA" sz="2800" dirty="0" smtClean="0">
              <a:solidFill>
                <a:srgbClr val="C00000"/>
              </a:solidFill>
              <a:latin typeface="Berlin Sans FB" pitchFamily="34" charset="0"/>
            </a:endParaRPr>
          </a:p>
          <a:p>
            <a:r>
              <a:rPr lang="fr-CA" sz="2800" dirty="0" smtClean="0">
                <a:solidFill>
                  <a:srgbClr val="C00000"/>
                </a:solidFill>
                <a:latin typeface="Berlin Sans FB" pitchFamily="34" charset="0"/>
              </a:rPr>
              <a:t>Comment </a:t>
            </a:r>
            <a:r>
              <a:rPr lang="fr-CA" sz="2800" dirty="0">
                <a:solidFill>
                  <a:srgbClr val="C00000"/>
                </a:solidFill>
                <a:latin typeface="Berlin Sans FB" pitchFamily="34" charset="0"/>
              </a:rPr>
              <a:t>l’enfant s’attache-t-il et quelles sont les interventions susceptibles de développer et de maintenir l’attachement?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pic>
        <p:nvPicPr>
          <p:cNvPr id="4" name="Image 3" descr="https://ohlescoeurs.files.wordpress.com/2015/02/c-est-le-printemps-chez-graine-de-sens-avec-une-conference_507193_510x2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19" y="2061364"/>
            <a:ext cx="4183380" cy="22058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0940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fr-CA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CA" b="1" dirty="0" smtClean="0">
                <a:latin typeface="Aharoni" pitchFamily="2" charset="-79"/>
                <a:cs typeface="Aharoni" pitchFamily="2" charset="-79"/>
              </a:rPr>
            </a:br>
            <a:r>
              <a:rPr lang="fr-CA" b="1" dirty="0" smtClean="0">
                <a:latin typeface="Aharoni" pitchFamily="2" charset="-79"/>
                <a:cs typeface="Aharoni" pitchFamily="2" charset="-79"/>
              </a:rPr>
              <a:t>Le </a:t>
            </a:r>
            <a:r>
              <a:rPr lang="fr-CA" b="1" dirty="0">
                <a:latin typeface="Aharoni" pitchFamily="2" charset="-79"/>
                <a:cs typeface="Aharoni" pitchFamily="2" charset="-79"/>
              </a:rPr>
              <a:t>lien d’attachement, c’est </a:t>
            </a:r>
            <a:r>
              <a:rPr lang="fr-CA" b="1" dirty="0" smtClean="0">
                <a:latin typeface="Aharoni" pitchFamily="2" charset="-79"/>
                <a:cs typeface="Aharoni" pitchFamily="2" charset="-79"/>
              </a:rPr>
              <a:t>quoi selon vous</a:t>
            </a:r>
            <a:r>
              <a:rPr lang="fr-CA" dirty="0" smtClean="0">
                <a:latin typeface="Aharoni" pitchFamily="2" charset="-79"/>
                <a:cs typeface="Aharoni" pitchFamily="2" charset="-79"/>
              </a:rPr>
              <a:t>?</a:t>
            </a:r>
            <a:r>
              <a:rPr lang="fr-CA" dirty="0">
                <a:latin typeface="Aharoni" pitchFamily="2" charset="-79"/>
                <a:cs typeface="Aharoni" pitchFamily="2" charset="-79"/>
              </a:rPr>
              <a:t/>
            </a:r>
            <a:br>
              <a:rPr lang="fr-CA" dirty="0">
                <a:latin typeface="Aharoni" pitchFamily="2" charset="-79"/>
                <a:cs typeface="Aharoni" pitchFamily="2" charset="-79"/>
              </a:rPr>
            </a:br>
            <a:endParaRPr lang="fr-CA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Image 108" descr="Résultats de recherche d'images pour « comme maman »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02" y="1961803"/>
            <a:ext cx="3103961" cy="369348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4355" y="590550"/>
            <a:ext cx="8919557" cy="1512570"/>
          </a:xfrm>
          <a:blipFill>
            <a:blip r:embed="rId2" cstate="print"/>
            <a:tile tx="0" ty="0" sx="100000" sy="100000" flip="none" algn="tl"/>
          </a:blip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fr-CA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CA" b="1" dirty="0" smtClean="0">
                <a:latin typeface="Aharoni" pitchFamily="2" charset="-79"/>
                <a:cs typeface="Aharoni" pitchFamily="2" charset="-79"/>
              </a:rPr>
            </a:br>
            <a:r>
              <a:rPr lang="fr-CA" b="1" dirty="0" smtClean="0">
                <a:latin typeface="Aharoni" pitchFamily="2" charset="-79"/>
                <a:cs typeface="Aharoni" pitchFamily="2" charset="-79"/>
              </a:rPr>
              <a:t>Le </a:t>
            </a:r>
            <a:r>
              <a:rPr lang="fr-CA" b="1" dirty="0">
                <a:latin typeface="Aharoni" pitchFamily="2" charset="-79"/>
                <a:cs typeface="Aharoni" pitchFamily="2" charset="-79"/>
              </a:rPr>
              <a:t>lien d’attachement, c’est </a:t>
            </a:r>
            <a:r>
              <a:rPr lang="fr-CA" b="1" dirty="0" smtClean="0">
                <a:latin typeface="Aharoni" pitchFamily="2" charset="-79"/>
                <a:cs typeface="Aharoni" pitchFamily="2" charset="-79"/>
              </a:rPr>
              <a:t>quoi selon certains experts</a:t>
            </a:r>
            <a:r>
              <a:rPr lang="fr-CA" dirty="0" smtClean="0">
                <a:latin typeface="Aharoni" pitchFamily="2" charset="-79"/>
                <a:cs typeface="Aharoni" pitchFamily="2" charset="-79"/>
              </a:rPr>
              <a:t>?</a:t>
            </a:r>
            <a:r>
              <a:rPr lang="fr-CA" dirty="0">
                <a:latin typeface="Aharoni" pitchFamily="2" charset="-79"/>
                <a:cs typeface="Aharoni" pitchFamily="2" charset="-79"/>
              </a:rPr>
              <a:t/>
            </a:r>
            <a:br>
              <a:rPr lang="fr-CA" dirty="0">
                <a:latin typeface="Aharoni" pitchFamily="2" charset="-79"/>
                <a:cs typeface="Aharoni" pitchFamily="2" charset="-79"/>
              </a:rPr>
            </a:br>
            <a:endParaRPr lang="fr-C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5760" y="2326524"/>
            <a:ext cx="9814560" cy="3891395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fr-CA" dirty="0" smtClean="0">
                <a:latin typeface="Berlin Sans FB" pitchFamily="34" charset="0"/>
              </a:rPr>
              <a:t>«</a:t>
            </a:r>
            <a:r>
              <a:rPr lang="fr-CA" dirty="0">
                <a:latin typeface="Berlin Sans FB" pitchFamily="34" charset="0"/>
              </a:rPr>
              <a:t> </a:t>
            </a:r>
            <a:r>
              <a:rPr lang="fr-CA" b="1" dirty="0">
                <a:solidFill>
                  <a:srgbClr val="C00000"/>
                </a:solidFill>
                <a:latin typeface="Berlin Sans FB" pitchFamily="34" charset="0"/>
              </a:rPr>
              <a:t>L’attachement</a:t>
            </a:r>
            <a:r>
              <a:rPr lang="fr-CA" dirty="0">
                <a:latin typeface="Berlin Sans FB" pitchFamily="34" charset="0"/>
              </a:rPr>
              <a:t> est le </a:t>
            </a:r>
            <a:r>
              <a:rPr lang="fr-CA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lien privilégié </a:t>
            </a:r>
            <a:r>
              <a:rPr lang="fr-CA" dirty="0">
                <a:latin typeface="Berlin Sans FB" pitchFamily="34" charset="0"/>
              </a:rPr>
              <a:t>qui se développe dans le temps </a:t>
            </a:r>
            <a:r>
              <a:rPr lang="fr-CA" b="1" dirty="0">
                <a:solidFill>
                  <a:srgbClr val="FFC000"/>
                </a:solidFill>
                <a:latin typeface="Berlin Sans FB" pitchFamily="34" charset="0"/>
              </a:rPr>
              <a:t>entre</a:t>
            </a:r>
            <a:r>
              <a:rPr lang="fr-CA" dirty="0">
                <a:latin typeface="Berlin Sans FB" pitchFamily="34" charset="0"/>
              </a:rPr>
              <a:t> un </a:t>
            </a:r>
            <a:r>
              <a:rPr lang="fr-CA" b="1" dirty="0">
                <a:solidFill>
                  <a:srgbClr val="FF0000"/>
                </a:solidFill>
                <a:latin typeface="Berlin Sans FB" pitchFamily="34" charset="0"/>
              </a:rPr>
              <a:t>enfant</a:t>
            </a:r>
            <a:r>
              <a:rPr lang="fr-CA" dirty="0">
                <a:latin typeface="Berlin Sans FB" pitchFamily="34" charset="0"/>
              </a:rPr>
              <a:t> qui a besoin et l’</a:t>
            </a:r>
            <a:r>
              <a:rPr lang="fr-CA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adulte</a:t>
            </a:r>
            <a:r>
              <a:rPr lang="fr-CA" dirty="0">
                <a:latin typeface="Berlin Sans FB" pitchFamily="34" charset="0"/>
              </a:rPr>
              <a:t> qui y répond avec </a:t>
            </a:r>
            <a:r>
              <a:rPr lang="fr-CA" b="1" dirty="0">
                <a:solidFill>
                  <a:srgbClr val="C00000"/>
                </a:solidFill>
                <a:latin typeface="Berlin Sans FB" pitchFamily="34" charset="0"/>
              </a:rPr>
              <a:t>chaleur</a:t>
            </a:r>
            <a:r>
              <a:rPr lang="fr-CA" dirty="0">
                <a:latin typeface="Berlin Sans FB" pitchFamily="34" charset="0"/>
              </a:rPr>
              <a:t>,</a:t>
            </a:r>
            <a:r>
              <a:rPr lang="fr-CA" b="1" dirty="0">
                <a:latin typeface="Berlin Sans FB" pitchFamily="34" charset="0"/>
              </a:rPr>
              <a:t> </a:t>
            </a:r>
            <a:r>
              <a:rPr lang="fr-CA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constance</a:t>
            </a:r>
            <a:r>
              <a:rPr lang="fr-CA" b="1" dirty="0">
                <a:latin typeface="Berlin Sans FB" pitchFamily="34" charset="0"/>
              </a:rPr>
              <a:t> </a:t>
            </a:r>
            <a:r>
              <a:rPr lang="fr-CA" dirty="0">
                <a:latin typeface="Berlin Sans FB" pitchFamily="34" charset="0"/>
              </a:rPr>
              <a:t>et</a:t>
            </a:r>
            <a:r>
              <a:rPr lang="fr-CA" b="1" dirty="0">
                <a:latin typeface="Berlin Sans FB" pitchFamily="34" charset="0"/>
              </a:rPr>
              <a:t> </a:t>
            </a:r>
            <a:r>
              <a:rPr lang="fr-CA" b="1" dirty="0">
                <a:solidFill>
                  <a:srgbClr val="FFC000"/>
                </a:solidFill>
                <a:latin typeface="Berlin Sans FB" pitchFamily="34" charset="0"/>
              </a:rPr>
              <a:t>régularité</a:t>
            </a:r>
            <a:r>
              <a:rPr lang="fr-CA" b="1" dirty="0">
                <a:latin typeface="Berlin Sans FB" pitchFamily="34" charset="0"/>
              </a:rPr>
              <a:t>.</a:t>
            </a:r>
            <a:r>
              <a:rPr lang="fr-CA" dirty="0">
                <a:latin typeface="Berlin Sans FB" pitchFamily="34" charset="0"/>
              </a:rPr>
              <a:t> » </a:t>
            </a:r>
            <a:r>
              <a:rPr lang="fr-CA" sz="1900" dirty="0" err="1">
                <a:latin typeface="Berlin Sans FB" pitchFamily="34" charset="0"/>
              </a:rPr>
              <a:t>Tarabulsy</a:t>
            </a:r>
            <a:r>
              <a:rPr lang="fr-CA" sz="1900" dirty="0">
                <a:latin typeface="Berlin Sans FB" pitchFamily="34" charset="0"/>
              </a:rPr>
              <a:t> </a:t>
            </a:r>
            <a:r>
              <a:rPr lang="fr-CA" sz="1900" dirty="0" smtClean="0">
                <a:latin typeface="Berlin Sans FB" pitchFamily="34" charset="0"/>
              </a:rPr>
              <a:t>2009</a:t>
            </a:r>
          </a:p>
          <a:p>
            <a:pPr lvl="0">
              <a:buNone/>
            </a:pPr>
            <a:endParaRPr lang="fr-CA" sz="1900" dirty="0" smtClean="0">
              <a:latin typeface="Berlin Sans FB" pitchFamily="34" charset="0"/>
            </a:endParaRPr>
          </a:p>
          <a:p>
            <a:pPr lvl="0">
              <a:buNone/>
            </a:pPr>
            <a:endParaRPr lang="fr-CA" sz="1900" dirty="0">
              <a:latin typeface="Berlin Sans FB" pitchFamily="34" charset="0"/>
            </a:endParaRPr>
          </a:p>
          <a:p>
            <a:pPr lvl="0">
              <a:buNone/>
            </a:pPr>
            <a:r>
              <a:rPr lang="fr-CA" dirty="0" smtClean="0">
                <a:latin typeface="Berlin Sans FB" pitchFamily="34" charset="0"/>
              </a:rPr>
              <a:t> «</a:t>
            </a:r>
            <a:r>
              <a:rPr lang="fr-CA" b="1" dirty="0" smtClean="0">
                <a:solidFill>
                  <a:srgbClr val="FF0000"/>
                </a:solidFill>
                <a:latin typeface="Berlin Sans FB" pitchFamily="34" charset="0"/>
              </a:rPr>
              <a:t>L’attachement</a:t>
            </a:r>
            <a:r>
              <a:rPr lang="fr-CA" dirty="0" smtClean="0">
                <a:latin typeface="Berlin Sans FB" pitchFamily="34" charset="0"/>
              </a:rPr>
              <a:t> est une question de </a:t>
            </a:r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proximité</a:t>
            </a:r>
            <a:r>
              <a:rPr lang="fr-CA" dirty="0" smtClean="0">
                <a:latin typeface="Berlin Sans FB" pitchFamily="34" charset="0"/>
              </a:rPr>
              <a:t> et de </a:t>
            </a:r>
            <a:r>
              <a:rPr lang="fr-CA" b="1" dirty="0" smtClean="0">
                <a:solidFill>
                  <a:srgbClr val="FFC000"/>
                </a:solidFill>
                <a:latin typeface="Berlin Sans FB" pitchFamily="34" charset="0"/>
              </a:rPr>
              <a:t>connexion</a:t>
            </a:r>
            <a:r>
              <a:rPr lang="fr-CA" dirty="0" smtClean="0">
                <a:latin typeface="Berlin Sans FB" pitchFamily="34" charset="0"/>
              </a:rPr>
              <a:t>, d’</a:t>
            </a:r>
            <a:r>
              <a:rPr lang="fr-CA" b="1" dirty="0" smtClean="0">
                <a:solidFill>
                  <a:srgbClr val="FF0000"/>
                </a:solidFill>
                <a:latin typeface="Berlin Sans FB" pitchFamily="34" charset="0"/>
              </a:rPr>
              <a:t>amour</a:t>
            </a:r>
            <a:r>
              <a:rPr lang="fr-CA" dirty="0" smtClean="0">
                <a:latin typeface="Berlin Sans FB" pitchFamily="34" charset="0"/>
              </a:rPr>
              <a:t> et d’appartenance, de valeur et d’importance, d’intimité émotionnelle et psychologique.» </a:t>
            </a:r>
            <a:r>
              <a:rPr lang="fr-CA" sz="1900" dirty="0" smtClean="0">
                <a:latin typeface="Berlin Sans FB" pitchFamily="34" charset="0"/>
              </a:rPr>
              <a:t>Richard Robillard </a:t>
            </a:r>
          </a:p>
          <a:p>
            <a:pPr lvl="0"/>
            <a:endParaRPr lang="fr-CA" dirty="0"/>
          </a:p>
          <a:p>
            <a:endParaRPr lang="fr-CA" dirty="0"/>
          </a:p>
        </p:txBody>
      </p:sp>
      <p:pic>
        <p:nvPicPr>
          <p:cNvPr id="4" name="Image 3" descr="Résultats de recherche d'images pour « similitude parent enfant »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8"/>
          <a:stretch/>
        </p:blipFill>
        <p:spPr bwMode="auto">
          <a:xfrm>
            <a:off x="9144001" y="3352801"/>
            <a:ext cx="2847656" cy="161956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743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8223">
            <a:off x="4109448" y="2918607"/>
            <a:ext cx="8153749" cy="2617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9732" y="0"/>
            <a:ext cx="9627679" cy="6176968"/>
          </a:xfrm>
        </p:spPr>
        <p:txBody>
          <a:bodyPr/>
          <a:lstStyle/>
          <a:p>
            <a:pPr marL="0" indent="0">
              <a:buNone/>
            </a:pPr>
            <a:endParaRPr lang="fr-CA" dirty="0" smtClean="0">
              <a:latin typeface="Berlin Sans FB" pitchFamily="34" charset="0"/>
            </a:endParaRPr>
          </a:p>
          <a:p>
            <a:pPr marL="0" indent="0">
              <a:buNone/>
            </a:pPr>
            <a:r>
              <a:rPr lang="fr-CA" dirty="0" smtClean="0">
                <a:latin typeface="Berlin Sans FB" pitchFamily="34" charset="0"/>
              </a:rPr>
              <a:t>La </a:t>
            </a:r>
            <a:r>
              <a:rPr lang="fr-CA" dirty="0">
                <a:latin typeface="Berlin Sans FB" pitchFamily="34" charset="0"/>
              </a:rPr>
              <a:t>qualité de l’attachement reflète les </a:t>
            </a:r>
            <a:r>
              <a:rPr lang="fr-CA" b="1" dirty="0">
                <a:solidFill>
                  <a:srgbClr val="C00000"/>
                </a:solidFill>
                <a:latin typeface="Berlin Sans FB" pitchFamily="34" charset="0"/>
              </a:rPr>
              <a:t>capacités de l’adulte à reconnaitre les signaux </a:t>
            </a:r>
            <a:r>
              <a:rPr lang="fr-CA" dirty="0">
                <a:latin typeface="Berlin Sans FB" pitchFamily="34" charset="0"/>
              </a:rPr>
              <a:t>que</a:t>
            </a:r>
            <a:r>
              <a:rPr lang="fr-CA" dirty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fr-CA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l’enfant</a:t>
            </a:r>
            <a:r>
              <a:rPr lang="fr-CA" dirty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fr-CA" dirty="0">
                <a:latin typeface="Berlin Sans FB" pitchFamily="34" charset="0"/>
              </a:rPr>
              <a:t>lance pour obtenir le </a:t>
            </a:r>
            <a:r>
              <a:rPr lang="fr-CA" b="1" dirty="0">
                <a:solidFill>
                  <a:srgbClr val="FFC000"/>
                </a:solidFill>
                <a:latin typeface="Berlin Sans FB" pitchFamily="34" charset="0"/>
              </a:rPr>
              <a:t>contact</a:t>
            </a:r>
            <a:r>
              <a:rPr lang="fr-CA" dirty="0">
                <a:latin typeface="Berlin Sans FB" pitchFamily="34" charset="0"/>
              </a:rPr>
              <a:t> et la </a:t>
            </a:r>
            <a:r>
              <a:rPr lang="fr-CA" b="1" dirty="0">
                <a:solidFill>
                  <a:srgbClr val="FFC000"/>
                </a:solidFill>
                <a:latin typeface="Berlin Sans FB" pitchFamily="34" charset="0"/>
              </a:rPr>
              <a:t>proximité</a:t>
            </a:r>
            <a:r>
              <a:rPr lang="fr-CA" dirty="0">
                <a:latin typeface="Berlin Sans FB" pitchFamily="34" charset="0"/>
              </a:rPr>
              <a:t>, et d’y </a:t>
            </a:r>
            <a:r>
              <a:rPr lang="fr-CA" b="1" dirty="0">
                <a:solidFill>
                  <a:srgbClr val="C00000"/>
                </a:solidFill>
                <a:latin typeface="Berlin Sans FB" pitchFamily="34" charset="0"/>
              </a:rPr>
              <a:t>réagir</a:t>
            </a:r>
            <a:r>
              <a:rPr lang="fr-CA" dirty="0">
                <a:solidFill>
                  <a:srgbClr val="C00000"/>
                </a:solidFill>
                <a:latin typeface="Berlin Sans FB" pitchFamily="34" charset="0"/>
              </a:rPr>
              <a:t>.</a:t>
            </a:r>
            <a:r>
              <a:rPr lang="fr-CA" dirty="0">
                <a:latin typeface="Berlin Sans FB" pitchFamily="34" charset="0"/>
              </a:rPr>
              <a:t> </a:t>
            </a:r>
            <a:r>
              <a:rPr lang="fr-CA" sz="2400" dirty="0" err="1">
                <a:latin typeface="Berlin Sans FB" pitchFamily="34" charset="0"/>
              </a:rPr>
              <a:t>Guédeney</a:t>
            </a:r>
            <a:r>
              <a:rPr lang="fr-CA" sz="2400" dirty="0">
                <a:latin typeface="Berlin Sans FB" pitchFamily="34" charset="0"/>
              </a:rPr>
              <a:t>, 2009</a:t>
            </a:r>
          </a:p>
          <a:p>
            <a:pPr>
              <a:buNone/>
            </a:pPr>
            <a:endParaRPr lang="fr-CA" dirty="0"/>
          </a:p>
        </p:txBody>
      </p:sp>
      <p:pic>
        <p:nvPicPr>
          <p:cNvPr id="6" name="Picture 2" descr="Résultats de recherche d'images pour « reconnaissance enfant 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207" y="668867"/>
            <a:ext cx="2092260" cy="13885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ésultats de recherche d'images pour « reconnaissance enfant 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88" y="3054151"/>
            <a:ext cx="3133289" cy="3133289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3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http://ceprio.com/wp-content/uploads/2016/02/1456629165_452_Parent-and-Child-relationship-in-Isla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27" y="884614"/>
            <a:ext cx="3943351" cy="29527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15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19150" y="2667000"/>
            <a:ext cx="9829800" cy="4629150"/>
          </a:xfrm>
        </p:spPr>
        <p:txBody>
          <a:bodyPr/>
          <a:lstStyle/>
          <a:p>
            <a:pPr algn="ctr" eaLnBrk="1" hangingPunct="1"/>
            <a:r>
              <a:rPr lang="fr-CA" sz="4000" dirty="0">
                <a:latin typeface="Berlin Sans FB" pitchFamily="34" charset="0"/>
              </a:rPr>
              <a:t>Un lien </a:t>
            </a:r>
            <a:r>
              <a:rPr lang="fr-CA" sz="4000" b="1" dirty="0">
                <a:solidFill>
                  <a:srgbClr val="C00000"/>
                </a:solidFill>
                <a:latin typeface="Berlin Sans FB" pitchFamily="34" charset="0"/>
              </a:rPr>
              <a:t>unique</a:t>
            </a:r>
            <a:r>
              <a:rPr lang="fr-CA" sz="4000" dirty="0">
                <a:latin typeface="Berlin Sans FB" pitchFamily="34" charset="0"/>
              </a:rPr>
              <a:t>, </a:t>
            </a:r>
            <a:r>
              <a:rPr lang="fr-CA" sz="4000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spécifique</a:t>
            </a:r>
            <a:r>
              <a:rPr lang="fr-CA" sz="4000" dirty="0">
                <a:latin typeface="Berlin Sans FB" pitchFamily="34" charset="0"/>
              </a:rPr>
              <a:t> et </a:t>
            </a:r>
            <a:r>
              <a:rPr lang="fr-CA" sz="4000" b="1" dirty="0">
                <a:solidFill>
                  <a:srgbClr val="FFC000"/>
                </a:solidFill>
                <a:latin typeface="Berlin Sans FB" pitchFamily="34" charset="0"/>
              </a:rPr>
              <a:t>durable</a:t>
            </a:r>
            <a:r>
              <a:rPr lang="fr-CA" sz="4000" dirty="0">
                <a:latin typeface="Berlin Sans FB" pitchFamily="34" charset="0"/>
              </a:rPr>
              <a:t> qui unit </a:t>
            </a:r>
            <a:r>
              <a:rPr lang="fr-CA" sz="4000" b="1" dirty="0">
                <a:latin typeface="Berlin Sans FB" pitchFamily="34" charset="0"/>
              </a:rPr>
              <a:t>l’enfant</a:t>
            </a:r>
            <a:r>
              <a:rPr lang="fr-CA" sz="4000" dirty="0">
                <a:latin typeface="Berlin Sans FB" pitchFamily="34" charset="0"/>
              </a:rPr>
              <a:t> à une personne significative, le plus souvent </a:t>
            </a:r>
            <a:r>
              <a:rPr lang="fr-CA" sz="4000" b="1" dirty="0">
                <a:latin typeface="Berlin Sans FB" pitchFamily="34" charset="0"/>
              </a:rPr>
              <a:t>son parent</a:t>
            </a:r>
            <a:r>
              <a:rPr lang="fr-CA" sz="4000" dirty="0">
                <a:latin typeface="Berlin Sans FB" pitchFamily="34" charset="0"/>
              </a:rPr>
              <a:t>… et qui garantit la </a:t>
            </a:r>
            <a:r>
              <a:rPr lang="fr-CA" sz="4000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source de sécurité</a:t>
            </a: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.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809751" y="1"/>
            <a:ext cx="7810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sz="5400" b="1" dirty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Le lien </a:t>
            </a:r>
            <a:r>
              <a:rPr lang="fr-CA" sz="5400" b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d’attachement</a:t>
            </a:r>
          </a:p>
        </p:txBody>
      </p:sp>
      <p:sp>
        <p:nvSpPr>
          <p:cNvPr id="5" name="TextBox 4"/>
          <p:cNvSpPr txBox="1"/>
          <p:nvPr/>
        </p:nvSpPr>
        <p:spPr>
          <a:xfrm rot="20330432">
            <a:off x="1619251" y="1409702"/>
            <a:ext cx="49530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fr-CA" sz="4400" dirty="0" smtClean="0">
                <a:latin typeface="Aharoni" pitchFamily="2" charset="-79"/>
                <a:cs typeface="Aharoni" pitchFamily="2" charset="-79"/>
              </a:rPr>
              <a:t>Une définition</a:t>
            </a:r>
            <a:endParaRPr lang="fr-CA" sz="4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984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har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545">
            <a:off x="6400659" y="3187894"/>
            <a:ext cx="4097227" cy="3091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5427" y="233076"/>
            <a:ext cx="8877992" cy="872518"/>
          </a:xfrm>
          <a:blipFill>
            <a:blip r:embed="rId4" cstate="print"/>
            <a:tile tx="0" ty="0" sx="100000" sy="100000" flip="none" algn="tl"/>
          </a:blipFill>
          <a:effectLst>
            <a:softEdge rad="127000"/>
          </a:effectLst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fr-CA" dirty="0" smtClean="0">
                <a:latin typeface="Aharoni" pitchFamily="2" charset="-79"/>
                <a:cs typeface="Aharoni" pitchFamily="2" charset="-79"/>
              </a:rPr>
            </a:br>
            <a:r>
              <a:rPr lang="fr-CA" dirty="0" smtClean="0">
                <a:latin typeface="Aharoni" pitchFamily="2" charset="-79"/>
                <a:cs typeface="Aharoni" pitchFamily="2" charset="-79"/>
              </a:rPr>
              <a:t>À </a:t>
            </a:r>
            <a:r>
              <a:rPr lang="fr-CA" dirty="0">
                <a:latin typeface="Aharoni" pitchFamily="2" charset="-79"/>
                <a:cs typeface="Aharoni" pitchFamily="2" charset="-79"/>
              </a:rPr>
              <a:t>quoi sert le lien d’attachement?</a:t>
            </a:r>
            <a:br>
              <a:rPr lang="fr-CA" dirty="0">
                <a:latin typeface="Aharoni" pitchFamily="2" charset="-79"/>
                <a:cs typeface="Aharoni" pitchFamily="2" charset="-79"/>
              </a:rPr>
            </a:br>
            <a:endParaRPr lang="fr-C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251" y="1080656"/>
            <a:ext cx="11315700" cy="4913432"/>
          </a:xfrm>
        </p:spPr>
        <p:txBody>
          <a:bodyPr/>
          <a:lstStyle/>
          <a:p>
            <a:pPr>
              <a:buNone/>
            </a:pPr>
            <a:r>
              <a:rPr lang="fr-CA" dirty="0" smtClean="0">
                <a:latin typeface="Berlin Sans FB" pitchFamily="34" charset="0"/>
              </a:rPr>
              <a:t>	L’attachement </a:t>
            </a:r>
            <a:r>
              <a:rPr lang="fr-CA" dirty="0">
                <a:latin typeface="Berlin Sans FB" pitchFamily="34" charset="0"/>
              </a:rPr>
              <a:t>permet à l’adulte de devenir </a:t>
            </a:r>
            <a:r>
              <a:rPr lang="fr-CA" b="1" dirty="0">
                <a:solidFill>
                  <a:srgbClr val="0070C0"/>
                </a:solidFill>
                <a:latin typeface="Berlin Sans FB" pitchFamily="34" charset="0"/>
              </a:rPr>
              <a:t>un phare </a:t>
            </a:r>
            <a:r>
              <a:rPr lang="fr-CA" dirty="0">
                <a:latin typeface="Berlin Sans FB" pitchFamily="34" charset="0"/>
              </a:rPr>
              <a:t>pour l’enfant afin d’avoir de l’</a:t>
            </a:r>
            <a:r>
              <a:rPr lang="fr-CA" b="1" dirty="0">
                <a:solidFill>
                  <a:srgbClr val="0070C0"/>
                </a:solidFill>
                <a:latin typeface="Berlin Sans FB" pitchFamily="34" charset="0"/>
              </a:rPr>
              <a:t>influence</a:t>
            </a:r>
            <a:r>
              <a:rPr lang="fr-CA" dirty="0">
                <a:latin typeface="Berlin Sans FB" pitchFamily="34" charset="0"/>
              </a:rPr>
              <a:t>, d’exercer une saine </a:t>
            </a:r>
            <a:r>
              <a:rPr lang="fr-CA" b="1" dirty="0">
                <a:solidFill>
                  <a:srgbClr val="0070C0"/>
                </a:solidFill>
                <a:latin typeface="Berlin Sans FB" pitchFamily="34" charset="0"/>
              </a:rPr>
              <a:t>autorité</a:t>
            </a:r>
            <a:r>
              <a:rPr lang="fr-CA" dirty="0">
                <a:latin typeface="Berlin Sans FB" pitchFamily="34" charset="0"/>
              </a:rPr>
              <a:t>, d’avoir l’</a:t>
            </a:r>
            <a:r>
              <a:rPr lang="fr-CA" b="1" dirty="0">
                <a:solidFill>
                  <a:srgbClr val="0070C0"/>
                </a:solidFill>
                <a:latin typeface="Berlin Sans FB" pitchFamily="34" charset="0"/>
              </a:rPr>
              <a:t>attention</a:t>
            </a:r>
            <a:r>
              <a:rPr lang="fr-CA" dirty="0">
                <a:latin typeface="Berlin Sans FB" pitchFamily="34" charset="0"/>
              </a:rPr>
              <a:t>, </a:t>
            </a:r>
            <a:r>
              <a:rPr lang="fr-CA" dirty="0" smtClean="0">
                <a:latin typeface="Berlin Sans FB" pitchFamily="34" charset="0"/>
              </a:rPr>
              <a:t>de soutenir </a:t>
            </a:r>
            <a:r>
              <a:rPr lang="fr-CA" dirty="0">
                <a:latin typeface="Berlin Sans FB" pitchFamily="34" charset="0"/>
              </a:rPr>
              <a:t>la </a:t>
            </a:r>
            <a:r>
              <a:rPr lang="fr-CA" b="1" dirty="0">
                <a:solidFill>
                  <a:srgbClr val="0070C0"/>
                </a:solidFill>
                <a:latin typeface="Berlin Sans FB" pitchFamily="34" charset="0"/>
              </a:rPr>
              <a:t>motivation</a:t>
            </a:r>
            <a:r>
              <a:rPr lang="fr-CA" dirty="0">
                <a:latin typeface="Berlin Sans FB" pitchFamily="34" charset="0"/>
              </a:rPr>
              <a:t> et le désir d’</a:t>
            </a:r>
            <a:r>
              <a:rPr lang="fr-CA" b="1" dirty="0">
                <a:solidFill>
                  <a:srgbClr val="0070C0"/>
                </a:solidFill>
                <a:latin typeface="Berlin Sans FB" pitchFamily="34" charset="0"/>
              </a:rPr>
              <a:t>apprendre</a:t>
            </a:r>
            <a:r>
              <a:rPr lang="fr-CA" dirty="0">
                <a:latin typeface="Berlin Sans FB" pitchFamily="34" charset="0"/>
              </a:rPr>
              <a:t>.</a:t>
            </a:r>
          </a:p>
          <a:p>
            <a:endParaRPr lang="fr-CA" dirty="0" smtClean="0"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618933">
            <a:off x="874073" y="3568510"/>
            <a:ext cx="45509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0070C0"/>
                </a:solidFill>
                <a:latin typeface="Berlin Sans FB" pitchFamily="34" charset="0"/>
              </a:rPr>
              <a:t>L’attachement est à la base du développement de l’enfant et cette expérience le guide dans ses relations, tout au long de sa vie.</a:t>
            </a:r>
            <a:endParaRPr lang="fr-CA" sz="2800" b="1" dirty="0">
              <a:solidFill>
                <a:srgbClr val="0070C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9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1013</Words>
  <Application>Microsoft Office PowerPoint</Application>
  <PresentationFormat>Grand écran</PresentationFormat>
  <Paragraphs>187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8" baseType="lpstr">
      <vt:lpstr>Aharoni</vt:lpstr>
      <vt:lpstr>Arial</vt:lpstr>
      <vt:lpstr>Balkeno</vt:lpstr>
      <vt:lpstr>Berlin Sans FB</vt:lpstr>
      <vt:lpstr>Berlin Sans FB Demi</vt:lpstr>
      <vt:lpstr>Calibri</vt:lpstr>
      <vt:lpstr>Chiller</vt:lpstr>
      <vt:lpstr>Forte</vt:lpstr>
      <vt:lpstr>Gisha</vt:lpstr>
      <vt:lpstr>Harrington</vt:lpstr>
      <vt:lpstr>Jokerman</vt:lpstr>
      <vt:lpstr>Kristen ITC</vt:lpstr>
      <vt:lpstr>Times New Roman</vt:lpstr>
      <vt:lpstr>Office Theme</vt:lpstr>
      <vt:lpstr>Toucher le cœur de l’enfant pour ouvrir son esprit aux apprentissages</vt:lpstr>
      <vt:lpstr>Présentation PowerPoint</vt:lpstr>
      <vt:lpstr>Notre crédo</vt:lpstr>
      <vt:lpstr>Intentions de la rencontre</vt:lpstr>
      <vt:lpstr> Le lien d’attachement, c’est quoi selon vous? </vt:lpstr>
      <vt:lpstr> Le lien d’attachement, c’est quoi selon certains experts? </vt:lpstr>
      <vt:lpstr>Présentation PowerPoint</vt:lpstr>
      <vt:lpstr>Un lien unique, spécifique et durable qui unit l’enfant à une personne significative, le plus souvent son parent… et qui garantit la source de sécurité.</vt:lpstr>
      <vt:lpstr> À quoi sert le lien d’attachement? </vt:lpstr>
      <vt:lpstr> D’où vient la théorie de l’attachement? </vt:lpstr>
      <vt:lpstr>Historique de la théorie du lien d’attachement</vt:lpstr>
      <vt:lpstr> « Pour éduquer un enfant, avoir une influence et lui enseigner, il faut qu’il soit attaché à nous. » </vt:lpstr>
      <vt:lpstr>Présentation PowerPoint</vt:lpstr>
      <vt:lpstr>Présentation PowerPoint</vt:lpstr>
      <vt:lpstr>Présentation PowerPoint</vt:lpstr>
      <vt:lpstr>S’attacher par les sens</vt:lpstr>
      <vt:lpstr>S’attacher par les sens</vt:lpstr>
      <vt:lpstr> Rôle de l’adulte 0-1 ans </vt:lpstr>
      <vt:lpstr>S’attacher par la similitude</vt:lpstr>
      <vt:lpstr>Nommer les similitudes entre les adultes qui prennent soin de l’enfant: « moi aussi j’aime, tu ressembles à »</vt:lpstr>
      <vt:lpstr> Rôle de l’adulte : 1 à 2 ans </vt:lpstr>
      <vt:lpstr>S’attacher à partir d’un sentiment d’appartenance et de loyauté</vt:lpstr>
      <vt:lpstr>S’attacher à partir d’un sentiment d’appartenance et de loyauté</vt:lpstr>
      <vt:lpstr> Rôle de l’adulte: 2 à 3 ans </vt:lpstr>
      <vt:lpstr>S’attacher à partir d’un sentiment d’importance </vt:lpstr>
      <vt:lpstr> Rôle de l’adulte: 3 à 4 ans </vt:lpstr>
      <vt:lpstr>S’attacher par le sentiment d’amour: 4-5 ans</vt:lpstr>
      <vt:lpstr>S’attacher par le sentiment d’amour</vt:lpstr>
      <vt:lpstr>Rôle de l’adulte: 4 à 5 ans</vt:lpstr>
      <vt:lpstr>L’attachement par la reconnaissance </vt:lpstr>
      <vt:lpstr>L’attachement par la reconnaissance</vt:lpstr>
      <vt:lpstr> Rôle de l’adulte : 5 à 6 ans </vt:lpstr>
      <vt:lpstr> Conclusion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Edith</dc:creator>
  <cp:lastModifiedBy>Babineau Gloria</cp:lastModifiedBy>
  <cp:revision>113</cp:revision>
  <dcterms:modified xsi:type="dcterms:W3CDTF">2016-10-24T17:04:39Z</dcterms:modified>
</cp:coreProperties>
</file>