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804" r:id="rId1"/>
    <p:sldMasterId id="2147483816" r:id="rId2"/>
  </p:sldMasterIdLst>
  <p:notesMasterIdLst>
    <p:notesMasterId r:id="rId30"/>
  </p:notesMasterIdLst>
  <p:sldIdLst>
    <p:sldId id="423" r:id="rId3"/>
    <p:sldId id="427" r:id="rId4"/>
    <p:sldId id="428" r:id="rId5"/>
    <p:sldId id="402" r:id="rId6"/>
    <p:sldId id="403" r:id="rId7"/>
    <p:sldId id="404" r:id="rId8"/>
    <p:sldId id="422" r:id="rId9"/>
    <p:sldId id="405" r:id="rId10"/>
    <p:sldId id="406" r:id="rId11"/>
    <p:sldId id="407" r:id="rId12"/>
    <p:sldId id="408" r:id="rId13"/>
    <p:sldId id="409" r:id="rId14"/>
    <p:sldId id="411" r:id="rId15"/>
    <p:sldId id="410" r:id="rId16"/>
    <p:sldId id="412" r:id="rId17"/>
    <p:sldId id="413" r:id="rId18"/>
    <p:sldId id="414" r:id="rId19"/>
    <p:sldId id="415" r:id="rId20"/>
    <p:sldId id="424" r:id="rId21"/>
    <p:sldId id="416" r:id="rId22"/>
    <p:sldId id="426" r:id="rId23"/>
    <p:sldId id="425" r:id="rId24"/>
    <p:sldId id="417" r:id="rId25"/>
    <p:sldId id="418" r:id="rId26"/>
    <p:sldId id="419" r:id="rId27"/>
    <p:sldId id="420" r:id="rId28"/>
    <p:sldId id="421" r:id="rId29"/>
  </p:sldIdLst>
  <p:sldSz cx="9144000" cy="6858000" type="screen4x3"/>
  <p:notesSz cx="7010400" cy="9236075"/>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838" autoAdjust="0"/>
    <p:restoredTop sz="94660"/>
  </p:normalViewPr>
  <p:slideViewPr>
    <p:cSldViewPr>
      <p:cViewPr varScale="1">
        <p:scale>
          <a:sx n="84" d="100"/>
          <a:sy n="84" d="100"/>
        </p:scale>
        <p:origin x="802" y="8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tableStyles" Target="tableStyle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3037840" cy="461804"/>
          </a:xfrm>
          <a:prstGeom prst="rect">
            <a:avLst/>
          </a:prstGeom>
        </p:spPr>
        <p:txBody>
          <a:bodyPr vert="horz" lIns="92830" tIns="46415" rIns="92830" bIns="46415" rtlCol="0"/>
          <a:lstStyle>
            <a:lvl1pPr algn="l">
              <a:defRPr sz="1200"/>
            </a:lvl1pPr>
          </a:lstStyle>
          <a:p>
            <a:endParaRPr lang="fr-CA"/>
          </a:p>
        </p:txBody>
      </p:sp>
      <p:sp>
        <p:nvSpPr>
          <p:cNvPr id="3" name="Espace réservé de la date 2"/>
          <p:cNvSpPr>
            <a:spLocks noGrp="1"/>
          </p:cNvSpPr>
          <p:nvPr>
            <p:ph type="dt" idx="1"/>
          </p:nvPr>
        </p:nvSpPr>
        <p:spPr>
          <a:xfrm>
            <a:off x="3970938" y="0"/>
            <a:ext cx="3037840" cy="461804"/>
          </a:xfrm>
          <a:prstGeom prst="rect">
            <a:avLst/>
          </a:prstGeom>
        </p:spPr>
        <p:txBody>
          <a:bodyPr vert="horz" lIns="92830" tIns="46415" rIns="92830" bIns="46415" rtlCol="0"/>
          <a:lstStyle>
            <a:lvl1pPr algn="r">
              <a:defRPr sz="1200"/>
            </a:lvl1pPr>
          </a:lstStyle>
          <a:p>
            <a:fld id="{8E260761-E2AB-4994-9990-E0F6A1B540E5}" type="datetimeFigureOut">
              <a:rPr lang="fr-CA" smtClean="0"/>
              <a:t>2016-10-20</a:t>
            </a:fld>
            <a:endParaRPr lang="fr-CA"/>
          </a:p>
        </p:txBody>
      </p:sp>
      <p:sp>
        <p:nvSpPr>
          <p:cNvPr id="4" name="Espace réservé de l'image des diapositives 3"/>
          <p:cNvSpPr>
            <a:spLocks noGrp="1" noRot="1" noChangeAspect="1"/>
          </p:cNvSpPr>
          <p:nvPr>
            <p:ph type="sldImg" idx="2"/>
          </p:nvPr>
        </p:nvSpPr>
        <p:spPr>
          <a:xfrm>
            <a:off x="1195388" y="692150"/>
            <a:ext cx="4619625" cy="3463925"/>
          </a:xfrm>
          <a:prstGeom prst="rect">
            <a:avLst/>
          </a:prstGeom>
          <a:noFill/>
          <a:ln w="12700">
            <a:solidFill>
              <a:prstClr val="black"/>
            </a:solidFill>
          </a:ln>
        </p:spPr>
        <p:txBody>
          <a:bodyPr vert="horz" lIns="92830" tIns="46415" rIns="92830" bIns="46415" rtlCol="0" anchor="ctr"/>
          <a:lstStyle/>
          <a:p>
            <a:endParaRPr lang="fr-CA"/>
          </a:p>
        </p:txBody>
      </p:sp>
      <p:sp>
        <p:nvSpPr>
          <p:cNvPr id="5" name="Espace réservé des commentaires 4"/>
          <p:cNvSpPr>
            <a:spLocks noGrp="1"/>
          </p:cNvSpPr>
          <p:nvPr>
            <p:ph type="body" sz="quarter" idx="3"/>
          </p:nvPr>
        </p:nvSpPr>
        <p:spPr>
          <a:xfrm>
            <a:off x="701040" y="4387136"/>
            <a:ext cx="5608320" cy="4156234"/>
          </a:xfrm>
          <a:prstGeom prst="rect">
            <a:avLst/>
          </a:prstGeom>
        </p:spPr>
        <p:txBody>
          <a:bodyPr vert="horz" lIns="92830" tIns="46415" rIns="92830" bIns="46415" rtlCol="0"/>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CA"/>
          </a:p>
        </p:txBody>
      </p:sp>
      <p:sp>
        <p:nvSpPr>
          <p:cNvPr id="6" name="Espace réservé du pied de page 5"/>
          <p:cNvSpPr>
            <a:spLocks noGrp="1"/>
          </p:cNvSpPr>
          <p:nvPr>
            <p:ph type="ftr" sz="quarter" idx="4"/>
          </p:nvPr>
        </p:nvSpPr>
        <p:spPr>
          <a:xfrm>
            <a:off x="0" y="8772668"/>
            <a:ext cx="3037840" cy="461804"/>
          </a:xfrm>
          <a:prstGeom prst="rect">
            <a:avLst/>
          </a:prstGeom>
        </p:spPr>
        <p:txBody>
          <a:bodyPr vert="horz" lIns="92830" tIns="46415" rIns="92830" bIns="46415" rtlCol="0" anchor="b"/>
          <a:lstStyle>
            <a:lvl1pPr algn="l">
              <a:defRPr sz="1200"/>
            </a:lvl1pPr>
          </a:lstStyle>
          <a:p>
            <a:endParaRPr lang="fr-CA"/>
          </a:p>
        </p:txBody>
      </p:sp>
      <p:sp>
        <p:nvSpPr>
          <p:cNvPr id="7" name="Espace réservé du numéro de diapositive 6"/>
          <p:cNvSpPr>
            <a:spLocks noGrp="1"/>
          </p:cNvSpPr>
          <p:nvPr>
            <p:ph type="sldNum" sz="quarter" idx="5"/>
          </p:nvPr>
        </p:nvSpPr>
        <p:spPr>
          <a:xfrm>
            <a:off x="3970938" y="8772668"/>
            <a:ext cx="3037840" cy="461804"/>
          </a:xfrm>
          <a:prstGeom prst="rect">
            <a:avLst/>
          </a:prstGeom>
        </p:spPr>
        <p:txBody>
          <a:bodyPr vert="horz" lIns="92830" tIns="46415" rIns="92830" bIns="46415" rtlCol="0" anchor="b"/>
          <a:lstStyle>
            <a:lvl1pPr algn="r">
              <a:defRPr sz="1200"/>
            </a:lvl1pPr>
          </a:lstStyle>
          <a:p>
            <a:fld id="{1A059B4B-5CBA-4FC5-865A-6DD027F703AB}" type="slidenum">
              <a:rPr lang="fr-CA" smtClean="0"/>
              <a:t>‹N°›</a:t>
            </a:fld>
            <a:endParaRPr lang="fr-CA"/>
          </a:p>
        </p:txBody>
      </p:sp>
    </p:spTree>
    <p:extLst>
      <p:ext uri="{BB962C8B-B14F-4D97-AF65-F5344CB8AC3E}">
        <p14:creationId xmlns:p14="http://schemas.microsoft.com/office/powerpoint/2010/main" val="154544309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p:spPr>
        <p:txBody>
          <a:bodyPr/>
          <a:lstStyle/>
          <a:p>
            <a:r>
              <a:rPr lang="fr-FR" smtClean="0"/>
              <a:t>Cliquez et modifiez le titre</a:t>
            </a:r>
            <a:endParaRPr lang="fr-FR"/>
          </a:p>
        </p:txBody>
      </p:sp>
      <p:sp>
        <p:nvSpPr>
          <p:cNvPr id="3" name="Sous-titr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smtClean="0"/>
              <a:t>Cliquez pour modifier le style des sous-titres du masque</a:t>
            </a:r>
            <a:endParaRPr lang="fr-FR"/>
          </a:p>
        </p:txBody>
      </p:sp>
      <p:sp>
        <p:nvSpPr>
          <p:cNvPr id="4" name="Espace réservé de la date 3"/>
          <p:cNvSpPr>
            <a:spLocks noGrp="1"/>
          </p:cNvSpPr>
          <p:nvPr>
            <p:ph type="dt" sz="half" idx="10"/>
          </p:nvPr>
        </p:nvSpPr>
        <p:spPr/>
        <p:txBody>
          <a:bodyPr/>
          <a:lstStyle/>
          <a:p>
            <a:fld id="{6232E74D-788A-A34A-B257-57D8FF37B39A}" type="datetimeFigureOut">
              <a:rPr lang="fr-FR" smtClean="0">
                <a:solidFill>
                  <a:prstClr val="black">
                    <a:tint val="75000"/>
                  </a:prstClr>
                </a:solidFill>
              </a:rPr>
              <a:pPr/>
              <a:t>20/10/2016</a:t>
            </a:fld>
            <a:endParaRPr lang="fr-FR">
              <a:solidFill>
                <a:prstClr val="black">
                  <a:tint val="75000"/>
                </a:prstClr>
              </a:solidFill>
            </a:endParaRPr>
          </a:p>
        </p:txBody>
      </p:sp>
      <p:sp>
        <p:nvSpPr>
          <p:cNvPr id="5" name="Espace réservé du pied de page 4"/>
          <p:cNvSpPr>
            <a:spLocks noGrp="1"/>
          </p:cNvSpPr>
          <p:nvPr>
            <p:ph type="ftr" sz="quarter" idx="11"/>
          </p:nvPr>
        </p:nvSpPr>
        <p:spPr/>
        <p:txBody>
          <a:bodyPr/>
          <a:lstStyle/>
          <a:p>
            <a:endParaRPr lang="fr-FR">
              <a:solidFill>
                <a:prstClr val="black">
                  <a:tint val="75000"/>
                </a:prstClr>
              </a:solidFill>
            </a:endParaRPr>
          </a:p>
        </p:txBody>
      </p:sp>
      <p:sp>
        <p:nvSpPr>
          <p:cNvPr id="6" name="Espace réservé du numéro de diapositive 5"/>
          <p:cNvSpPr>
            <a:spLocks noGrp="1"/>
          </p:cNvSpPr>
          <p:nvPr>
            <p:ph type="sldNum" sz="quarter" idx="12"/>
          </p:nvPr>
        </p:nvSpPr>
        <p:spPr/>
        <p:txBody>
          <a:bodyPr/>
          <a:lstStyle/>
          <a:p>
            <a:fld id="{D455E0D0-5A9B-7A4A-B96D-6F3580E99CC5}" type="slidenum">
              <a:rPr lang="fr-FR" smtClean="0">
                <a:solidFill>
                  <a:prstClr val="black">
                    <a:tint val="75000"/>
                  </a:prstClr>
                </a:solidFill>
              </a:rPr>
              <a:pPr/>
              <a:t>‹N°›</a:t>
            </a:fld>
            <a:endParaRPr lang="fr-FR">
              <a:solidFill>
                <a:prstClr val="black">
                  <a:tint val="75000"/>
                </a:prstClr>
              </a:solidFill>
            </a:endParaRPr>
          </a:p>
        </p:txBody>
      </p:sp>
    </p:spTree>
    <p:extLst>
      <p:ext uri="{BB962C8B-B14F-4D97-AF65-F5344CB8AC3E}">
        <p14:creationId xmlns:p14="http://schemas.microsoft.com/office/powerpoint/2010/main" val="223365985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CA" smtClean="0"/>
              <a:t>Cliquez et modifiez le titre</a:t>
            </a:r>
            <a:endParaRPr lang="fr-FR"/>
          </a:p>
        </p:txBody>
      </p:sp>
      <p:sp>
        <p:nvSpPr>
          <p:cNvPr id="3" name="Espace réservé du texte vertical 2"/>
          <p:cNvSpPr>
            <a:spLocks noGrp="1"/>
          </p:cNvSpPr>
          <p:nvPr>
            <p:ph type="body" orient="vert" idx="1"/>
          </p:nvPr>
        </p:nvSpPr>
        <p:spPr/>
        <p:txBody>
          <a:bodyPr vert="eaVert"/>
          <a:lstStyle/>
          <a:p>
            <a:pPr lvl="0"/>
            <a:r>
              <a:rPr lang="fr-CA" smtClean="0"/>
              <a:t>Cliquez pour modifier les styles du texte du masque</a:t>
            </a:r>
          </a:p>
          <a:p>
            <a:pPr lvl="1"/>
            <a:r>
              <a:rPr lang="fr-CA" smtClean="0"/>
              <a:t>Deuxième niveau</a:t>
            </a:r>
          </a:p>
          <a:p>
            <a:pPr lvl="2"/>
            <a:r>
              <a:rPr lang="fr-CA" smtClean="0"/>
              <a:t>Troisième niveau</a:t>
            </a:r>
          </a:p>
          <a:p>
            <a:pPr lvl="3"/>
            <a:r>
              <a:rPr lang="fr-CA" smtClean="0"/>
              <a:t>Quatrième niveau</a:t>
            </a:r>
          </a:p>
          <a:p>
            <a:pPr lvl="4"/>
            <a:r>
              <a:rPr lang="fr-CA" smtClean="0"/>
              <a:t>Cinquième niveau</a:t>
            </a:r>
            <a:endParaRPr lang="fr-FR"/>
          </a:p>
        </p:txBody>
      </p:sp>
      <p:sp>
        <p:nvSpPr>
          <p:cNvPr id="4" name="Espace réservé de la date 3"/>
          <p:cNvSpPr>
            <a:spLocks noGrp="1"/>
          </p:cNvSpPr>
          <p:nvPr>
            <p:ph type="dt" sz="half" idx="10"/>
          </p:nvPr>
        </p:nvSpPr>
        <p:spPr/>
        <p:txBody>
          <a:bodyPr/>
          <a:lstStyle/>
          <a:p>
            <a:fld id="{6232E74D-788A-A34A-B257-57D8FF37B39A}" type="datetimeFigureOut">
              <a:rPr lang="fr-FR" smtClean="0">
                <a:solidFill>
                  <a:prstClr val="black">
                    <a:tint val="75000"/>
                  </a:prstClr>
                </a:solidFill>
              </a:rPr>
              <a:pPr/>
              <a:t>20/10/2016</a:t>
            </a:fld>
            <a:endParaRPr lang="fr-FR">
              <a:solidFill>
                <a:prstClr val="black">
                  <a:tint val="75000"/>
                </a:prstClr>
              </a:solidFill>
            </a:endParaRPr>
          </a:p>
        </p:txBody>
      </p:sp>
      <p:sp>
        <p:nvSpPr>
          <p:cNvPr id="5" name="Espace réservé du pied de page 4"/>
          <p:cNvSpPr>
            <a:spLocks noGrp="1"/>
          </p:cNvSpPr>
          <p:nvPr>
            <p:ph type="ftr" sz="quarter" idx="11"/>
          </p:nvPr>
        </p:nvSpPr>
        <p:spPr/>
        <p:txBody>
          <a:bodyPr/>
          <a:lstStyle/>
          <a:p>
            <a:endParaRPr lang="fr-FR">
              <a:solidFill>
                <a:prstClr val="black">
                  <a:tint val="75000"/>
                </a:prstClr>
              </a:solidFill>
            </a:endParaRPr>
          </a:p>
        </p:txBody>
      </p:sp>
      <p:sp>
        <p:nvSpPr>
          <p:cNvPr id="6" name="Espace réservé du numéro de diapositive 5"/>
          <p:cNvSpPr>
            <a:spLocks noGrp="1"/>
          </p:cNvSpPr>
          <p:nvPr>
            <p:ph type="sldNum" sz="quarter" idx="12"/>
          </p:nvPr>
        </p:nvSpPr>
        <p:spPr/>
        <p:txBody>
          <a:bodyPr/>
          <a:lstStyle/>
          <a:p>
            <a:fld id="{D455E0D0-5A9B-7A4A-B96D-6F3580E99CC5}" type="slidenum">
              <a:rPr lang="fr-FR" smtClean="0">
                <a:solidFill>
                  <a:prstClr val="black">
                    <a:tint val="75000"/>
                  </a:prstClr>
                </a:solidFill>
              </a:rPr>
              <a:pPr/>
              <a:t>‹N°›</a:t>
            </a:fld>
            <a:endParaRPr lang="fr-FR">
              <a:solidFill>
                <a:prstClr val="black">
                  <a:tint val="75000"/>
                </a:prstClr>
              </a:solidFill>
            </a:endParaRPr>
          </a:p>
        </p:txBody>
      </p:sp>
    </p:spTree>
    <p:extLst>
      <p:ext uri="{BB962C8B-B14F-4D97-AF65-F5344CB8AC3E}">
        <p14:creationId xmlns:p14="http://schemas.microsoft.com/office/powerpoint/2010/main" val="302168436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38"/>
            <a:ext cx="2057400" cy="5851525"/>
          </a:xfrm>
        </p:spPr>
        <p:txBody>
          <a:bodyPr vert="eaVert"/>
          <a:lstStyle/>
          <a:p>
            <a:r>
              <a:rPr lang="fr-CA" smtClean="0"/>
              <a:t>Cliquez et modifiez le titre</a:t>
            </a:r>
            <a:endParaRPr lang="fr-FR"/>
          </a:p>
        </p:txBody>
      </p:sp>
      <p:sp>
        <p:nvSpPr>
          <p:cNvPr id="3" name="Espace réservé du texte vertical 2"/>
          <p:cNvSpPr>
            <a:spLocks noGrp="1"/>
          </p:cNvSpPr>
          <p:nvPr>
            <p:ph type="body" orient="vert" idx="1"/>
          </p:nvPr>
        </p:nvSpPr>
        <p:spPr>
          <a:xfrm>
            <a:off x="457200" y="274638"/>
            <a:ext cx="6019800" cy="5851525"/>
          </a:xfrm>
        </p:spPr>
        <p:txBody>
          <a:bodyPr vert="eaVert"/>
          <a:lstStyle/>
          <a:p>
            <a:pPr lvl="0"/>
            <a:r>
              <a:rPr lang="fr-CA" smtClean="0"/>
              <a:t>Cliquez pour modifier les styles du texte du masque</a:t>
            </a:r>
          </a:p>
          <a:p>
            <a:pPr lvl="1"/>
            <a:r>
              <a:rPr lang="fr-CA" smtClean="0"/>
              <a:t>Deuxième niveau</a:t>
            </a:r>
          </a:p>
          <a:p>
            <a:pPr lvl="2"/>
            <a:r>
              <a:rPr lang="fr-CA" smtClean="0"/>
              <a:t>Troisième niveau</a:t>
            </a:r>
          </a:p>
          <a:p>
            <a:pPr lvl="3"/>
            <a:r>
              <a:rPr lang="fr-CA" smtClean="0"/>
              <a:t>Quatrième niveau</a:t>
            </a:r>
          </a:p>
          <a:p>
            <a:pPr lvl="4"/>
            <a:r>
              <a:rPr lang="fr-CA" smtClean="0"/>
              <a:t>Cinquième niveau</a:t>
            </a:r>
            <a:endParaRPr lang="fr-FR"/>
          </a:p>
        </p:txBody>
      </p:sp>
      <p:sp>
        <p:nvSpPr>
          <p:cNvPr id="4" name="Espace réservé de la date 3"/>
          <p:cNvSpPr>
            <a:spLocks noGrp="1"/>
          </p:cNvSpPr>
          <p:nvPr>
            <p:ph type="dt" sz="half" idx="10"/>
          </p:nvPr>
        </p:nvSpPr>
        <p:spPr/>
        <p:txBody>
          <a:bodyPr/>
          <a:lstStyle/>
          <a:p>
            <a:fld id="{6232E74D-788A-A34A-B257-57D8FF37B39A}" type="datetimeFigureOut">
              <a:rPr lang="fr-FR" smtClean="0">
                <a:solidFill>
                  <a:prstClr val="black">
                    <a:tint val="75000"/>
                  </a:prstClr>
                </a:solidFill>
              </a:rPr>
              <a:pPr/>
              <a:t>20/10/2016</a:t>
            </a:fld>
            <a:endParaRPr lang="fr-FR">
              <a:solidFill>
                <a:prstClr val="black">
                  <a:tint val="75000"/>
                </a:prstClr>
              </a:solidFill>
            </a:endParaRPr>
          </a:p>
        </p:txBody>
      </p:sp>
      <p:sp>
        <p:nvSpPr>
          <p:cNvPr id="5" name="Espace réservé du pied de page 4"/>
          <p:cNvSpPr>
            <a:spLocks noGrp="1"/>
          </p:cNvSpPr>
          <p:nvPr>
            <p:ph type="ftr" sz="quarter" idx="11"/>
          </p:nvPr>
        </p:nvSpPr>
        <p:spPr/>
        <p:txBody>
          <a:bodyPr/>
          <a:lstStyle/>
          <a:p>
            <a:endParaRPr lang="fr-FR">
              <a:solidFill>
                <a:prstClr val="black">
                  <a:tint val="75000"/>
                </a:prstClr>
              </a:solidFill>
            </a:endParaRPr>
          </a:p>
        </p:txBody>
      </p:sp>
      <p:sp>
        <p:nvSpPr>
          <p:cNvPr id="6" name="Espace réservé du numéro de diapositive 5"/>
          <p:cNvSpPr>
            <a:spLocks noGrp="1"/>
          </p:cNvSpPr>
          <p:nvPr>
            <p:ph type="sldNum" sz="quarter" idx="12"/>
          </p:nvPr>
        </p:nvSpPr>
        <p:spPr/>
        <p:txBody>
          <a:bodyPr/>
          <a:lstStyle/>
          <a:p>
            <a:fld id="{D455E0D0-5A9B-7A4A-B96D-6F3580E99CC5}" type="slidenum">
              <a:rPr lang="fr-FR" smtClean="0">
                <a:solidFill>
                  <a:prstClr val="black">
                    <a:tint val="75000"/>
                  </a:prstClr>
                </a:solidFill>
              </a:rPr>
              <a:pPr/>
              <a:t>‹N°›</a:t>
            </a:fld>
            <a:endParaRPr lang="fr-FR">
              <a:solidFill>
                <a:prstClr val="black">
                  <a:tint val="75000"/>
                </a:prstClr>
              </a:solidFill>
            </a:endParaRPr>
          </a:p>
        </p:txBody>
      </p:sp>
    </p:spTree>
    <p:extLst>
      <p:ext uri="{BB962C8B-B14F-4D97-AF65-F5344CB8AC3E}">
        <p14:creationId xmlns:p14="http://schemas.microsoft.com/office/powerpoint/2010/main" val="244141479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p:spPr>
        <p:txBody>
          <a:bodyPr/>
          <a:lstStyle/>
          <a:p>
            <a:r>
              <a:rPr lang="fr-FR" smtClean="0"/>
              <a:t>Cliquez et modifiez le titre</a:t>
            </a:r>
            <a:endParaRPr lang="fr-FR"/>
          </a:p>
        </p:txBody>
      </p:sp>
      <p:sp>
        <p:nvSpPr>
          <p:cNvPr id="3" name="Sous-titr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smtClean="0"/>
              <a:t>Cliquez pour modifier le style des sous-titres du masque</a:t>
            </a:r>
            <a:endParaRPr lang="fr-FR"/>
          </a:p>
        </p:txBody>
      </p:sp>
      <p:sp>
        <p:nvSpPr>
          <p:cNvPr id="4" name="Espace réservé de la date 3"/>
          <p:cNvSpPr>
            <a:spLocks noGrp="1"/>
          </p:cNvSpPr>
          <p:nvPr>
            <p:ph type="dt" sz="half" idx="10"/>
          </p:nvPr>
        </p:nvSpPr>
        <p:spPr/>
        <p:txBody>
          <a:bodyPr/>
          <a:lstStyle/>
          <a:p>
            <a:fld id="{6232E74D-788A-A34A-B257-57D8FF37B39A}" type="datetimeFigureOut">
              <a:rPr lang="fr-FR" smtClean="0">
                <a:solidFill>
                  <a:prstClr val="black">
                    <a:tint val="75000"/>
                  </a:prstClr>
                </a:solidFill>
              </a:rPr>
              <a:pPr/>
              <a:t>20/10/2016</a:t>
            </a:fld>
            <a:endParaRPr lang="fr-FR">
              <a:solidFill>
                <a:prstClr val="black">
                  <a:tint val="75000"/>
                </a:prstClr>
              </a:solidFill>
            </a:endParaRPr>
          </a:p>
        </p:txBody>
      </p:sp>
      <p:sp>
        <p:nvSpPr>
          <p:cNvPr id="5" name="Espace réservé du pied de page 4"/>
          <p:cNvSpPr>
            <a:spLocks noGrp="1"/>
          </p:cNvSpPr>
          <p:nvPr>
            <p:ph type="ftr" sz="quarter" idx="11"/>
          </p:nvPr>
        </p:nvSpPr>
        <p:spPr/>
        <p:txBody>
          <a:bodyPr/>
          <a:lstStyle/>
          <a:p>
            <a:endParaRPr lang="fr-FR">
              <a:solidFill>
                <a:prstClr val="black">
                  <a:tint val="75000"/>
                </a:prstClr>
              </a:solidFill>
            </a:endParaRPr>
          </a:p>
        </p:txBody>
      </p:sp>
      <p:sp>
        <p:nvSpPr>
          <p:cNvPr id="6" name="Espace réservé du numéro de diapositive 5"/>
          <p:cNvSpPr>
            <a:spLocks noGrp="1"/>
          </p:cNvSpPr>
          <p:nvPr>
            <p:ph type="sldNum" sz="quarter" idx="12"/>
          </p:nvPr>
        </p:nvSpPr>
        <p:spPr/>
        <p:txBody>
          <a:bodyPr/>
          <a:lstStyle/>
          <a:p>
            <a:fld id="{D455E0D0-5A9B-7A4A-B96D-6F3580E99CC5}" type="slidenum">
              <a:rPr lang="fr-FR" smtClean="0">
                <a:solidFill>
                  <a:prstClr val="black">
                    <a:tint val="75000"/>
                  </a:prstClr>
                </a:solidFill>
              </a:rPr>
              <a:pPr/>
              <a:t>‹N°›</a:t>
            </a:fld>
            <a:endParaRPr lang="fr-FR">
              <a:solidFill>
                <a:prstClr val="black">
                  <a:tint val="75000"/>
                </a:prstClr>
              </a:solidFill>
            </a:endParaRPr>
          </a:p>
        </p:txBody>
      </p:sp>
    </p:spTree>
    <p:extLst>
      <p:ext uri="{BB962C8B-B14F-4D97-AF65-F5344CB8AC3E}">
        <p14:creationId xmlns:p14="http://schemas.microsoft.com/office/powerpoint/2010/main" val="214208449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CA" smtClean="0"/>
              <a:t>Cliquez et modifiez le titre</a:t>
            </a:r>
            <a:endParaRPr lang="fr-FR"/>
          </a:p>
        </p:txBody>
      </p:sp>
      <p:sp>
        <p:nvSpPr>
          <p:cNvPr id="3" name="Espace réservé du contenu 2"/>
          <p:cNvSpPr>
            <a:spLocks noGrp="1"/>
          </p:cNvSpPr>
          <p:nvPr>
            <p:ph idx="1"/>
          </p:nvPr>
        </p:nvSpPr>
        <p:spPr/>
        <p:txBody>
          <a:bodyPr/>
          <a:lstStyle/>
          <a:p>
            <a:pPr lvl="0"/>
            <a:r>
              <a:rPr lang="fr-CA" smtClean="0"/>
              <a:t>Cliquez pour modifier les styles du texte du masque</a:t>
            </a:r>
          </a:p>
          <a:p>
            <a:pPr lvl="1"/>
            <a:r>
              <a:rPr lang="fr-CA" smtClean="0"/>
              <a:t>Deuxième niveau</a:t>
            </a:r>
          </a:p>
          <a:p>
            <a:pPr lvl="2"/>
            <a:r>
              <a:rPr lang="fr-CA" smtClean="0"/>
              <a:t>Troisième niveau</a:t>
            </a:r>
          </a:p>
          <a:p>
            <a:pPr lvl="3"/>
            <a:r>
              <a:rPr lang="fr-CA" smtClean="0"/>
              <a:t>Quatrième niveau</a:t>
            </a:r>
          </a:p>
          <a:p>
            <a:pPr lvl="4"/>
            <a:r>
              <a:rPr lang="fr-CA" smtClean="0"/>
              <a:t>Cinquième niveau</a:t>
            </a:r>
            <a:endParaRPr lang="fr-FR"/>
          </a:p>
        </p:txBody>
      </p:sp>
      <p:sp>
        <p:nvSpPr>
          <p:cNvPr id="4" name="Espace réservé de la date 3"/>
          <p:cNvSpPr>
            <a:spLocks noGrp="1"/>
          </p:cNvSpPr>
          <p:nvPr>
            <p:ph type="dt" sz="half" idx="10"/>
          </p:nvPr>
        </p:nvSpPr>
        <p:spPr/>
        <p:txBody>
          <a:bodyPr/>
          <a:lstStyle/>
          <a:p>
            <a:fld id="{6232E74D-788A-A34A-B257-57D8FF37B39A}" type="datetimeFigureOut">
              <a:rPr lang="fr-FR" smtClean="0">
                <a:solidFill>
                  <a:prstClr val="black">
                    <a:tint val="75000"/>
                  </a:prstClr>
                </a:solidFill>
              </a:rPr>
              <a:pPr/>
              <a:t>20/10/2016</a:t>
            </a:fld>
            <a:endParaRPr lang="fr-FR">
              <a:solidFill>
                <a:prstClr val="black">
                  <a:tint val="75000"/>
                </a:prstClr>
              </a:solidFill>
            </a:endParaRPr>
          </a:p>
        </p:txBody>
      </p:sp>
      <p:sp>
        <p:nvSpPr>
          <p:cNvPr id="5" name="Espace réservé du pied de page 4"/>
          <p:cNvSpPr>
            <a:spLocks noGrp="1"/>
          </p:cNvSpPr>
          <p:nvPr>
            <p:ph type="ftr" sz="quarter" idx="11"/>
          </p:nvPr>
        </p:nvSpPr>
        <p:spPr/>
        <p:txBody>
          <a:bodyPr/>
          <a:lstStyle/>
          <a:p>
            <a:endParaRPr lang="fr-FR">
              <a:solidFill>
                <a:prstClr val="black">
                  <a:tint val="75000"/>
                </a:prstClr>
              </a:solidFill>
            </a:endParaRPr>
          </a:p>
        </p:txBody>
      </p:sp>
      <p:sp>
        <p:nvSpPr>
          <p:cNvPr id="6" name="Espace réservé du numéro de diapositive 5"/>
          <p:cNvSpPr>
            <a:spLocks noGrp="1"/>
          </p:cNvSpPr>
          <p:nvPr>
            <p:ph type="sldNum" sz="quarter" idx="12"/>
          </p:nvPr>
        </p:nvSpPr>
        <p:spPr/>
        <p:txBody>
          <a:bodyPr/>
          <a:lstStyle/>
          <a:p>
            <a:fld id="{D455E0D0-5A9B-7A4A-B96D-6F3580E99CC5}" type="slidenum">
              <a:rPr lang="fr-FR" smtClean="0">
                <a:solidFill>
                  <a:prstClr val="black">
                    <a:tint val="75000"/>
                  </a:prstClr>
                </a:solidFill>
              </a:rPr>
              <a:pPr/>
              <a:t>‹N°›</a:t>
            </a:fld>
            <a:endParaRPr lang="fr-FR">
              <a:solidFill>
                <a:prstClr val="black">
                  <a:tint val="75000"/>
                </a:prstClr>
              </a:solidFill>
            </a:endParaRPr>
          </a:p>
        </p:txBody>
      </p:sp>
    </p:spTree>
    <p:extLst>
      <p:ext uri="{BB962C8B-B14F-4D97-AF65-F5344CB8AC3E}">
        <p14:creationId xmlns:p14="http://schemas.microsoft.com/office/powerpoint/2010/main" val="401394463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En-têt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fr-CA" smtClean="0"/>
              <a:t>Cliquez et modifiez le titre</a:t>
            </a:r>
            <a:endParaRPr lang="fr-FR"/>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CA" smtClean="0"/>
              <a:t>Cliquez pour modifier les styles du texte du masque</a:t>
            </a:r>
          </a:p>
        </p:txBody>
      </p:sp>
      <p:sp>
        <p:nvSpPr>
          <p:cNvPr id="4" name="Espace réservé de la date 3"/>
          <p:cNvSpPr>
            <a:spLocks noGrp="1"/>
          </p:cNvSpPr>
          <p:nvPr>
            <p:ph type="dt" sz="half" idx="10"/>
          </p:nvPr>
        </p:nvSpPr>
        <p:spPr/>
        <p:txBody>
          <a:bodyPr/>
          <a:lstStyle/>
          <a:p>
            <a:fld id="{6232E74D-788A-A34A-B257-57D8FF37B39A}" type="datetimeFigureOut">
              <a:rPr lang="fr-FR" smtClean="0">
                <a:solidFill>
                  <a:prstClr val="black">
                    <a:tint val="75000"/>
                  </a:prstClr>
                </a:solidFill>
              </a:rPr>
              <a:pPr/>
              <a:t>20/10/2016</a:t>
            </a:fld>
            <a:endParaRPr lang="fr-FR">
              <a:solidFill>
                <a:prstClr val="black">
                  <a:tint val="75000"/>
                </a:prstClr>
              </a:solidFill>
            </a:endParaRPr>
          </a:p>
        </p:txBody>
      </p:sp>
      <p:sp>
        <p:nvSpPr>
          <p:cNvPr id="5" name="Espace réservé du pied de page 4"/>
          <p:cNvSpPr>
            <a:spLocks noGrp="1"/>
          </p:cNvSpPr>
          <p:nvPr>
            <p:ph type="ftr" sz="quarter" idx="11"/>
          </p:nvPr>
        </p:nvSpPr>
        <p:spPr/>
        <p:txBody>
          <a:bodyPr/>
          <a:lstStyle/>
          <a:p>
            <a:endParaRPr lang="fr-FR">
              <a:solidFill>
                <a:prstClr val="black">
                  <a:tint val="75000"/>
                </a:prstClr>
              </a:solidFill>
            </a:endParaRPr>
          </a:p>
        </p:txBody>
      </p:sp>
      <p:sp>
        <p:nvSpPr>
          <p:cNvPr id="6" name="Espace réservé du numéro de diapositive 5"/>
          <p:cNvSpPr>
            <a:spLocks noGrp="1"/>
          </p:cNvSpPr>
          <p:nvPr>
            <p:ph type="sldNum" sz="quarter" idx="12"/>
          </p:nvPr>
        </p:nvSpPr>
        <p:spPr/>
        <p:txBody>
          <a:bodyPr/>
          <a:lstStyle/>
          <a:p>
            <a:fld id="{D455E0D0-5A9B-7A4A-B96D-6F3580E99CC5}" type="slidenum">
              <a:rPr lang="fr-FR" smtClean="0">
                <a:solidFill>
                  <a:prstClr val="black">
                    <a:tint val="75000"/>
                  </a:prstClr>
                </a:solidFill>
              </a:rPr>
              <a:pPr/>
              <a:t>‹N°›</a:t>
            </a:fld>
            <a:endParaRPr lang="fr-FR">
              <a:solidFill>
                <a:prstClr val="black">
                  <a:tint val="75000"/>
                </a:prstClr>
              </a:solidFill>
            </a:endParaRPr>
          </a:p>
        </p:txBody>
      </p:sp>
    </p:spTree>
    <p:extLst>
      <p:ext uri="{BB962C8B-B14F-4D97-AF65-F5344CB8AC3E}">
        <p14:creationId xmlns:p14="http://schemas.microsoft.com/office/powerpoint/2010/main" val="73709253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CA" smtClean="0"/>
              <a:t>Cliquez et modifiez le titre</a:t>
            </a:r>
            <a:endParaRPr lang="fr-FR"/>
          </a:p>
        </p:txBody>
      </p:sp>
      <p:sp>
        <p:nvSpPr>
          <p:cNvPr id="3" name="Espace réservé du conten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CA" smtClean="0"/>
              <a:t>Cliquez pour modifier les styles du texte du masque</a:t>
            </a:r>
          </a:p>
          <a:p>
            <a:pPr lvl="1"/>
            <a:r>
              <a:rPr lang="fr-CA" smtClean="0"/>
              <a:t>Deuxième niveau</a:t>
            </a:r>
          </a:p>
          <a:p>
            <a:pPr lvl="2"/>
            <a:r>
              <a:rPr lang="fr-CA" smtClean="0"/>
              <a:t>Troisième niveau</a:t>
            </a:r>
          </a:p>
          <a:p>
            <a:pPr lvl="3"/>
            <a:r>
              <a:rPr lang="fr-CA" smtClean="0"/>
              <a:t>Quatrième niveau</a:t>
            </a:r>
          </a:p>
          <a:p>
            <a:pPr lvl="4"/>
            <a:r>
              <a:rPr lang="fr-CA" smtClean="0"/>
              <a:t>Cinquième niveau</a:t>
            </a:r>
            <a:endParaRPr lang="fr-FR"/>
          </a:p>
        </p:txBody>
      </p:sp>
      <p:sp>
        <p:nvSpPr>
          <p:cNvPr id="4" name="Espace réservé du conten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CA" smtClean="0"/>
              <a:t>Cliquez pour modifier les styles du texte du masque</a:t>
            </a:r>
          </a:p>
          <a:p>
            <a:pPr lvl="1"/>
            <a:r>
              <a:rPr lang="fr-CA" smtClean="0"/>
              <a:t>Deuxième niveau</a:t>
            </a:r>
          </a:p>
          <a:p>
            <a:pPr lvl="2"/>
            <a:r>
              <a:rPr lang="fr-CA" smtClean="0"/>
              <a:t>Troisième niveau</a:t>
            </a:r>
          </a:p>
          <a:p>
            <a:pPr lvl="3"/>
            <a:r>
              <a:rPr lang="fr-CA" smtClean="0"/>
              <a:t>Quatrième niveau</a:t>
            </a:r>
          </a:p>
          <a:p>
            <a:pPr lvl="4"/>
            <a:r>
              <a:rPr lang="fr-CA" smtClean="0"/>
              <a:t>Cinquième niveau</a:t>
            </a:r>
            <a:endParaRPr lang="fr-FR"/>
          </a:p>
        </p:txBody>
      </p:sp>
      <p:sp>
        <p:nvSpPr>
          <p:cNvPr id="5" name="Espace réservé de la date 4"/>
          <p:cNvSpPr>
            <a:spLocks noGrp="1"/>
          </p:cNvSpPr>
          <p:nvPr>
            <p:ph type="dt" sz="half" idx="10"/>
          </p:nvPr>
        </p:nvSpPr>
        <p:spPr/>
        <p:txBody>
          <a:bodyPr/>
          <a:lstStyle/>
          <a:p>
            <a:fld id="{6232E74D-788A-A34A-B257-57D8FF37B39A}" type="datetimeFigureOut">
              <a:rPr lang="fr-FR" smtClean="0">
                <a:solidFill>
                  <a:prstClr val="black">
                    <a:tint val="75000"/>
                  </a:prstClr>
                </a:solidFill>
              </a:rPr>
              <a:pPr/>
              <a:t>20/10/2016</a:t>
            </a:fld>
            <a:endParaRPr lang="fr-FR">
              <a:solidFill>
                <a:prstClr val="black">
                  <a:tint val="75000"/>
                </a:prstClr>
              </a:solidFill>
            </a:endParaRPr>
          </a:p>
        </p:txBody>
      </p:sp>
      <p:sp>
        <p:nvSpPr>
          <p:cNvPr id="6" name="Espace réservé du pied de page 5"/>
          <p:cNvSpPr>
            <a:spLocks noGrp="1"/>
          </p:cNvSpPr>
          <p:nvPr>
            <p:ph type="ftr" sz="quarter" idx="11"/>
          </p:nvPr>
        </p:nvSpPr>
        <p:spPr/>
        <p:txBody>
          <a:bodyPr/>
          <a:lstStyle/>
          <a:p>
            <a:endParaRPr lang="fr-FR">
              <a:solidFill>
                <a:prstClr val="black">
                  <a:tint val="75000"/>
                </a:prstClr>
              </a:solidFill>
            </a:endParaRPr>
          </a:p>
        </p:txBody>
      </p:sp>
      <p:sp>
        <p:nvSpPr>
          <p:cNvPr id="7" name="Espace réservé du numéro de diapositive 6"/>
          <p:cNvSpPr>
            <a:spLocks noGrp="1"/>
          </p:cNvSpPr>
          <p:nvPr>
            <p:ph type="sldNum" sz="quarter" idx="12"/>
          </p:nvPr>
        </p:nvSpPr>
        <p:spPr/>
        <p:txBody>
          <a:bodyPr/>
          <a:lstStyle/>
          <a:p>
            <a:fld id="{D455E0D0-5A9B-7A4A-B96D-6F3580E99CC5}" type="slidenum">
              <a:rPr lang="fr-FR" smtClean="0">
                <a:solidFill>
                  <a:prstClr val="black">
                    <a:tint val="75000"/>
                  </a:prstClr>
                </a:solidFill>
              </a:rPr>
              <a:pPr/>
              <a:t>‹N°›</a:t>
            </a:fld>
            <a:endParaRPr lang="fr-FR">
              <a:solidFill>
                <a:prstClr val="black">
                  <a:tint val="75000"/>
                </a:prstClr>
              </a:solidFill>
            </a:endParaRPr>
          </a:p>
        </p:txBody>
      </p:sp>
    </p:spTree>
    <p:extLst>
      <p:ext uri="{BB962C8B-B14F-4D97-AF65-F5344CB8AC3E}">
        <p14:creationId xmlns:p14="http://schemas.microsoft.com/office/powerpoint/2010/main" val="175910474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fr-CA" smtClean="0"/>
              <a:t>Cliquez et modifiez le titre</a:t>
            </a:r>
            <a:endParaRPr lang="fr-FR"/>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CA" smtClean="0"/>
              <a:t>Cliquez pour modifier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CA" smtClean="0"/>
              <a:t>Cliquez pour modifier les styles du texte du masque</a:t>
            </a:r>
          </a:p>
          <a:p>
            <a:pPr lvl="1"/>
            <a:r>
              <a:rPr lang="fr-CA" smtClean="0"/>
              <a:t>Deuxième niveau</a:t>
            </a:r>
          </a:p>
          <a:p>
            <a:pPr lvl="2"/>
            <a:r>
              <a:rPr lang="fr-CA" smtClean="0"/>
              <a:t>Troisième niveau</a:t>
            </a:r>
          </a:p>
          <a:p>
            <a:pPr lvl="3"/>
            <a:r>
              <a:rPr lang="fr-CA" smtClean="0"/>
              <a:t>Quatrième niveau</a:t>
            </a:r>
          </a:p>
          <a:p>
            <a:pPr lvl="4"/>
            <a:r>
              <a:rPr lang="fr-CA" smtClean="0"/>
              <a:t>Cinquième niveau</a:t>
            </a:r>
            <a:endParaRPr lang="fr-FR"/>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CA" smtClean="0"/>
              <a:t>Cliquez pour modifier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CA" smtClean="0"/>
              <a:t>Cliquez pour modifier les styles du texte du masque</a:t>
            </a:r>
          </a:p>
          <a:p>
            <a:pPr lvl="1"/>
            <a:r>
              <a:rPr lang="fr-CA" smtClean="0"/>
              <a:t>Deuxième niveau</a:t>
            </a:r>
          </a:p>
          <a:p>
            <a:pPr lvl="2"/>
            <a:r>
              <a:rPr lang="fr-CA" smtClean="0"/>
              <a:t>Troisième niveau</a:t>
            </a:r>
          </a:p>
          <a:p>
            <a:pPr lvl="3"/>
            <a:r>
              <a:rPr lang="fr-CA" smtClean="0"/>
              <a:t>Quatrième niveau</a:t>
            </a:r>
          </a:p>
          <a:p>
            <a:pPr lvl="4"/>
            <a:r>
              <a:rPr lang="fr-CA" smtClean="0"/>
              <a:t>Cinquième niveau</a:t>
            </a:r>
            <a:endParaRPr lang="fr-FR"/>
          </a:p>
        </p:txBody>
      </p:sp>
      <p:sp>
        <p:nvSpPr>
          <p:cNvPr id="7" name="Espace réservé de la date 6"/>
          <p:cNvSpPr>
            <a:spLocks noGrp="1"/>
          </p:cNvSpPr>
          <p:nvPr>
            <p:ph type="dt" sz="half" idx="10"/>
          </p:nvPr>
        </p:nvSpPr>
        <p:spPr/>
        <p:txBody>
          <a:bodyPr/>
          <a:lstStyle/>
          <a:p>
            <a:fld id="{6232E74D-788A-A34A-B257-57D8FF37B39A}" type="datetimeFigureOut">
              <a:rPr lang="fr-FR" smtClean="0">
                <a:solidFill>
                  <a:prstClr val="black">
                    <a:tint val="75000"/>
                  </a:prstClr>
                </a:solidFill>
              </a:rPr>
              <a:pPr/>
              <a:t>20/10/2016</a:t>
            </a:fld>
            <a:endParaRPr lang="fr-FR">
              <a:solidFill>
                <a:prstClr val="black">
                  <a:tint val="75000"/>
                </a:prstClr>
              </a:solidFill>
            </a:endParaRPr>
          </a:p>
        </p:txBody>
      </p:sp>
      <p:sp>
        <p:nvSpPr>
          <p:cNvPr id="8" name="Espace réservé du pied de page 7"/>
          <p:cNvSpPr>
            <a:spLocks noGrp="1"/>
          </p:cNvSpPr>
          <p:nvPr>
            <p:ph type="ftr" sz="quarter" idx="11"/>
          </p:nvPr>
        </p:nvSpPr>
        <p:spPr/>
        <p:txBody>
          <a:bodyPr/>
          <a:lstStyle/>
          <a:p>
            <a:endParaRPr lang="fr-FR">
              <a:solidFill>
                <a:prstClr val="black">
                  <a:tint val="75000"/>
                </a:prstClr>
              </a:solidFill>
            </a:endParaRPr>
          </a:p>
        </p:txBody>
      </p:sp>
      <p:sp>
        <p:nvSpPr>
          <p:cNvPr id="9" name="Espace réservé du numéro de diapositive 8"/>
          <p:cNvSpPr>
            <a:spLocks noGrp="1"/>
          </p:cNvSpPr>
          <p:nvPr>
            <p:ph type="sldNum" sz="quarter" idx="12"/>
          </p:nvPr>
        </p:nvSpPr>
        <p:spPr/>
        <p:txBody>
          <a:bodyPr/>
          <a:lstStyle/>
          <a:p>
            <a:fld id="{D455E0D0-5A9B-7A4A-B96D-6F3580E99CC5}" type="slidenum">
              <a:rPr lang="fr-FR" smtClean="0">
                <a:solidFill>
                  <a:prstClr val="black">
                    <a:tint val="75000"/>
                  </a:prstClr>
                </a:solidFill>
              </a:rPr>
              <a:pPr/>
              <a:t>‹N°›</a:t>
            </a:fld>
            <a:endParaRPr lang="fr-FR">
              <a:solidFill>
                <a:prstClr val="black">
                  <a:tint val="75000"/>
                </a:prstClr>
              </a:solidFill>
            </a:endParaRPr>
          </a:p>
        </p:txBody>
      </p:sp>
    </p:spTree>
    <p:extLst>
      <p:ext uri="{BB962C8B-B14F-4D97-AF65-F5344CB8AC3E}">
        <p14:creationId xmlns:p14="http://schemas.microsoft.com/office/powerpoint/2010/main" val="104234646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CA" smtClean="0"/>
              <a:t>Cliquez et modifiez le titre</a:t>
            </a:r>
            <a:endParaRPr lang="fr-FR"/>
          </a:p>
        </p:txBody>
      </p:sp>
      <p:sp>
        <p:nvSpPr>
          <p:cNvPr id="3" name="Espace réservé de la date 2"/>
          <p:cNvSpPr>
            <a:spLocks noGrp="1"/>
          </p:cNvSpPr>
          <p:nvPr>
            <p:ph type="dt" sz="half" idx="10"/>
          </p:nvPr>
        </p:nvSpPr>
        <p:spPr/>
        <p:txBody>
          <a:bodyPr/>
          <a:lstStyle/>
          <a:p>
            <a:fld id="{6232E74D-788A-A34A-B257-57D8FF37B39A}" type="datetimeFigureOut">
              <a:rPr lang="fr-FR" smtClean="0">
                <a:solidFill>
                  <a:prstClr val="black">
                    <a:tint val="75000"/>
                  </a:prstClr>
                </a:solidFill>
              </a:rPr>
              <a:pPr/>
              <a:t>20/10/2016</a:t>
            </a:fld>
            <a:endParaRPr lang="fr-FR">
              <a:solidFill>
                <a:prstClr val="black">
                  <a:tint val="75000"/>
                </a:prstClr>
              </a:solidFill>
            </a:endParaRPr>
          </a:p>
        </p:txBody>
      </p:sp>
      <p:sp>
        <p:nvSpPr>
          <p:cNvPr id="4" name="Espace réservé du pied de page 3"/>
          <p:cNvSpPr>
            <a:spLocks noGrp="1"/>
          </p:cNvSpPr>
          <p:nvPr>
            <p:ph type="ftr" sz="quarter" idx="11"/>
          </p:nvPr>
        </p:nvSpPr>
        <p:spPr/>
        <p:txBody>
          <a:bodyPr/>
          <a:lstStyle/>
          <a:p>
            <a:endParaRPr lang="fr-FR">
              <a:solidFill>
                <a:prstClr val="black">
                  <a:tint val="75000"/>
                </a:prstClr>
              </a:solidFill>
            </a:endParaRPr>
          </a:p>
        </p:txBody>
      </p:sp>
      <p:sp>
        <p:nvSpPr>
          <p:cNvPr id="5" name="Espace réservé du numéro de diapositive 4"/>
          <p:cNvSpPr>
            <a:spLocks noGrp="1"/>
          </p:cNvSpPr>
          <p:nvPr>
            <p:ph type="sldNum" sz="quarter" idx="12"/>
          </p:nvPr>
        </p:nvSpPr>
        <p:spPr/>
        <p:txBody>
          <a:bodyPr/>
          <a:lstStyle/>
          <a:p>
            <a:fld id="{D455E0D0-5A9B-7A4A-B96D-6F3580E99CC5}" type="slidenum">
              <a:rPr lang="fr-FR" smtClean="0">
                <a:solidFill>
                  <a:prstClr val="black">
                    <a:tint val="75000"/>
                  </a:prstClr>
                </a:solidFill>
              </a:rPr>
              <a:pPr/>
              <a:t>‹N°›</a:t>
            </a:fld>
            <a:endParaRPr lang="fr-FR">
              <a:solidFill>
                <a:prstClr val="black">
                  <a:tint val="75000"/>
                </a:prstClr>
              </a:solidFill>
            </a:endParaRPr>
          </a:p>
        </p:txBody>
      </p:sp>
    </p:spTree>
    <p:extLst>
      <p:ext uri="{BB962C8B-B14F-4D97-AF65-F5344CB8AC3E}">
        <p14:creationId xmlns:p14="http://schemas.microsoft.com/office/powerpoint/2010/main" val="282054893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6232E74D-788A-A34A-B257-57D8FF37B39A}" type="datetimeFigureOut">
              <a:rPr lang="fr-FR" smtClean="0">
                <a:solidFill>
                  <a:prstClr val="black">
                    <a:tint val="75000"/>
                  </a:prstClr>
                </a:solidFill>
              </a:rPr>
              <a:pPr/>
              <a:t>20/10/2016</a:t>
            </a:fld>
            <a:endParaRPr lang="fr-FR">
              <a:solidFill>
                <a:prstClr val="black">
                  <a:tint val="75000"/>
                </a:prstClr>
              </a:solidFill>
            </a:endParaRPr>
          </a:p>
        </p:txBody>
      </p:sp>
      <p:sp>
        <p:nvSpPr>
          <p:cNvPr id="3" name="Espace réservé du pied de page 2"/>
          <p:cNvSpPr>
            <a:spLocks noGrp="1"/>
          </p:cNvSpPr>
          <p:nvPr>
            <p:ph type="ftr" sz="quarter" idx="11"/>
          </p:nvPr>
        </p:nvSpPr>
        <p:spPr/>
        <p:txBody>
          <a:bodyPr/>
          <a:lstStyle/>
          <a:p>
            <a:endParaRPr lang="fr-FR">
              <a:solidFill>
                <a:prstClr val="black">
                  <a:tint val="75000"/>
                </a:prstClr>
              </a:solidFill>
            </a:endParaRPr>
          </a:p>
        </p:txBody>
      </p:sp>
      <p:sp>
        <p:nvSpPr>
          <p:cNvPr id="4" name="Espace réservé du numéro de diapositive 3"/>
          <p:cNvSpPr>
            <a:spLocks noGrp="1"/>
          </p:cNvSpPr>
          <p:nvPr>
            <p:ph type="sldNum" sz="quarter" idx="12"/>
          </p:nvPr>
        </p:nvSpPr>
        <p:spPr/>
        <p:txBody>
          <a:bodyPr/>
          <a:lstStyle/>
          <a:p>
            <a:fld id="{D455E0D0-5A9B-7A4A-B96D-6F3580E99CC5}" type="slidenum">
              <a:rPr lang="fr-FR" smtClean="0">
                <a:solidFill>
                  <a:prstClr val="black">
                    <a:tint val="75000"/>
                  </a:prstClr>
                </a:solidFill>
              </a:rPr>
              <a:pPr/>
              <a:t>‹N°›</a:t>
            </a:fld>
            <a:endParaRPr lang="fr-FR">
              <a:solidFill>
                <a:prstClr val="black">
                  <a:tint val="75000"/>
                </a:prstClr>
              </a:solidFill>
            </a:endParaRPr>
          </a:p>
        </p:txBody>
      </p:sp>
    </p:spTree>
    <p:extLst>
      <p:ext uri="{BB962C8B-B14F-4D97-AF65-F5344CB8AC3E}">
        <p14:creationId xmlns:p14="http://schemas.microsoft.com/office/powerpoint/2010/main" val="354377247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fr-CA" smtClean="0"/>
              <a:t>Cliquez et modifiez le titre</a:t>
            </a:r>
            <a:endParaRPr lang="fr-FR"/>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CA" smtClean="0"/>
              <a:t>Cliquez pour modifier les styles du texte du masque</a:t>
            </a:r>
          </a:p>
          <a:p>
            <a:pPr lvl="1"/>
            <a:r>
              <a:rPr lang="fr-CA" smtClean="0"/>
              <a:t>Deuxième niveau</a:t>
            </a:r>
          </a:p>
          <a:p>
            <a:pPr lvl="2"/>
            <a:r>
              <a:rPr lang="fr-CA" smtClean="0"/>
              <a:t>Troisième niveau</a:t>
            </a:r>
          </a:p>
          <a:p>
            <a:pPr lvl="3"/>
            <a:r>
              <a:rPr lang="fr-CA" smtClean="0"/>
              <a:t>Quatrième niveau</a:t>
            </a:r>
          </a:p>
          <a:p>
            <a:pPr lvl="4"/>
            <a:r>
              <a:rPr lang="fr-CA" smtClean="0"/>
              <a:t>Cinquième niveau</a:t>
            </a:r>
            <a:endParaRPr lang="fr-FR"/>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A" smtClean="0"/>
              <a:t>Cliquez pour modifier les styles du texte du masque</a:t>
            </a:r>
          </a:p>
        </p:txBody>
      </p:sp>
      <p:sp>
        <p:nvSpPr>
          <p:cNvPr id="5" name="Espace réservé de la date 4"/>
          <p:cNvSpPr>
            <a:spLocks noGrp="1"/>
          </p:cNvSpPr>
          <p:nvPr>
            <p:ph type="dt" sz="half" idx="10"/>
          </p:nvPr>
        </p:nvSpPr>
        <p:spPr/>
        <p:txBody>
          <a:bodyPr/>
          <a:lstStyle/>
          <a:p>
            <a:fld id="{6232E74D-788A-A34A-B257-57D8FF37B39A}" type="datetimeFigureOut">
              <a:rPr lang="fr-FR" smtClean="0">
                <a:solidFill>
                  <a:prstClr val="black">
                    <a:tint val="75000"/>
                  </a:prstClr>
                </a:solidFill>
              </a:rPr>
              <a:pPr/>
              <a:t>20/10/2016</a:t>
            </a:fld>
            <a:endParaRPr lang="fr-FR">
              <a:solidFill>
                <a:prstClr val="black">
                  <a:tint val="75000"/>
                </a:prstClr>
              </a:solidFill>
            </a:endParaRPr>
          </a:p>
        </p:txBody>
      </p:sp>
      <p:sp>
        <p:nvSpPr>
          <p:cNvPr id="6" name="Espace réservé du pied de page 5"/>
          <p:cNvSpPr>
            <a:spLocks noGrp="1"/>
          </p:cNvSpPr>
          <p:nvPr>
            <p:ph type="ftr" sz="quarter" idx="11"/>
          </p:nvPr>
        </p:nvSpPr>
        <p:spPr/>
        <p:txBody>
          <a:bodyPr/>
          <a:lstStyle/>
          <a:p>
            <a:endParaRPr lang="fr-FR">
              <a:solidFill>
                <a:prstClr val="black">
                  <a:tint val="75000"/>
                </a:prstClr>
              </a:solidFill>
            </a:endParaRPr>
          </a:p>
        </p:txBody>
      </p:sp>
      <p:sp>
        <p:nvSpPr>
          <p:cNvPr id="7" name="Espace réservé du numéro de diapositive 6"/>
          <p:cNvSpPr>
            <a:spLocks noGrp="1"/>
          </p:cNvSpPr>
          <p:nvPr>
            <p:ph type="sldNum" sz="quarter" idx="12"/>
          </p:nvPr>
        </p:nvSpPr>
        <p:spPr/>
        <p:txBody>
          <a:bodyPr/>
          <a:lstStyle/>
          <a:p>
            <a:fld id="{D455E0D0-5A9B-7A4A-B96D-6F3580E99CC5}" type="slidenum">
              <a:rPr lang="fr-FR" smtClean="0">
                <a:solidFill>
                  <a:prstClr val="black">
                    <a:tint val="75000"/>
                  </a:prstClr>
                </a:solidFill>
              </a:rPr>
              <a:pPr/>
              <a:t>‹N°›</a:t>
            </a:fld>
            <a:endParaRPr lang="fr-FR">
              <a:solidFill>
                <a:prstClr val="black">
                  <a:tint val="75000"/>
                </a:prstClr>
              </a:solidFill>
            </a:endParaRPr>
          </a:p>
        </p:txBody>
      </p:sp>
    </p:spTree>
    <p:extLst>
      <p:ext uri="{BB962C8B-B14F-4D97-AF65-F5344CB8AC3E}">
        <p14:creationId xmlns:p14="http://schemas.microsoft.com/office/powerpoint/2010/main" val="326072241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CA" smtClean="0"/>
              <a:t>Cliquez et modifiez le titre</a:t>
            </a:r>
            <a:endParaRPr lang="fr-FR"/>
          </a:p>
        </p:txBody>
      </p:sp>
      <p:sp>
        <p:nvSpPr>
          <p:cNvPr id="3" name="Espace réservé du contenu 2"/>
          <p:cNvSpPr>
            <a:spLocks noGrp="1"/>
          </p:cNvSpPr>
          <p:nvPr>
            <p:ph idx="1"/>
          </p:nvPr>
        </p:nvSpPr>
        <p:spPr/>
        <p:txBody>
          <a:bodyPr/>
          <a:lstStyle/>
          <a:p>
            <a:pPr lvl="0"/>
            <a:r>
              <a:rPr lang="fr-CA" smtClean="0"/>
              <a:t>Cliquez pour modifier les styles du texte du masque</a:t>
            </a:r>
          </a:p>
          <a:p>
            <a:pPr lvl="1"/>
            <a:r>
              <a:rPr lang="fr-CA" smtClean="0"/>
              <a:t>Deuxième niveau</a:t>
            </a:r>
          </a:p>
          <a:p>
            <a:pPr lvl="2"/>
            <a:r>
              <a:rPr lang="fr-CA" smtClean="0"/>
              <a:t>Troisième niveau</a:t>
            </a:r>
          </a:p>
          <a:p>
            <a:pPr lvl="3"/>
            <a:r>
              <a:rPr lang="fr-CA" smtClean="0"/>
              <a:t>Quatrième niveau</a:t>
            </a:r>
          </a:p>
          <a:p>
            <a:pPr lvl="4"/>
            <a:r>
              <a:rPr lang="fr-CA" smtClean="0"/>
              <a:t>Cinquième niveau</a:t>
            </a:r>
            <a:endParaRPr lang="fr-FR"/>
          </a:p>
        </p:txBody>
      </p:sp>
      <p:sp>
        <p:nvSpPr>
          <p:cNvPr id="4" name="Espace réservé de la date 3"/>
          <p:cNvSpPr>
            <a:spLocks noGrp="1"/>
          </p:cNvSpPr>
          <p:nvPr>
            <p:ph type="dt" sz="half" idx="10"/>
          </p:nvPr>
        </p:nvSpPr>
        <p:spPr/>
        <p:txBody>
          <a:bodyPr/>
          <a:lstStyle/>
          <a:p>
            <a:fld id="{6232E74D-788A-A34A-B257-57D8FF37B39A}" type="datetimeFigureOut">
              <a:rPr lang="fr-FR" smtClean="0">
                <a:solidFill>
                  <a:prstClr val="black">
                    <a:tint val="75000"/>
                  </a:prstClr>
                </a:solidFill>
              </a:rPr>
              <a:pPr/>
              <a:t>20/10/2016</a:t>
            </a:fld>
            <a:endParaRPr lang="fr-FR">
              <a:solidFill>
                <a:prstClr val="black">
                  <a:tint val="75000"/>
                </a:prstClr>
              </a:solidFill>
            </a:endParaRPr>
          </a:p>
        </p:txBody>
      </p:sp>
      <p:sp>
        <p:nvSpPr>
          <p:cNvPr id="5" name="Espace réservé du pied de page 4"/>
          <p:cNvSpPr>
            <a:spLocks noGrp="1"/>
          </p:cNvSpPr>
          <p:nvPr>
            <p:ph type="ftr" sz="quarter" idx="11"/>
          </p:nvPr>
        </p:nvSpPr>
        <p:spPr/>
        <p:txBody>
          <a:bodyPr/>
          <a:lstStyle/>
          <a:p>
            <a:endParaRPr lang="fr-FR">
              <a:solidFill>
                <a:prstClr val="black">
                  <a:tint val="75000"/>
                </a:prstClr>
              </a:solidFill>
            </a:endParaRPr>
          </a:p>
        </p:txBody>
      </p:sp>
      <p:sp>
        <p:nvSpPr>
          <p:cNvPr id="6" name="Espace réservé du numéro de diapositive 5"/>
          <p:cNvSpPr>
            <a:spLocks noGrp="1"/>
          </p:cNvSpPr>
          <p:nvPr>
            <p:ph type="sldNum" sz="quarter" idx="12"/>
          </p:nvPr>
        </p:nvSpPr>
        <p:spPr/>
        <p:txBody>
          <a:bodyPr/>
          <a:lstStyle/>
          <a:p>
            <a:fld id="{D455E0D0-5A9B-7A4A-B96D-6F3580E99CC5}" type="slidenum">
              <a:rPr lang="fr-FR" smtClean="0">
                <a:solidFill>
                  <a:prstClr val="black">
                    <a:tint val="75000"/>
                  </a:prstClr>
                </a:solidFill>
              </a:rPr>
              <a:pPr/>
              <a:t>‹N°›</a:t>
            </a:fld>
            <a:endParaRPr lang="fr-FR">
              <a:solidFill>
                <a:prstClr val="black">
                  <a:tint val="75000"/>
                </a:prstClr>
              </a:solidFill>
            </a:endParaRPr>
          </a:p>
        </p:txBody>
      </p:sp>
    </p:spTree>
    <p:extLst>
      <p:ext uri="{BB962C8B-B14F-4D97-AF65-F5344CB8AC3E}">
        <p14:creationId xmlns:p14="http://schemas.microsoft.com/office/powerpoint/2010/main" val="120136484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fr-CA" smtClean="0"/>
              <a:t>Cliquez et modifiez le titre</a:t>
            </a:r>
            <a:endParaRPr lang="fr-FR"/>
          </a:p>
        </p:txBody>
      </p:sp>
      <p:sp>
        <p:nvSpPr>
          <p:cNvPr id="3" name="Espace réservé pour une imag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A" smtClean="0"/>
              <a:t>Cliquez pour modifier les styles du texte du masque</a:t>
            </a:r>
          </a:p>
        </p:txBody>
      </p:sp>
      <p:sp>
        <p:nvSpPr>
          <p:cNvPr id="5" name="Espace réservé de la date 4"/>
          <p:cNvSpPr>
            <a:spLocks noGrp="1"/>
          </p:cNvSpPr>
          <p:nvPr>
            <p:ph type="dt" sz="half" idx="10"/>
          </p:nvPr>
        </p:nvSpPr>
        <p:spPr/>
        <p:txBody>
          <a:bodyPr/>
          <a:lstStyle/>
          <a:p>
            <a:fld id="{6232E74D-788A-A34A-B257-57D8FF37B39A}" type="datetimeFigureOut">
              <a:rPr lang="fr-FR" smtClean="0">
                <a:solidFill>
                  <a:prstClr val="black">
                    <a:tint val="75000"/>
                  </a:prstClr>
                </a:solidFill>
              </a:rPr>
              <a:pPr/>
              <a:t>20/10/2016</a:t>
            </a:fld>
            <a:endParaRPr lang="fr-FR">
              <a:solidFill>
                <a:prstClr val="black">
                  <a:tint val="75000"/>
                </a:prstClr>
              </a:solidFill>
            </a:endParaRPr>
          </a:p>
        </p:txBody>
      </p:sp>
      <p:sp>
        <p:nvSpPr>
          <p:cNvPr id="6" name="Espace réservé du pied de page 5"/>
          <p:cNvSpPr>
            <a:spLocks noGrp="1"/>
          </p:cNvSpPr>
          <p:nvPr>
            <p:ph type="ftr" sz="quarter" idx="11"/>
          </p:nvPr>
        </p:nvSpPr>
        <p:spPr/>
        <p:txBody>
          <a:bodyPr/>
          <a:lstStyle/>
          <a:p>
            <a:endParaRPr lang="fr-FR">
              <a:solidFill>
                <a:prstClr val="black">
                  <a:tint val="75000"/>
                </a:prstClr>
              </a:solidFill>
            </a:endParaRPr>
          </a:p>
        </p:txBody>
      </p:sp>
      <p:sp>
        <p:nvSpPr>
          <p:cNvPr id="7" name="Espace réservé du numéro de diapositive 6"/>
          <p:cNvSpPr>
            <a:spLocks noGrp="1"/>
          </p:cNvSpPr>
          <p:nvPr>
            <p:ph type="sldNum" sz="quarter" idx="12"/>
          </p:nvPr>
        </p:nvSpPr>
        <p:spPr/>
        <p:txBody>
          <a:bodyPr/>
          <a:lstStyle/>
          <a:p>
            <a:fld id="{D455E0D0-5A9B-7A4A-B96D-6F3580E99CC5}" type="slidenum">
              <a:rPr lang="fr-FR" smtClean="0">
                <a:solidFill>
                  <a:prstClr val="black">
                    <a:tint val="75000"/>
                  </a:prstClr>
                </a:solidFill>
              </a:rPr>
              <a:pPr/>
              <a:t>‹N°›</a:t>
            </a:fld>
            <a:endParaRPr lang="fr-FR">
              <a:solidFill>
                <a:prstClr val="black">
                  <a:tint val="75000"/>
                </a:prstClr>
              </a:solidFill>
            </a:endParaRPr>
          </a:p>
        </p:txBody>
      </p:sp>
    </p:spTree>
    <p:extLst>
      <p:ext uri="{BB962C8B-B14F-4D97-AF65-F5344CB8AC3E}">
        <p14:creationId xmlns:p14="http://schemas.microsoft.com/office/powerpoint/2010/main" val="282203973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CA" smtClean="0"/>
              <a:t>Cliquez et modifiez le titre</a:t>
            </a:r>
            <a:endParaRPr lang="fr-FR"/>
          </a:p>
        </p:txBody>
      </p:sp>
      <p:sp>
        <p:nvSpPr>
          <p:cNvPr id="3" name="Espace réservé du texte vertical 2"/>
          <p:cNvSpPr>
            <a:spLocks noGrp="1"/>
          </p:cNvSpPr>
          <p:nvPr>
            <p:ph type="body" orient="vert" idx="1"/>
          </p:nvPr>
        </p:nvSpPr>
        <p:spPr/>
        <p:txBody>
          <a:bodyPr vert="eaVert"/>
          <a:lstStyle/>
          <a:p>
            <a:pPr lvl="0"/>
            <a:r>
              <a:rPr lang="fr-CA" smtClean="0"/>
              <a:t>Cliquez pour modifier les styles du texte du masque</a:t>
            </a:r>
          </a:p>
          <a:p>
            <a:pPr lvl="1"/>
            <a:r>
              <a:rPr lang="fr-CA" smtClean="0"/>
              <a:t>Deuxième niveau</a:t>
            </a:r>
          </a:p>
          <a:p>
            <a:pPr lvl="2"/>
            <a:r>
              <a:rPr lang="fr-CA" smtClean="0"/>
              <a:t>Troisième niveau</a:t>
            </a:r>
          </a:p>
          <a:p>
            <a:pPr lvl="3"/>
            <a:r>
              <a:rPr lang="fr-CA" smtClean="0"/>
              <a:t>Quatrième niveau</a:t>
            </a:r>
          </a:p>
          <a:p>
            <a:pPr lvl="4"/>
            <a:r>
              <a:rPr lang="fr-CA" smtClean="0"/>
              <a:t>Cinquième niveau</a:t>
            </a:r>
            <a:endParaRPr lang="fr-FR"/>
          </a:p>
        </p:txBody>
      </p:sp>
      <p:sp>
        <p:nvSpPr>
          <p:cNvPr id="4" name="Espace réservé de la date 3"/>
          <p:cNvSpPr>
            <a:spLocks noGrp="1"/>
          </p:cNvSpPr>
          <p:nvPr>
            <p:ph type="dt" sz="half" idx="10"/>
          </p:nvPr>
        </p:nvSpPr>
        <p:spPr/>
        <p:txBody>
          <a:bodyPr/>
          <a:lstStyle/>
          <a:p>
            <a:fld id="{6232E74D-788A-A34A-B257-57D8FF37B39A}" type="datetimeFigureOut">
              <a:rPr lang="fr-FR" smtClean="0">
                <a:solidFill>
                  <a:prstClr val="black">
                    <a:tint val="75000"/>
                  </a:prstClr>
                </a:solidFill>
              </a:rPr>
              <a:pPr/>
              <a:t>20/10/2016</a:t>
            </a:fld>
            <a:endParaRPr lang="fr-FR">
              <a:solidFill>
                <a:prstClr val="black">
                  <a:tint val="75000"/>
                </a:prstClr>
              </a:solidFill>
            </a:endParaRPr>
          </a:p>
        </p:txBody>
      </p:sp>
      <p:sp>
        <p:nvSpPr>
          <p:cNvPr id="5" name="Espace réservé du pied de page 4"/>
          <p:cNvSpPr>
            <a:spLocks noGrp="1"/>
          </p:cNvSpPr>
          <p:nvPr>
            <p:ph type="ftr" sz="quarter" idx="11"/>
          </p:nvPr>
        </p:nvSpPr>
        <p:spPr/>
        <p:txBody>
          <a:bodyPr/>
          <a:lstStyle/>
          <a:p>
            <a:endParaRPr lang="fr-FR">
              <a:solidFill>
                <a:prstClr val="black">
                  <a:tint val="75000"/>
                </a:prstClr>
              </a:solidFill>
            </a:endParaRPr>
          </a:p>
        </p:txBody>
      </p:sp>
      <p:sp>
        <p:nvSpPr>
          <p:cNvPr id="6" name="Espace réservé du numéro de diapositive 5"/>
          <p:cNvSpPr>
            <a:spLocks noGrp="1"/>
          </p:cNvSpPr>
          <p:nvPr>
            <p:ph type="sldNum" sz="quarter" idx="12"/>
          </p:nvPr>
        </p:nvSpPr>
        <p:spPr/>
        <p:txBody>
          <a:bodyPr/>
          <a:lstStyle/>
          <a:p>
            <a:fld id="{D455E0D0-5A9B-7A4A-B96D-6F3580E99CC5}" type="slidenum">
              <a:rPr lang="fr-FR" smtClean="0">
                <a:solidFill>
                  <a:prstClr val="black">
                    <a:tint val="75000"/>
                  </a:prstClr>
                </a:solidFill>
              </a:rPr>
              <a:pPr/>
              <a:t>‹N°›</a:t>
            </a:fld>
            <a:endParaRPr lang="fr-FR">
              <a:solidFill>
                <a:prstClr val="black">
                  <a:tint val="75000"/>
                </a:prstClr>
              </a:solidFill>
            </a:endParaRPr>
          </a:p>
        </p:txBody>
      </p:sp>
    </p:spTree>
    <p:extLst>
      <p:ext uri="{BB962C8B-B14F-4D97-AF65-F5344CB8AC3E}">
        <p14:creationId xmlns:p14="http://schemas.microsoft.com/office/powerpoint/2010/main" val="333523000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38"/>
            <a:ext cx="2057400" cy="5851525"/>
          </a:xfrm>
        </p:spPr>
        <p:txBody>
          <a:bodyPr vert="eaVert"/>
          <a:lstStyle/>
          <a:p>
            <a:r>
              <a:rPr lang="fr-CA" smtClean="0"/>
              <a:t>Cliquez et modifiez le titre</a:t>
            </a:r>
            <a:endParaRPr lang="fr-FR"/>
          </a:p>
        </p:txBody>
      </p:sp>
      <p:sp>
        <p:nvSpPr>
          <p:cNvPr id="3" name="Espace réservé du texte vertical 2"/>
          <p:cNvSpPr>
            <a:spLocks noGrp="1"/>
          </p:cNvSpPr>
          <p:nvPr>
            <p:ph type="body" orient="vert" idx="1"/>
          </p:nvPr>
        </p:nvSpPr>
        <p:spPr>
          <a:xfrm>
            <a:off x="457200" y="274638"/>
            <a:ext cx="6019800" cy="5851525"/>
          </a:xfrm>
        </p:spPr>
        <p:txBody>
          <a:bodyPr vert="eaVert"/>
          <a:lstStyle/>
          <a:p>
            <a:pPr lvl="0"/>
            <a:r>
              <a:rPr lang="fr-CA" smtClean="0"/>
              <a:t>Cliquez pour modifier les styles du texte du masque</a:t>
            </a:r>
          </a:p>
          <a:p>
            <a:pPr lvl="1"/>
            <a:r>
              <a:rPr lang="fr-CA" smtClean="0"/>
              <a:t>Deuxième niveau</a:t>
            </a:r>
          </a:p>
          <a:p>
            <a:pPr lvl="2"/>
            <a:r>
              <a:rPr lang="fr-CA" smtClean="0"/>
              <a:t>Troisième niveau</a:t>
            </a:r>
          </a:p>
          <a:p>
            <a:pPr lvl="3"/>
            <a:r>
              <a:rPr lang="fr-CA" smtClean="0"/>
              <a:t>Quatrième niveau</a:t>
            </a:r>
          </a:p>
          <a:p>
            <a:pPr lvl="4"/>
            <a:r>
              <a:rPr lang="fr-CA" smtClean="0"/>
              <a:t>Cinquième niveau</a:t>
            </a:r>
            <a:endParaRPr lang="fr-FR"/>
          </a:p>
        </p:txBody>
      </p:sp>
      <p:sp>
        <p:nvSpPr>
          <p:cNvPr id="4" name="Espace réservé de la date 3"/>
          <p:cNvSpPr>
            <a:spLocks noGrp="1"/>
          </p:cNvSpPr>
          <p:nvPr>
            <p:ph type="dt" sz="half" idx="10"/>
          </p:nvPr>
        </p:nvSpPr>
        <p:spPr/>
        <p:txBody>
          <a:bodyPr/>
          <a:lstStyle/>
          <a:p>
            <a:fld id="{6232E74D-788A-A34A-B257-57D8FF37B39A}" type="datetimeFigureOut">
              <a:rPr lang="fr-FR" smtClean="0">
                <a:solidFill>
                  <a:prstClr val="black">
                    <a:tint val="75000"/>
                  </a:prstClr>
                </a:solidFill>
              </a:rPr>
              <a:pPr/>
              <a:t>20/10/2016</a:t>
            </a:fld>
            <a:endParaRPr lang="fr-FR">
              <a:solidFill>
                <a:prstClr val="black">
                  <a:tint val="75000"/>
                </a:prstClr>
              </a:solidFill>
            </a:endParaRPr>
          </a:p>
        </p:txBody>
      </p:sp>
      <p:sp>
        <p:nvSpPr>
          <p:cNvPr id="5" name="Espace réservé du pied de page 4"/>
          <p:cNvSpPr>
            <a:spLocks noGrp="1"/>
          </p:cNvSpPr>
          <p:nvPr>
            <p:ph type="ftr" sz="quarter" idx="11"/>
          </p:nvPr>
        </p:nvSpPr>
        <p:spPr/>
        <p:txBody>
          <a:bodyPr/>
          <a:lstStyle/>
          <a:p>
            <a:endParaRPr lang="fr-FR">
              <a:solidFill>
                <a:prstClr val="black">
                  <a:tint val="75000"/>
                </a:prstClr>
              </a:solidFill>
            </a:endParaRPr>
          </a:p>
        </p:txBody>
      </p:sp>
      <p:sp>
        <p:nvSpPr>
          <p:cNvPr id="6" name="Espace réservé du numéro de diapositive 5"/>
          <p:cNvSpPr>
            <a:spLocks noGrp="1"/>
          </p:cNvSpPr>
          <p:nvPr>
            <p:ph type="sldNum" sz="quarter" idx="12"/>
          </p:nvPr>
        </p:nvSpPr>
        <p:spPr/>
        <p:txBody>
          <a:bodyPr/>
          <a:lstStyle/>
          <a:p>
            <a:fld id="{D455E0D0-5A9B-7A4A-B96D-6F3580E99CC5}" type="slidenum">
              <a:rPr lang="fr-FR" smtClean="0">
                <a:solidFill>
                  <a:prstClr val="black">
                    <a:tint val="75000"/>
                  </a:prstClr>
                </a:solidFill>
              </a:rPr>
              <a:pPr/>
              <a:t>‹N°›</a:t>
            </a:fld>
            <a:endParaRPr lang="fr-FR">
              <a:solidFill>
                <a:prstClr val="black">
                  <a:tint val="75000"/>
                </a:prstClr>
              </a:solidFill>
            </a:endParaRPr>
          </a:p>
        </p:txBody>
      </p:sp>
    </p:spTree>
    <p:extLst>
      <p:ext uri="{BB962C8B-B14F-4D97-AF65-F5344CB8AC3E}">
        <p14:creationId xmlns:p14="http://schemas.microsoft.com/office/powerpoint/2010/main" val="229613559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têt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fr-CA" smtClean="0"/>
              <a:t>Cliquez et modifiez le titre</a:t>
            </a:r>
            <a:endParaRPr lang="fr-FR"/>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CA" smtClean="0"/>
              <a:t>Cliquez pour modifier les styles du texte du masque</a:t>
            </a:r>
          </a:p>
        </p:txBody>
      </p:sp>
      <p:sp>
        <p:nvSpPr>
          <p:cNvPr id="4" name="Espace réservé de la date 3"/>
          <p:cNvSpPr>
            <a:spLocks noGrp="1"/>
          </p:cNvSpPr>
          <p:nvPr>
            <p:ph type="dt" sz="half" idx="10"/>
          </p:nvPr>
        </p:nvSpPr>
        <p:spPr/>
        <p:txBody>
          <a:bodyPr/>
          <a:lstStyle/>
          <a:p>
            <a:fld id="{6232E74D-788A-A34A-B257-57D8FF37B39A}" type="datetimeFigureOut">
              <a:rPr lang="fr-FR" smtClean="0">
                <a:solidFill>
                  <a:prstClr val="black">
                    <a:tint val="75000"/>
                  </a:prstClr>
                </a:solidFill>
              </a:rPr>
              <a:pPr/>
              <a:t>20/10/2016</a:t>
            </a:fld>
            <a:endParaRPr lang="fr-FR">
              <a:solidFill>
                <a:prstClr val="black">
                  <a:tint val="75000"/>
                </a:prstClr>
              </a:solidFill>
            </a:endParaRPr>
          </a:p>
        </p:txBody>
      </p:sp>
      <p:sp>
        <p:nvSpPr>
          <p:cNvPr id="5" name="Espace réservé du pied de page 4"/>
          <p:cNvSpPr>
            <a:spLocks noGrp="1"/>
          </p:cNvSpPr>
          <p:nvPr>
            <p:ph type="ftr" sz="quarter" idx="11"/>
          </p:nvPr>
        </p:nvSpPr>
        <p:spPr/>
        <p:txBody>
          <a:bodyPr/>
          <a:lstStyle/>
          <a:p>
            <a:endParaRPr lang="fr-FR">
              <a:solidFill>
                <a:prstClr val="black">
                  <a:tint val="75000"/>
                </a:prstClr>
              </a:solidFill>
            </a:endParaRPr>
          </a:p>
        </p:txBody>
      </p:sp>
      <p:sp>
        <p:nvSpPr>
          <p:cNvPr id="6" name="Espace réservé du numéro de diapositive 5"/>
          <p:cNvSpPr>
            <a:spLocks noGrp="1"/>
          </p:cNvSpPr>
          <p:nvPr>
            <p:ph type="sldNum" sz="quarter" idx="12"/>
          </p:nvPr>
        </p:nvSpPr>
        <p:spPr/>
        <p:txBody>
          <a:bodyPr/>
          <a:lstStyle/>
          <a:p>
            <a:fld id="{D455E0D0-5A9B-7A4A-B96D-6F3580E99CC5}" type="slidenum">
              <a:rPr lang="fr-FR" smtClean="0">
                <a:solidFill>
                  <a:prstClr val="black">
                    <a:tint val="75000"/>
                  </a:prstClr>
                </a:solidFill>
              </a:rPr>
              <a:pPr/>
              <a:t>‹N°›</a:t>
            </a:fld>
            <a:endParaRPr lang="fr-FR">
              <a:solidFill>
                <a:prstClr val="black">
                  <a:tint val="75000"/>
                </a:prstClr>
              </a:solidFill>
            </a:endParaRPr>
          </a:p>
        </p:txBody>
      </p:sp>
    </p:spTree>
    <p:extLst>
      <p:ext uri="{BB962C8B-B14F-4D97-AF65-F5344CB8AC3E}">
        <p14:creationId xmlns:p14="http://schemas.microsoft.com/office/powerpoint/2010/main" val="136511475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CA" smtClean="0"/>
              <a:t>Cliquez et modifiez le titre</a:t>
            </a:r>
            <a:endParaRPr lang="fr-FR"/>
          </a:p>
        </p:txBody>
      </p:sp>
      <p:sp>
        <p:nvSpPr>
          <p:cNvPr id="3" name="Espace réservé du conten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CA" smtClean="0"/>
              <a:t>Cliquez pour modifier les styles du texte du masque</a:t>
            </a:r>
          </a:p>
          <a:p>
            <a:pPr lvl="1"/>
            <a:r>
              <a:rPr lang="fr-CA" smtClean="0"/>
              <a:t>Deuxième niveau</a:t>
            </a:r>
          </a:p>
          <a:p>
            <a:pPr lvl="2"/>
            <a:r>
              <a:rPr lang="fr-CA" smtClean="0"/>
              <a:t>Troisième niveau</a:t>
            </a:r>
          </a:p>
          <a:p>
            <a:pPr lvl="3"/>
            <a:r>
              <a:rPr lang="fr-CA" smtClean="0"/>
              <a:t>Quatrième niveau</a:t>
            </a:r>
          </a:p>
          <a:p>
            <a:pPr lvl="4"/>
            <a:r>
              <a:rPr lang="fr-CA" smtClean="0"/>
              <a:t>Cinquième niveau</a:t>
            </a:r>
            <a:endParaRPr lang="fr-FR"/>
          </a:p>
        </p:txBody>
      </p:sp>
      <p:sp>
        <p:nvSpPr>
          <p:cNvPr id="4" name="Espace réservé du conten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CA" smtClean="0"/>
              <a:t>Cliquez pour modifier les styles du texte du masque</a:t>
            </a:r>
          </a:p>
          <a:p>
            <a:pPr lvl="1"/>
            <a:r>
              <a:rPr lang="fr-CA" smtClean="0"/>
              <a:t>Deuxième niveau</a:t>
            </a:r>
          </a:p>
          <a:p>
            <a:pPr lvl="2"/>
            <a:r>
              <a:rPr lang="fr-CA" smtClean="0"/>
              <a:t>Troisième niveau</a:t>
            </a:r>
          </a:p>
          <a:p>
            <a:pPr lvl="3"/>
            <a:r>
              <a:rPr lang="fr-CA" smtClean="0"/>
              <a:t>Quatrième niveau</a:t>
            </a:r>
          </a:p>
          <a:p>
            <a:pPr lvl="4"/>
            <a:r>
              <a:rPr lang="fr-CA" smtClean="0"/>
              <a:t>Cinquième niveau</a:t>
            </a:r>
            <a:endParaRPr lang="fr-FR"/>
          </a:p>
        </p:txBody>
      </p:sp>
      <p:sp>
        <p:nvSpPr>
          <p:cNvPr id="5" name="Espace réservé de la date 4"/>
          <p:cNvSpPr>
            <a:spLocks noGrp="1"/>
          </p:cNvSpPr>
          <p:nvPr>
            <p:ph type="dt" sz="half" idx="10"/>
          </p:nvPr>
        </p:nvSpPr>
        <p:spPr/>
        <p:txBody>
          <a:bodyPr/>
          <a:lstStyle/>
          <a:p>
            <a:fld id="{6232E74D-788A-A34A-B257-57D8FF37B39A}" type="datetimeFigureOut">
              <a:rPr lang="fr-FR" smtClean="0">
                <a:solidFill>
                  <a:prstClr val="black">
                    <a:tint val="75000"/>
                  </a:prstClr>
                </a:solidFill>
              </a:rPr>
              <a:pPr/>
              <a:t>20/10/2016</a:t>
            </a:fld>
            <a:endParaRPr lang="fr-FR">
              <a:solidFill>
                <a:prstClr val="black">
                  <a:tint val="75000"/>
                </a:prstClr>
              </a:solidFill>
            </a:endParaRPr>
          </a:p>
        </p:txBody>
      </p:sp>
      <p:sp>
        <p:nvSpPr>
          <p:cNvPr id="6" name="Espace réservé du pied de page 5"/>
          <p:cNvSpPr>
            <a:spLocks noGrp="1"/>
          </p:cNvSpPr>
          <p:nvPr>
            <p:ph type="ftr" sz="quarter" idx="11"/>
          </p:nvPr>
        </p:nvSpPr>
        <p:spPr/>
        <p:txBody>
          <a:bodyPr/>
          <a:lstStyle/>
          <a:p>
            <a:endParaRPr lang="fr-FR">
              <a:solidFill>
                <a:prstClr val="black">
                  <a:tint val="75000"/>
                </a:prstClr>
              </a:solidFill>
            </a:endParaRPr>
          </a:p>
        </p:txBody>
      </p:sp>
      <p:sp>
        <p:nvSpPr>
          <p:cNvPr id="7" name="Espace réservé du numéro de diapositive 6"/>
          <p:cNvSpPr>
            <a:spLocks noGrp="1"/>
          </p:cNvSpPr>
          <p:nvPr>
            <p:ph type="sldNum" sz="quarter" idx="12"/>
          </p:nvPr>
        </p:nvSpPr>
        <p:spPr/>
        <p:txBody>
          <a:bodyPr/>
          <a:lstStyle/>
          <a:p>
            <a:fld id="{D455E0D0-5A9B-7A4A-B96D-6F3580E99CC5}" type="slidenum">
              <a:rPr lang="fr-FR" smtClean="0">
                <a:solidFill>
                  <a:prstClr val="black">
                    <a:tint val="75000"/>
                  </a:prstClr>
                </a:solidFill>
              </a:rPr>
              <a:pPr/>
              <a:t>‹N°›</a:t>
            </a:fld>
            <a:endParaRPr lang="fr-FR">
              <a:solidFill>
                <a:prstClr val="black">
                  <a:tint val="75000"/>
                </a:prstClr>
              </a:solidFill>
            </a:endParaRPr>
          </a:p>
        </p:txBody>
      </p:sp>
    </p:spTree>
    <p:extLst>
      <p:ext uri="{BB962C8B-B14F-4D97-AF65-F5344CB8AC3E}">
        <p14:creationId xmlns:p14="http://schemas.microsoft.com/office/powerpoint/2010/main" val="66564677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fr-CA" smtClean="0"/>
              <a:t>Cliquez et modifiez le titre</a:t>
            </a:r>
            <a:endParaRPr lang="fr-FR"/>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CA" smtClean="0"/>
              <a:t>Cliquez pour modifier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CA" smtClean="0"/>
              <a:t>Cliquez pour modifier les styles du texte du masque</a:t>
            </a:r>
          </a:p>
          <a:p>
            <a:pPr lvl="1"/>
            <a:r>
              <a:rPr lang="fr-CA" smtClean="0"/>
              <a:t>Deuxième niveau</a:t>
            </a:r>
          </a:p>
          <a:p>
            <a:pPr lvl="2"/>
            <a:r>
              <a:rPr lang="fr-CA" smtClean="0"/>
              <a:t>Troisième niveau</a:t>
            </a:r>
          </a:p>
          <a:p>
            <a:pPr lvl="3"/>
            <a:r>
              <a:rPr lang="fr-CA" smtClean="0"/>
              <a:t>Quatrième niveau</a:t>
            </a:r>
          </a:p>
          <a:p>
            <a:pPr lvl="4"/>
            <a:r>
              <a:rPr lang="fr-CA" smtClean="0"/>
              <a:t>Cinquième niveau</a:t>
            </a:r>
            <a:endParaRPr lang="fr-FR"/>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CA" smtClean="0"/>
              <a:t>Cliquez pour modifier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CA" smtClean="0"/>
              <a:t>Cliquez pour modifier les styles du texte du masque</a:t>
            </a:r>
          </a:p>
          <a:p>
            <a:pPr lvl="1"/>
            <a:r>
              <a:rPr lang="fr-CA" smtClean="0"/>
              <a:t>Deuxième niveau</a:t>
            </a:r>
          </a:p>
          <a:p>
            <a:pPr lvl="2"/>
            <a:r>
              <a:rPr lang="fr-CA" smtClean="0"/>
              <a:t>Troisième niveau</a:t>
            </a:r>
          </a:p>
          <a:p>
            <a:pPr lvl="3"/>
            <a:r>
              <a:rPr lang="fr-CA" smtClean="0"/>
              <a:t>Quatrième niveau</a:t>
            </a:r>
          </a:p>
          <a:p>
            <a:pPr lvl="4"/>
            <a:r>
              <a:rPr lang="fr-CA" smtClean="0"/>
              <a:t>Cinquième niveau</a:t>
            </a:r>
            <a:endParaRPr lang="fr-FR"/>
          </a:p>
        </p:txBody>
      </p:sp>
      <p:sp>
        <p:nvSpPr>
          <p:cNvPr id="7" name="Espace réservé de la date 6"/>
          <p:cNvSpPr>
            <a:spLocks noGrp="1"/>
          </p:cNvSpPr>
          <p:nvPr>
            <p:ph type="dt" sz="half" idx="10"/>
          </p:nvPr>
        </p:nvSpPr>
        <p:spPr/>
        <p:txBody>
          <a:bodyPr/>
          <a:lstStyle/>
          <a:p>
            <a:fld id="{6232E74D-788A-A34A-B257-57D8FF37B39A}" type="datetimeFigureOut">
              <a:rPr lang="fr-FR" smtClean="0">
                <a:solidFill>
                  <a:prstClr val="black">
                    <a:tint val="75000"/>
                  </a:prstClr>
                </a:solidFill>
              </a:rPr>
              <a:pPr/>
              <a:t>20/10/2016</a:t>
            </a:fld>
            <a:endParaRPr lang="fr-FR">
              <a:solidFill>
                <a:prstClr val="black">
                  <a:tint val="75000"/>
                </a:prstClr>
              </a:solidFill>
            </a:endParaRPr>
          </a:p>
        </p:txBody>
      </p:sp>
      <p:sp>
        <p:nvSpPr>
          <p:cNvPr id="8" name="Espace réservé du pied de page 7"/>
          <p:cNvSpPr>
            <a:spLocks noGrp="1"/>
          </p:cNvSpPr>
          <p:nvPr>
            <p:ph type="ftr" sz="quarter" idx="11"/>
          </p:nvPr>
        </p:nvSpPr>
        <p:spPr/>
        <p:txBody>
          <a:bodyPr/>
          <a:lstStyle/>
          <a:p>
            <a:endParaRPr lang="fr-FR">
              <a:solidFill>
                <a:prstClr val="black">
                  <a:tint val="75000"/>
                </a:prstClr>
              </a:solidFill>
            </a:endParaRPr>
          </a:p>
        </p:txBody>
      </p:sp>
      <p:sp>
        <p:nvSpPr>
          <p:cNvPr id="9" name="Espace réservé du numéro de diapositive 8"/>
          <p:cNvSpPr>
            <a:spLocks noGrp="1"/>
          </p:cNvSpPr>
          <p:nvPr>
            <p:ph type="sldNum" sz="quarter" idx="12"/>
          </p:nvPr>
        </p:nvSpPr>
        <p:spPr/>
        <p:txBody>
          <a:bodyPr/>
          <a:lstStyle/>
          <a:p>
            <a:fld id="{D455E0D0-5A9B-7A4A-B96D-6F3580E99CC5}" type="slidenum">
              <a:rPr lang="fr-FR" smtClean="0">
                <a:solidFill>
                  <a:prstClr val="black">
                    <a:tint val="75000"/>
                  </a:prstClr>
                </a:solidFill>
              </a:rPr>
              <a:pPr/>
              <a:t>‹N°›</a:t>
            </a:fld>
            <a:endParaRPr lang="fr-FR">
              <a:solidFill>
                <a:prstClr val="black">
                  <a:tint val="75000"/>
                </a:prstClr>
              </a:solidFill>
            </a:endParaRPr>
          </a:p>
        </p:txBody>
      </p:sp>
    </p:spTree>
    <p:extLst>
      <p:ext uri="{BB962C8B-B14F-4D97-AF65-F5344CB8AC3E}">
        <p14:creationId xmlns:p14="http://schemas.microsoft.com/office/powerpoint/2010/main" val="307535683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CA" smtClean="0"/>
              <a:t>Cliquez et modifiez le titre</a:t>
            </a:r>
            <a:endParaRPr lang="fr-FR"/>
          </a:p>
        </p:txBody>
      </p:sp>
      <p:sp>
        <p:nvSpPr>
          <p:cNvPr id="3" name="Espace réservé de la date 2"/>
          <p:cNvSpPr>
            <a:spLocks noGrp="1"/>
          </p:cNvSpPr>
          <p:nvPr>
            <p:ph type="dt" sz="half" idx="10"/>
          </p:nvPr>
        </p:nvSpPr>
        <p:spPr/>
        <p:txBody>
          <a:bodyPr/>
          <a:lstStyle/>
          <a:p>
            <a:fld id="{6232E74D-788A-A34A-B257-57D8FF37B39A}" type="datetimeFigureOut">
              <a:rPr lang="fr-FR" smtClean="0">
                <a:solidFill>
                  <a:prstClr val="black">
                    <a:tint val="75000"/>
                  </a:prstClr>
                </a:solidFill>
              </a:rPr>
              <a:pPr/>
              <a:t>20/10/2016</a:t>
            </a:fld>
            <a:endParaRPr lang="fr-FR">
              <a:solidFill>
                <a:prstClr val="black">
                  <a:tint val="75000"/>
                </a:prstClr>
              </a:solidFill>
            </a:endParaRPr>
          </a:p>
        </p:txBody>
      </p:sp>
      <p:sp>
        <p:nvSpPr>
          <p:cNvPr id="4" name="Espace réservé du pied de page 3"/>
          <p:cNvSpPr>
            <a:spLocks noGrp="1"/>
          </p:cNvSpPr>
          <p:nvPr>
            <p:ph type="ftr" sz="quarter" idx="11"/>
          </p:nvPr>
        </p:nvSpPr>
        <p:spPr/>
        <p:txBody>
          <a:bodyPr/>
          <a:lstStyle/>
          <a:p>
            <a:endParaRPr lang="fr-FR">
              <a:solidFill>
                <a:prstClr val="black">
                  <a:tint val="75000"/>
                </a:prstClr>
              </a:solidFill>
            </a:endParaRPr>
          </a:p>
        </p:txBody>
      </p:sp>
      <p:sp>
        <p:nvSpPr>
          <p:cNvPr id="5" name="Espace réservé du numéro de diapositive 4"/>
          <p:cNvSpPr>
            <a:spLocks noGrp="1"/>
          </p:cNvSpPr>
          <p:nvPr>
            <p:ph type="sldNum" sz="quarter" idx="12"/>
          </p:nvPr>
        </p:nvSpPr>
        <p:spPr/>
        <p:txBody>
          <a:bodyPr/>
          <a:lstStyle/>
          <a:p>
            <a:fld id="{D455E0D0-5A9B-7A4A-B96D-6F3580E99CC5}" type="slidenum">
              <a:rPr lang="fr-FR" smtClean="0">
                <a:solidFill>
                  <a:prstClr val="black">
                    <a:tint val="75000"/>
                  </a:prstClr>
                </a:solidFill>
              </a:rPr>
              <a:pPr/>
              <a:t>‹N°›</a:t>
            </a:fld>
            <a:endParaRPr lang="fr-FR">
              <a:solidFill>
                <a:prstClr val="black">
                  <a:tint val="75000"/>
                </a:prstClr>
              </a:solidFill>
            </a:endParaRPr>
          </a:p>
        </p:txBody>
      </p:sp>
    </p:spTree>
    <p:extLst>
      <p:ext uri="{BB962C8B-B14F-4D97-AF65-F5344CB8AC3E}">
        <p14:creationId xmlns:p14="http://schemas.microsoft.com/office/powerpoint/2010/main" val="393510097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6232E74D-788A-A34A-B257-57D8FF37B39A}" type="datetimeFigureOut">
              <a:rPr lang="fr-FR" smtClean="0">
                <a:solidFill>
                  <a:prstClr val="black">
                    <a:tint val="75000"/>
                  </a:prstClr>
                </a:solidFill>
              </a:rPr>
              <a:pPr/>
              <a:t>20/10/2016</a:t>
            </a:fld>
            <a:endParaRPr lang="fr-FR">
              <a:solidFill>
                <a:prstClr val="black">
                  <a:tint val="75000"/>
                </a:prstClr>
              </a:solidFill>
            </a:endParaRPr>
          </a:p>
        </p:txBody>
      </p:sp>
      <p:sp>
        <p:nvSpPr>
          <p:cNvPr id="3" name="Espace réservé du pied de page 2"/>
          <p:cNvSpPr>
            <a:spLocks noGrp="1"/>
          </p:cNvSpPr>
          <p:nvPr>
            <p:ph type="ftr" sz="quarter" idx="11"/>
          </p:nvPr>
        </p:nvSpPr>
        <p:spPr/>
        <p:txBody>
          <a:bodyPr/>
          <a:lstStyle/>
          <a:p>
            <a:endParaRPr lang="fr-FR">
              <a:solidFill>
                <a:prstClr val="black">
                  <a:tint val="75000"/>
                </a:prstClr>
              </a:solidFill>
            </a:endParaRPr>
          </a:p>
        </p:txBody>
      </p:sp>
      <p:sp>
        <p:nvSpPr>
          <p:cNvPr id="4" name="Espace réservé du numéro de diapositive 3"/>
          <p:cNvSpPr>
            <a:spLocks noGrp="1"/>
          </p:cNvSpPr>
          <p:nvPr>
            <p:ph type="sldNum" sz="quarter" idx="12"/>
          </p:nvPr>
        </p:nvSpPr>
        <p:spPr/>
        <p:txBody>
          <a:bodyPr/>
          <a:lstStyle/>
          <a:p>
            <a:fld id="{D455E0D0-5A9B-7A4A-B96D-6F3580E99CC5}" type="slidenum">
              <a:rPr lang="fr-FR" smtClean="0">
                <a:solidFill>
                  <a:prstClr val="black">
                    <a:tint val="75000"/>
                  </a:prstClr>
                </a:solidFill>
              </a:rPr>
              <a:pPr/>
              <a:t>‹N°›</a:t>
            </a:fld>
            <a:endParaRPr lang="fr-FR">
              <a:solidFill>
                <a:prstClr val="black">
                  <a:tint val="75000"/>
                </a:prstClr>
              </a:solidFill>
            </a:endParaRPr>
          </a:p>
        </p:txBody>
      </p:sp>
    </p:spTree>
    <p:extLst>
      <p:ext uri="{BB962C8B-B14F-4D97-AF65-F5344CB8AC3E}">
        <p14:creationId xmlns:p14="http://schemas.microsoft.com/office/powerpoint/2010/main" val="307439821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fr-CA" smtClean="0"/>
              <a:t>Cliquez et modifiez le titre</a:t>
            </a:r>
            <a:endParaRPr lang="fr-FR"/>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CA" smtClean="0"/>
              <a:t>Cliquez pour modifier les styles du texte du masque</a:t>
            </a:r>
          </a:p>
          <a:p>
            <a:pPr lvl="1"/>
            <a:r>
              <a:rPr lang="fr-CA" smtClean="0"/>
              <a:t>Deuxième niveau</a:t>
            </a:r>
          </a:p>
          <a:p>
            <a:pPr lvl="2"/>
            <a:r>
              <a:rPr lang="fr-CA" smtClean="0"/>
              <a:t>Troisième niveau</a:t>
            </a:r>
          </a:p>
          <a:p>
            <a:pPr lvl="3"/>
            <a:r>
              <a:rPr lang="fr-CA" smtClean="0"/>
              <a:t>Quatrième niveau</a:t>
            </a:r>
          </a:p>
          <a:p>
            <a:pPr lvl="4"/>
            <a:r>
              <a:rPr lang="fr-CA" smtClean="0"/>
              <a:t>Cinquième niveau</a:t>
            </a:r>
            <a:endParaRPr lang="fr-FR"/>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A" smtClean="0"/>
              <a:t>Cliquez pour modifier les styles du texte du masque</a:t>
            </a:r>
          </a:p>
        </p:txBody>
      </p:sp>
      <p:sp>
        <p:nvSpPr>
          <p:cNvPr id="5" name="Espace réservé de la date 4"/>
          <p:cNvSpPr>
            <a:spLocks noGrp="1"/>
          </p:cNvSpPr>
          <p:nvPr>
            <p:ph type="dt" sz="half" idx="10"/>
          </p:nvPr>
        </p:nvSpPr>
        <p:spPr/>
        <p:txBody>
          <a:bodyPr/>
          <a:lstStyle/>
          <a:p>
            <a:fld id="{6232E74D-788A-A34A-B257-57D8FF37B39A}" type="datetimeFigureOut">
              <a:rPr lang="fr-FR" smtClean="0">
                <a:solidFill>
                  <a:prstClr val="black">
                    <a:tint val="75000"/>
                  </a:prstClr>
                </a:solidFill>
              </a:rPr>
              <a:pPr/>
              <a:t>20/10/2016</a:t>
            </a:fld>
            <a:endParaRPr lang="fr-FR">
              <a:solidFill>
                <a:prstClr val="black">
                  <a:tint val="75000"/>
                </a:prstClr>
              </a:solidFill>
            </a:endParaRPr>
          </a:p>
        </p:txBody>
      </p:sp>
      <p:sp>
        <p:nvSpPr>
          <p:cNvPr id="6" name="Espace réservé du pied de page 5"/>
          <p:cNvSpPr>
            <a:spLocks noGrp="1"/>
          </p:cNvSpPr>
          <p:nvPr>
            <p:ph type="ftr" sz="quarter" idx="11"/>
          </p:nvPr>
        </p:nvSpPr>
        <p:spPr/>
        <p:txBody>
          <a:bodyPr/>
          <a:lstStyle/>
          <a:p>
            <a:endParaRPr lang="fr-FR">
              <a:solidFill>
                <a:prstClr val="black">
                  <a:tint val="75000"/>
                </a:prstClr>
              </a:solidFill>
            </a:endParaRPr>
          </a:p>
        </p:txBody>
      </p:sp>
      <p:sp>
        <p:nvSpPr>
          <p:cNvPr id="7" name="Espace réservé du numéro de diapositive 6"/>
          <p:cNvSpPr>
            <a:spLocks noGrp="1"/>
          </p:cNvSpPr>
          <p:nvPr>
            <p:ph type="sldNum" sz="quarter" idx="12"/>
          </p:nvPr>
        </p:nvSpPr>
        <p:spPr/>
        <p:txBody>
          <a:bodyPr/>
          <a:lstStyle/>
          <a:p>
            <a:fld id="{D455E0D0-5A9B-7A4A-B96D-6F3580E99CC5}" type="slidenum">
              <a:rPr lang="fr-FR" smtClean="0">
                <a:solidFill>
                  <a:prstClr val="black">
                    <a:tint val="75000"/>
                  </a:prstClr>
                </a:solidFill>
              </a:rPr>
              <a:pPr/>
              <a:t>‹N°›</a:t>
            </a:fld>
            <a:endParaRPr lang="fr-FR">
              <a:solidFill>
                <a:prstClr val="black">
                  <a:tint val="75000"/>
                </a:prstClr>
              </a:solidFill>
            </a:endParaRPr>
          </a:p>
        </p:txBody>
      </p:sp>
    </p:spTree>
    <p:extLst>
      <p:ext uri="{BB962C8B-B14F-4D97-AF65-F5344CB8AC3E}">
        <p14:creationId xmlns:p14="http://schemas.microsoft.com/office/powerpoint/2010/main" val="421141103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fr-CA" smtClean="0"/>
              <a:t>Cliquez et modifiez le titre</a:t>
            </a:r>
            <a:endParaRPr lang="fr-FR"/>
          </a:p>
        </p:txBody>
      </p:sp>
      <p:sp>
        <p:nvSpPr>
          <p:cNvPr id="3" name="Espace réservé pour une imag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A" smtClean="0"/>
              <a:t>Cliquez pour modifier les styles du texte du masque</a:t>
            </a:r>
          </a:p>
        </p:txBody>
      </p:sp>
      <p:sp>
        <p:nvSpPr>
          <p:cNvPr id="5" name="Espace réservé de la date 4"/>
          <p:cNvSpPr>
            <a:spLocks noGrp="1"/>
          </p:cNvSpPr>
          <p:nvPr>
            <p:ph type="dt" sz="half" idx="10"/>
          </p:nvPr>
        </p:nvSpPr>
        <p:spPr/>
        <p:txBody>
          <a:bodyPr/>
          <a:lstStyle/>
          <a:p>
            <a:fld id="{6232E74D-788A-A34A-B257-57D8FF37B39A}" type="datetimeFigureOut">
              <a:rPr lang="fr-FR" smtClean="0">
                <a:solidFill>
                  <a:prstClr val="black">
                    <a:tint val="75000"/>
                  </a:prstClr>
                </a:solidFill>
              </a:rPr>
              <a:pPr/>
              <a:t>20/10/2016</a:t>
            </a:fld>
            <a:endParaRPr lang="fr-FR">
              <a:solidFill>
                <a:prstClr val="black">
                  <a:tint val="75000"/>
                </a:prstClr>
              </a:solidFill>
            </a:endParaRPr>
          </a:p>
        </p:txBody>
      </p:sp>
      <p:sp>
        <p:nvSpPr>
          <p:cNvPr id="6" name="Espace réservé du pied de page 5"/>
          <p:cNvSpPr>
            <a:spLocks noGrp="1"/>
          </p:cNvSpPr>
          <p:nvPr>
            <p:ph type="ftr" sz="quarter" idx="11"/>
          </p:nvPr>
        </p:nvSpPr>
        <p:spPr/>
        <p:txBody>
          <a:bodyPr/>
          <a:lstStyle/>
          <a:p>
            <a:endParaRPr lang="fr-FR">
              <a:solidFill>
                <a:prstClr val="black">
                  <a:tint val="75000"/>
                </a:prstClr>
              </a:solidFill>
            </a:endParaRPr>
          </a:p>
        </p:txBody>
      </p:sp>
      <p:sp>
        <p:nvSpPr>
          <p:cNvPr id="7" name="Espace réservé du numéro de diapositive 6"/>
          <p:cNvSpPr>
            <a:spLocks noGrp="1"/>
          </p:cNvSpPr>
          <p:nvPr>
            <p:ph type="sldNum" sz="quarter" idx="12"/>
          </p:nvPr>
        </p:nvSpPr>
        <p:spPr/>
        <p:txBody>
          <a:bodyPr/>
          <a:lstStyle/>
          <a:p>
            <a:fld id="{D455E0D0-5A9B-7A4A-B96D-6F3580E99CC5}" type="slidenum">
              <a:rPr lang="fr-FR" smtClean="0">
                <a:solidFill>
                  <a:prstClr val="black">
                    <a:tint val="75000"/>
                  </a:prstClr>
                </a:solidFill>
              </a:rPr>
              <a:pPr/>
              <a:t>‹N°›</a:t>
            </a:fld>
            <a:endParaRPr lang="fr-FR">
              <a:solidFill>
                <a:prstClr val="black">
                  <a:tint val="75000"/>
                </a:prstClr>
              </a:solidFill>
            </a:endParaRPr>
          </a:p>
        </p:txBody>
      </p:sp>
    </p:spTree>
    <p:extLst>
      <p:ext uri="{BB962C8B-B14F-4D97-AF65-F5344CB8AC3E}">
        <p14:creationId xmlns:p14="http://schemas.microsoft.com/office/powerpoint/2010/main" val="114097678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fr-FR" smtClean="0"/>
              <a:t>Cliquez et modifiez le titre</a:t>
            </a:r>
            <a:endParaRPr lang="fr-FR"/>
          </a:p>
        </p:txBody>
      </p:sp>
      <p:sp>
        <p:nvSpPr>
          <p:cNvPr id="3" name="Espace réservé du texte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defTabSz="457200"/>
            <a:fld id="{6232E74D-788A-A34A-B257-57D8FF37B39A}" type="datetimeFigureOut">
              <a:rPr lang="fr-FR" smtClean="0">
                <a:solidFill>
                  <a:prstClr val="black">
                    <a:tint val="75000"/>
                  </a:prstClr>
                </a:solidFill>
              </a:rPr>
              <a:pPr defTabSz="457200"/>
              <a:t>20/10/2016</a:t>
            </a:fld>
            <a:endParaRPr lang="fr-FR">
              <a:solidFill>
                <a:prstClr val="black">
                  <a:tint val="75000"/>
                </a:prstClr>
              </a:solidFill>
            </a:endParaRPr>
          </a:p>
        </p:txBody>
      </p:sp>
      <p:sp>
        <p:nvSpPr>
          <p:cNvPr id="5" name="Espace réservé du pied de page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defTabSz="457200"/>
            <a:endParaRPr lang="fr-FR">
              <a:solidFill>
                <a:prstClr val="black">
                  <a:tint val="75000"/>
                </a:prstClr>
              </a:solidFill>
            </a:endParaRPr>
          </a:p>
        </p:txBody>
      </p:sp>
      <p:sp>
        <p:nvSpPr>
          <p:cNvPr id="6" name="Espace réservé du numéro de diapositive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defTabSz="457200"/>
            <a:fld id="{D455E0D0-5A9B-7A4A-B96D-6F3580E99CC5}" type="slidenum">
              <a:rPr lang="fr-FR" smtClean="0">
                <a:solidFill>
                  <a:prstClr val="black">
                    <a:tint val="75000"/>
                  </a:prstClr>
                </a:solidFill>
              </a:rPr>
              <a:pPr defTabSz="457200"/>
              <a:t>‹N°›</a:t>
            </a:fld>
            <a:endParaRPr lang="fr-FR">
              <a:solidFill>
                <a:prstClr val="black">
                  <a:tint val="75000"/>
                </a:prstClr>
              </a:solidFill>
            </a:endParaRPr>
          </a:p>
        </p:txBody>
      </p:sp>
    </p:spTree>
    <p:extLst>
      <p:ext uri="{BB962C8B-B14F-4D97-AF65-F5344CB8AC3E}">
        <p14:creationId xmlns:p14="http://schemas.microsoft.com/office/powerpoint/2010/main" val="4212157933"/>
      </p:ext>
    </p:extLst>
  </p:cSld>
  <p:clrMap bg1="lt1" tx1="dk1" bg2="lt2" tx2="dk2" accent1="accent1" accent2="accent2" accent3="accent3" accent4="accent4" accent5="accent5" accent6="accent6" hlink="hlink" folHlink="folHlink"/>
  <p:sldLayoutIdLst>
    <p:sldLayoutId id="2147483805" r:id="rId1"/>
    <p:sldLayoutId id="2147483806" r:id="rId2"/>
    <p:sldLayoutId id="2147483807" r:id="rId3"/>
    <p:sldLayoutId id="2147483808" r:id="rId4"/>
    <p:sldLayoutId id="2147483809" r:id="rId5"/>
    <p:sldLayoutId id="2147483810" r:id="rId6"/>
    <p:sldLayoutId id="2147483811" r:id="rId7"/>
    <p:sldLayoutId id="2147483812" r:id="rId8"/>
    <p:sldLayoutId id="2147483813" r:id="rId9"/>
    <p:sldLayoutId id="2147483814" r:id="rId10"/>
    <p:sldLayoutId id="2147483815"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fr-FR"/>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fr-FR" smtClean="0"/>
              <a:t>Cliquez et modifiez le titre</a:t>
            </a:r>
            <a:endParaRPr lang="fr-FR"/>
          </a:p>
        </p:txBody>
      </p:sp>
      <p:sp>
        <p:nvSpPr>
          <p:cNvPr id="3" name="Espace réservé du texte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defTabSz="457200"/>
            <a:fld id="{6232E74D-788A-A34A-B257-57D8FF37B39A}" type="datetimeFigureOut">
              <a:rPr lang="fr-FR" smtClean="0">
                <a:solidFill>
                  <a:prstClr val="black">
                    <a:tint val="75000"/>
                  </a:prstClr>
                </a:solidFill>
              </a:rPr>
              <a:pPr defTabSz="457200"/>
              <a:t>20/10/2016</a:t>
            </a:fld>
            <a:endParaRPr lang="fr-FR">
              <a:solidFill>
                <a:prstClr val="black">
                  <a:tint val="75000"/>
                </a:prstClr>
              </a:solidFill>
            </a:endParaRPr>
          </a:p>
        </p:txBody>
      </p:sp>
      <p:sp>
        <p:nvSpPr>
          <p:cNvPr id="5" name="Espace réservé du pied de page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defTabSz="457200"/>
            <a:endParaRPr lang="fr-FR">
              <a:solidFill>
                <a:prstClr val="black">
                  <a:tint val="75000"/>
                </a:prstClr>
              </a:solidFill>
            </a:endParaRPr>
          </a:p>
        </p:txBody>
      </p:sp>
      <p:sp>
        <p:nvSpPr>
          <p:cNvPr id="6" name="Espace réservé du numéro de diapositive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defTabSz="457200"/>
            <a:fld id="{D455E0D0-5A9B-7A4A-B96D-6F3580E99CC5}" type="slidenum">
              <a:rPr lang="fr-FR" smtClean="0">
                <a:solidFill>
                  <a:prstClr val="black">
                    <a:tint val="75000"/>
                  </a:prstClr>
                </a:solidFill>
              </a:rPr>
              <a:pPr defTabSz="457200"/>
              <a:t>‹N°›</a:t>
            </a:fld>
            <a:endParaRPr lang="fr-FR">
              <a:solidFill>
                <a:prstClr val="black">
                  <a:tint val="75000"/>
                </a:prstClr>
              </a:solidFill>
            </a:endParaRPr>
          </a:p>
        </p:txBody>
      </p:sp>
    </p:spTree>
    <p:extLst>
      <p:ext uri="{BB962C8B-B14F-4D97-AF65-F5344CB8AC3E}">
        <p14:creationId xmlns:p14="http://schemas.microsoft.com/office/powerpoint/2010/main" val="2174362316"/>
      </p:ext>
    </p:extLst>
  </p:cSld>
  <p:clrMap bg1="lt1" tx1="dk1" bg2="lt2" tx2="dk2" accent1="accent1" accent2="accent2" accent3="accent3" accent4="accent4" accent5="accent5" accent6="accent6" hlink="hlink" folHlink="folHlink"/>
  <p:sldLayoutIdLst>
    <p:sldLayoutId id="2147483817" r:id="rId1"/>
    <p:sldLayoutId id="2147483818" r:id="rId2"/>
    <p:sldLayoutId id="2147483819" r:id="rId3"/>
    <p:sldLayoutId id="2147483820" r:id="rId4"/>
    <p:sldLayoutId id="2147483821" r:id="rId5"/>
    <p:sldLayoutId id="2147483822" r:id="rId6"/>
    <p:sldLayoutId id="2147483823" r:id="rId7"/>
    <p:sldLayoutId id="2147483824" r:id="rId8"/>
    <p:sldLayoutId id="2147483825" r:id="rId9"/>
    <p:sldLayoutId id="2147483826" r:id="rId10"/>
    <p:sldLayoutId id="2147483827"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fr-FR"/>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3" Type="http://schemas.openxmlformats.org/officeDocument/2006/relationships/hyperlink" Target="http://tout-petits.org/" TargetMode="External"/><Relationship Id="rId2" Type="http://schemas.openxmlformats.org/officeDocument/2006/relationships/hyperlink" Target="http://naitreetgrandir.com/fr/" TargetMode="External"/><Relationship Id="rId1" Type="http://schemas.openxmlformats.org/officeDocument/2006/relationships/slideLayout" Target="../slideLayouts/slideLayout12.xml"/><Relationship Id="rId4" Type="http://schemas.openxmlformats.org/officeDocument/2006/relationships/image" Target="../media/image5.jpg"/></Relationships>
</file>

<file path=ppt/slides/_rels/slide13.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hyperlink" Target="http://www.uqtr.ca/metho-lcs/html/recherche.html" TargetMode="External"/><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hyperlink" Target="http://www.fao.org.proxy.bibliotheques.uqam.ca:2048/capacity-development/fr/" TargetMode="External"/><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3" Type="http://schemas.openxmlformats.org/officeDocument/2006/relationships/hyperlink" Target="http://www.journaldequebec.com/2016/10/07/la-lutte-a-lanalphabetisme-des-la-maternelle" TargetMode="External"/><Relationship Id="rId2" Type="http://schemas.openxmlformats.org/officeDocument/2006/relationships/hyperlink" Target="http://www.cpeq.net/offre/programmes/foret-de-lalphabet/" TargetMode="External"/><Relationship Id="rId1" Type="http://schemas.openxmlformats.org/officeDocument/2006/relationships/slideLayout" Target="../slideLayouts/slideLayout12.xml"/><Relationship Id="rId5" Type="http://schemas.openxmlformats.org/officeDocument/2006/relationships/image" Target="../media/image5.jpg"/><Relationship Id="rId4" Type="http://schemas.openxmlformats.org/officeDocument/2006/relationships/hyperlink" Target="http://www.cpeq.net/offre/programmes/sentier-de-lalphabet/" TargetMode="External"/></Relationships>
</file>

<file path=ppt/slides/_rels/slide22.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3" Type="http://schemas.openxmlformats.org/officeDocument/2006/relationships/hyperlink" Target="http://petitabra.concordia.ca/" TargetMode="External"/><Relationship Id="rId7" Type="http://schemas.openxmlformats.org/officeDocument/2006/relationships/image" Target="../media/image5.jpg"/><Relationship Id="rId2" Type="http://schemas.openxmlformats.org/officeDocument/2006/relationships/hyperlink" Target="http://grover.concordia.ca/resources/abra/parent/fr/" TargetMode="External"/><Relationship Id="rId1" Type="http://schemas.openxmlformats.org/officeDocument/2006/relationships/slideLayout" Target="../slideLayouts/slideLayout12.xml"/><Relationship Id="rId6" Type="http://schemas.openxmlformats.org/officeDocument/2006/relationships/hyperlink" Target="http://www.ctreq.qc.ca/realisation/abracadabra/" TargetMode="External"/><Relationship Id="rId5" Type="http://schemas.openxmlformats.org/officeDocument/2006/relationships/hyperlink" Target="http://www.concordia.ca/ltk" TargetMode="External"/><Relationship Id="rId4" Type="http://schemas.openxmlformats.org/officeDocument/2006/relationships/hyperlink" Target="http://grover.concordia.ca/resources/abra/teacher/fr/" TargetMode="External"/></Relationships>
</file>

<file path=ppt/slides/_rels/slide25.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3" Type="http://schemas.openxmlformats.org/officeDocument/2006/relationships/hyperlink" Target="http://portal.unesco.org/fr/ev.php-URL_ID=13178&amp;URL_DO=DO_TOPIC&amp;URL_SECTION=201.html" TargetMode="External"/><Relationship Id="rId2" Type="http://schemas.openxmlformats.org/officeDocument/2006/relationships/hyperlink" Target="http://www.peicacda.ca/docs/PIAAC2013/Annex-D_new-tablesFR.pdf" TargetMode="External"/><Relationship Id="rId1" Type="http://schemas.openxmlformats.org/officeDocument/2006/relationships/slideLayout" Target="../slideLayouts/slideLayout12.xml"/><Relationship Id="rId5" Type="http://schemas.openxmlformats.org/officeDocument/2006/relationships/image" Target="../media/image5.jpg"/><Relationship Id="rId4" Type="http://schemas.openxmlformats.org/officeDocument/2006/relationships/hyperlink" Target="http://www.unicef.ca/fr/bilan-innocenti-13-de-l%E2%80%99unicef-l%E2%80%99%C3%A9quit%C3%A9-pour-les-enfants" TargetMode="Externa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hyperlink" Target="http://ici.radio-canada.ca/audio-video/media-7544979/yannick-nezet-seguin-en-4e-annee" TargetMode="External"/><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g"/><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6" name="Espace réservé du contenu 5"/>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0" y="2420888"/>
            <a:ext cx="9144000" cy="2232248"/>
          </a:xfrm>
        </p:spPr>
      </p:pic>
    </p:spTree>
    <p:extLst>
      <p:ext uri="{BB962C8B-B14F-4D97-AF65-F5344CB8AC3E}">
        <p14:creationId xmlns:p14="http://schemas.microsoft.com/office/powerpoint/2010/main" val="158493314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ous-titre 2"/>
          <p:cNvSpPr>
            <a:spLocks noGrp="1"/>
          </p:cNvSpPr>
          <p:nvPr>
            <p:ph type="subTitle" idx="1"/>
          </p:nvPr>
        </p:nvSpPr>
        <p:spPr>
          <a:xfrm>
            <a:off x="395536" y="1124744"/>
            <a:ext cx="8568951" cy="4804999"/>
          </a:xfrm>
        </p:spPr>
        <p:txBody>
          <a:bodyPr>
            <a:normAutofit/>
          </a:bodyPr>
          <a:lstStyle/>
          <a:p>
            <a:pPr marL="109728" algn="l"/>
            <a:endParaRPr lang="fr-CA" sz="4000" b="1" dirty="0">
              <a:solidFill>
                <a:schemeClr val="tx1"/>
              </a:solidFill>
              <a:latin typeface="Calibri" panose="020F0502020204030204" pitchFamily="34" charset="0"/>
            </a:endParaRPr>
          </a:p>
          <a:p>
            <a:pPr marL="109728" algn="l"/>
            <a:r>
              <a:rPr lang="fr-CA" dirty="0" smtClean="0">
                <a:solidFill>
                  <a:schemeClr val="tx1"/>
                </a:solidFill>
                <a:latin typeface="Calibri" panose="020F0502020204030204" pitchFamily="34" charset="0"/>
              </a:rPr>
              <a:t>Il importe d’agir tôt car « l’enfance </a:t>
            </a:r>
            <a:r>
              <a:rPr lang="fr-CA" dirty="0">
                <a:solidFill>
                  <a:schemeClr val="tx1"/>
                </a:solidFill>
                <a:latin typeface="Calibri" panose="020F0502020204030204" pitchFamily="34" charset="0"/>
              </a:rPr>
              <a:t>est une étape décisive, </a:t>
            </a:r>
            <a:r>
              <a:rPr lang="fr-CA" dirty="0" smtClean="0">
                <a:solidFill>
                  <a:schemeClr val="tx1"/>
                </a:solidFill>
                <a:latin typeface="Calibri" panose="020F0502020204030204" pitchFamily="34" charset="0"/>
              </a:rPr>
              <a:t>mais </a:t>
            </a:r>
            <a:r>
              <a:rPr lang="fr-CA" dirty="0">
                <a:solidFill>
                  <a:schemeClr val="tx1"/>
                </a:solidFill>
                <a:latin typeface="Calibri" panose="020F0502020204030204" pitchFamily="34" charset="0"/>
              </a:rPr>
              <a:t>extrêmement </a:t>
            </a:r>
            <a:r>
              <a:rPr lang="fr-CA" dirty="0" smtClean="0">
                <a:solidFill>
                  <a:schemeClr val="tx1"/>
                </a:solidFill>
                <a:latin typeface="Calibri" panose="020F0502020204030204" pitchFamily="34" charset="0"/>
              </a:rPr>
              <a:t>brève » …</a:t>
            </a:r>
          </a:p>
          <a:p>
            <a:pPr marL="109728" algn="l"/>
            <a:endParaRPr lang="fr-CA" dirty="0" smtClean="0">
              <a:solidFill>
                <a:schemeClr val="tx1"/>
              </a:solidFill>
              <a:latin typeface="Calibri" panose="020F0502020204030204" pitchFamily="34" charset="0"/>
            </a:endParaRPr>
          </a:p>
          <a:p>
            <a:pPr marL="109728" algn="l"/>
            <a:endParaRPr lang="fr-FR" sz="2000" dirty="0" smtClean="0">
              <a:solidFill>
                <a:schemeClr val="tx1"/>
              </a:solidFill>
              <a:latin typeface="Calibri" panose="020F0502020204030204" pitchFamily="34" charset="0"/>
            </a:endParaRPr>
          </a:p>
          <a:p>
            <a:pPr marL="109728" algn="l"/>
            <a:endParaRPr lang="fr-FR" sz="2000" dirty="0" smtClean="0">
              <a:solidFill>
                <a:schemeClr val="tx1"/>
              </a:solidFill>
              <a:latin typeface="Calibri" panose="020F0502020204030204" pitchFamily="34" charset="0"/>
            </a:endParaRPr>
          </a:p>
          <a:p>
            <a:pPr marL="109728" algn="l"/>
            <a:endParaRPr lang="fr-FR" sz="2000" dirty="0">
              <a:solidFill>
                <a:schemeClr val="tx1"/>
              </a:solidFill>
              <a:latin typeface="Calibri" panose="020F0502020204030204" pitchFamily="34" charset="0"/>
            </a:endParaRPr>
          </a:p>
          <a:p>
            <a:pPr marL="109728" algn="l"/>
            <a:endParaRPr lang="fr-FR" sz="2000" dirty="0" smtClean="0">
              <a:solidFill>
                <a:schemeClr val="tx1"/>
              </a:solidFill>
              <a:latin typeface="Calibri" panose="020F0502020204030204" pitchFamily="34" charset="0"/>
            </a:endParaRPr>
          </a:p>
          <a:p>
            <a:pPr marL="109728" algn="l"/>
            <a:endParaRPr lang="fr-FR" sz="2000" dirty="0" smtClean="0">
              <a:solidFill>
                <a:schemeClr val="tx1"/>
              </a:solidFill>
              <a:latin typeface="Calibri" panose="020F0502020204030204" pitchFamily="34" charset="0"/>
            </a:endParaRPr>
          </a:p>
          <a:p>
            <a:pPr marL="109728" algn="l"/>
            <a:r>
              <a:rPr lang="fr-FR" sz="2000" dirty="0" smtClean="0">
                <a:solidFill>
                  <a:schemeClr val="tx1"/>
                </a:solidFill>
                <a:latin typeface="Calibri" panose="020F0502020204030204" pitchFamily="34" charset="0"/>
              </a:rPr>
              <a:t>(</a:t>
            </a:r>
            <a:r>
              <a:rPr lang="fr-FR" sz="2000" dirty="0">
                <a:solidFill>
                  <a:schemeClr val="tx1"/>
                </a:solidFill>
                <a:latin typeface="Calibri" panose="020F0502020204030204" pitchFamily="34" charset="0"/>
              </a:rPr>
              <a:t>UNICEF, 2016, p. 40</a:t>
            </a:r>
            <a:r>
              <a:rPr lang="fr-FR" sz="2000" dirty="0" smtClean="0">
                <a:solidFill>
                  <a:schemeClr val="tx1"/>
                </a:solidFill>
                <a:latin typeface="Calibri" panose="020F0502020204030204" pitchFamily="34" charset="0"/>
              </a:rPr>
              <a:t>)</a:t>
            </a:r>
            <a:endParaRPr lang="fr-FR" sz="2000" dirty="0">
              <a:solidFill>
                <a:schemeClr val="tx1"/>
              </a:solidFill>
              <a:latin typeface="Calibri" panose="020F0502020204030204" pitchFamily="34" charset="0"/>
            </a:endParaRPr>
          </a:p>
          <a:p>
            <a:pPr marL="109728"/>
            <a:endParaRPr lang="fr-FR" sz="4000" dirty="0">
              <a:latin typeface="Calibri" panose="020F0502020204030204" pitchFamily="34" charset="0"/>
            </a:endParaRPr>
          </a:p>
          <a:p>
            <a:endParaRPr lang="fr-CA" sz="3900" dirty="0" smtClean="0">
              <a:solidFill>
                <a:schemeClr val="tx1"/>
              </a:solidFill>
            </a:endParaRPr>
          </a:p>
        </p:txBody>
      </p:sp>
      <p:pic>
        <p:nvPicPr>
          <p:cNvPr id="4" name="Image 3" descr="Image_Mme Brodeur_11oct.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5929743"/>
            <a:ext cx="9144000" cy="928255"/>
          </a:xfrm>
          <a:prstGeom prst="rect">
            <a:avLst/>
          </a:prstGeom>
        </p:spPr>
      </p:pic>
      <p:sp>
        <p:nvSpPr>
          <p:cNvPr id="5" name="Titre 1"/>
          <p:cNvSpPr>
            <a:spLocks noGrp="1"/>
          </p:cNvSpPr>
          <p:nvPr>
            <p:ph type="ctrTitle"/>
          </p:nvPr>
        </p:nvSpPr>
        <p:spPr>
          <a:xfrm>
            <a:off x="107504" y="260648"/>
            <a:ext cx="8928992" cy="720080"/>
          </a:xfrm>
        </p:spPr>
        <p:txBody>
          <a:bodyPr>
            <a:noAutofit/>
          </a:bodyPr>
          <a:lstStyle/>
          <a:p>
            <a:r>
              <a:rPr lang="fr-CA" sz="3600" b="1" dirty="0"/>
              <a:t/>
            </a:r>
            <a:br>
              <a:rPr lang="fr-CA" sz="3600" b="1" dirty="0"/>
            </a:br>
            <a:r>
              <a:rPr lang="fr-CA" sz="3600" b="1" dirty="0"/>
              <a:t>Pourquoi </a:t>
            </a:r>
            <a:r>
              <a:rPr lang="fr-CA" sz="3600" b="1" dirty="0" smtClean="0"/>
              <a:t>agir dès </a:t>
            </a:r>
            <a:r>
              <a:rPr lang="fr-CA" sz="3600" b="1" dirty="0"/>
              <a:t>la naissance ?</a:t>
            </a:r>
            <a:r>
              <a:rPr lang="fr-CA" sz="3600" dirty="0"/>
              <a:t/>
            </a:r>
            <a:br>
              <a:rPr lang="fr-CA" sz="3600" dirty="0"/>
            </a:br>
            <a:endParaRPr lang="fr-CA" sz="3600" dirty="0"/>
          </a:p>
        </p:txBody>
      </p:sp>
    </p:spTree>
    <p:extLst>
      <p:ext uri="{BB962C8B-B14F-4D97-AF65-F5344CB8AC3E}">
        <p14:creationId xmlns:p14="http://schemas.microsoft.com/office/powerpoint/2010/main" val="282999514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ous-titre 2"/>
          <p:cNvSpPr>
            <a:spLocks noGrp="1"/>
          </p:cNvSpPr>
          <p:nvPr>
            <p:ph type="subTitle" idx="1"/>
          </p:nvPr>
        </p:nvSpPr>
        <p:spPr>
          <a:xfrm>
            <a:off x="395536" y="1124744"/>
            <a:ext cx="8568951" cy="4804999"/>
          </a:xfrm>
        </p:spPr>
        <p:txBody>
          <a:bodyPr>
            <a:normAutofit fontScale="55000" lnSpcReduction="20000"/>
          </a:bodyPr>
          <a:lstStyle/>
          <a:p>
            <a:pPr algn="l"/>
            <a:r>
              <a:rPr lang="fr-CA" sz="4400" dirty="0" smtClean="0">
                <a:solidFill>
                  <a:schemeClr val="tx1"/>
                </a:solidFill>
              </a:rPr>
              <a:t>Tous les enfants ont </a:t>
            </a:r>
            <a:r>
              <a:rPr lang="fr-CA" sz="4400" dirty="0">
                <a:solidFill>
                  <a:schemeClr val="tx1"/>
                </a:solidFill>
              </a:rPr>
              <a:t>les trois mêmes besoins fondamentaux :</a:t>
            </a:r>
          </a:p>
          <a:p>
            <a:pPr lvl="0" algn="l"/>
            <a:endParaRPr lang="fr-CA" sz="4400" dirty="0">
              <a:solidFill>
                <a:schemeClr val="tx1"/>
              </a:solidFill>
            </a:endParaRPr>
          </a:p>
          <a:p>
            <a:pPr marL="571500" indent="-571500" algn="l">
              <a:buFont typeface="Arial" panose="020B0604020202020204" pitchFamily="34" charset="0"/>
              <a:buChar char="•"/>
            </a:pPr>
            <a:r>
              <a:rPr lang="fr-CA" sz="4400" dirty="0">
                <a:solidFill>
                  <a:schemeClr val="tx1"/>
                </a:solidFill>
              </a:rPr>
              <a:t>Évoluer dans un environnement qui </a:t>
            </a:r>
            <a:r>
              <a:rPr lang="fr-CA" sz="4400" dirty="0" smtClean="0">
                <a:solidFill>
                  <a:schemeClr val="tx1"/>
                </a:solidFill>
              </a:rPr>
              <a:t>leur permet </a:t>
            </a:r>
            <a:r>
              <a:rPr lang="fr-CA" sz="4400" dirty="0">
                <a:solidFill>
                  <a:schemeClr val="tx1"/>
                </a:solidFill>
              </a:rPr>
              <a:t>d’être en </a:t>
            </a:r>
            <a:r>
              <a:rPr lang="fr-CA" sz="4400" dirty="0" smtClean="0">
                <a:solidFill>
                  <a:schemeClr val="tx1"/>
                </a:solidFill>
              </a:rPr>
              <a:t>sécurité </a:t>
            </a:r>
            <a:r>
              <a:rPr lang="fr-CA" sz="4400" dirty="0">
                <a:solidFill>
                  <a:schemeClr val="tx1"/>
                </a:solidFill>
              </a:rPr>
              <a:t>et de préserver leur santé ;</a:t>
            </a:r>
          </a:p>
          <a:p>
            <a:pPr marL="571500" indent="-571500" algn="l">
              <a:buFont typeface="Arial" panose="020B0604020202020204" pitchFamily="34" charset="0"/>
              <a:buChar char="•"/>
            </a:pPr>
            <a:endParaRPr lang="fr-CA" sz="4400" dirty="0">
              <a:solidFill>
                <a:schemeClr val="tx1"/>
              </a:solidFill>
            </a:endParaRPr>
          </a:p>
          <a:p>
            <a:pPr marL="571500" indent="-571500" algn="l">
              <a:buFont typeface="Arial" panose="020B0604020202020204" pitchFamily="34" charset="0"/>
              <a:buChar char="•"/>
            </a:pPr>
            <a:r>
              <a:rPr lang="fr-CA" sz="4400" dirty="0">
                <a:solidFill>
                  <a:schemeClr val="tx1"/>
                </a:solidFill>
              </a:rPr>
              <a:t>Interagir avec les autres, développer un sentiment de confiance par le biais d’interactions  </a:t>
            </a:r>
            <a:r>
              <a:rPr lang="fr-CA" sz="4400" b="1" dirty="0">
                <a:solidFill>
                  <a:schemeClr val="tx1"/>
                </a:solidFill>
              </a:rPr>
              <a:t>bienveillantes</a:t>
            </a:r>
            <a:r>
              <a:rPr lang="fr-CA" sz="4400" dirty="0">
                <a:solidFill>
                  <a:schemeClr val="tx1"/>
                </a:solidFill>
              </a:rPr>
              <a:t> et chaleureuses, être soutenus dans les défis que posent les relations avec les autres;</a:t>
            </a:r>
          </a:p>
          <a:p>
            <a:pPr marL="571500" indent="-571500" algn="l">
              <a:buFont typeface="Arial" panose="020B0604020202020204" pitchFamily="34" charset="0"/>
              <a:buChar char="•"/>
            </a:pPr>
            <a:endParaRPr lang="fr-CA" sz="4400" dirty="0">
              <a:solidFill>
                <a:schemeClr val="tx1"/>
              </a:solidFill>
            </a:endParaRPr>
          </a:p>
          <a:p>
            <a:pPr marL="571500" indent="-571500" algn="l">
              <a:buFont typeface="Arial" panose="020B0604020202020204" pitchFamily="34" charset="0"/>
              <a:buChar char="•"/>
            </a:pPr>
            <a:r>
              <a:rPr lang="fr-CA" sz="4400" dirty="0">
                <a:solidFill>
                  <a:schemeClr val="tx1"/>
                </a:solidFill>
              </a:rPr>
              <a:t>Développer </a:t>
            </a:r>
            <a:r>
              <a:rPr lang="fr-CA" sz="4400" dirty="0" smtClean="0">
                <a:solidFill>
                  <a:schemeClr val="tx1"/>
                </a:solidFill>
              </a:rPr>
              <a:t>leur </a:t>
            </a:r>
            <a:r>
              <a:rPr lang="fr-CA" sz="4400" dirty="0">
                <a:solidFill>
                  <a:schemeClr val="tx1"/>
                </a:solidFill>
              </a:rPr>
              <a:t>goût d’apprendre, </a:t>
            </a:r>
            <a:r>
              <a:rPr lang="fr-CA" sz="4400" dirty="0" smtClean="0">
                <a:solidFill>
                  <a:schemeClr val="tx1"/>
                </a:solidFill>
              </a:rPr>
              <a:t>leur </a:t>
            </a:r>
            <a:r>
              <a:rPr lang="fr-CA" sz="4400" dirty="0">
                <a:solidFill>
                  <a:schemeClr val="tx1"/>
                </a:solidFill>
              </a:rPr>
              <a:t>langage, </a:t>
            </a:r>
            <a:r>
              <a:rPr lang="fr-CA" sz="4400" dirty="0" smtClean="0">
                <a:solidFill>
                  <a:schemeClr val="tx1"/>
                </a:solidFill>
              </a:rPr>
              <a:t>vivre </a:t>
            </a:r>
            <a:r>
              <a:rPr lang="fr-CA" sz="4400" dirty="0">
                <a:solidFill>
                  <a:schemeClr val="tx1"/>
                </a:solidFill>
              </a:rPr>
              <a:t>des activités qui soutiennent et stimulent leurs apprentissages</a:t>
            </a:r>
            <a:r>
              <a:rPr lang="fr-CA" sz="4400" dirty="0" smtClean="0">
                <a:solidFill>
                  <a:schemeClr val="tx1"/>
                </a:solidFill>
              </a:rPr>
              <a:t>. </a:t>
            </a:r>
            <a:endParaRPr lang="fr-CA" sz="4400" dirty="0">
              <a:solidFill>
                <a:schemeClr val="tx1"/>
              </a:solidFill>
            </a:endParaRPr>
          </a:p>
          <a:p>
            <a:pPr algn="l"/>
            <a:endParaRPr lang="fr-CA" sz="3600" dirty="0" smtClean="0">
              <a:solidFill>
                <a:schemeClr val="tx1"/>
              </a:solidFill>
            </a:endParaRPr>
          </a:p>
          <a:p>
            <a:pPr algn="l"/>
            <a:r>
              <a:rPr lang="fr-CA" sz="3600" dirty="0" smtClean="0">
                <a:solidFill>
                  <a:schemeClr val="tx1"/>
                </a:solidFill>
              </a:rPr>
              <a:t>(</a:t>
            </a:r>
            <a:r>
              <a:rPr lang="fr-CA" sz="3600" dirty="0" err="1" smtClean="0">
                <a:solidFill>
                  <a:schemeClr val="tx1"/>
                </a:solidFill>
              </a:rPr>
              <a:t>Harms</a:t>
            </a:r>
            <a:r>
              <a:rPr lang="fr-CA" sz="3600" dirty="0">
                <a:solidFill>
                  <a:schemeClr val="tx1"/>
                </a:solidFill>
              </a:rPr>
              <a:t>, 2010)</a:t>
            </a:r>
          </a:p>
          <a:p>
            <a:endParaRPr lang="fr-CA" sz="3900" dirty="0" smtClean="0">
              <a:solidFill>
                <a:schemeClr val="tx1"/>
              </a:solidFill>
            </a:endParaRPr>
          </a:p>
        </p:txBody>
      </p:sp>
      <p:pic>
        <p:nvPicPr>
          <p:cNvPr id="4" name="Image 3" descr="Image_Mme Brodeur_11oct.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5929743"/>
            <a:ext cx="9144000" cy="928255"/>
          </a:xfrm>
          <a:prstGeom prst="rect">
            <a:avLst/>
          </a:prstGeom>
        </p:spPr>
      </p:pic>
      <p:sp>
        <p:nvSpPr>
          <p:cNvPr id="5" name="Titre 1"/>
          <p:cNvSpPr>
            <a:spLocks noGrp="1"/>
          </p:cNvSpPr>
          <p:nvPr>
            <p:ph type="ctrTitle"/>
          </p:nvPr>
        </p:nvSpPr>
        <p:spPr>
          <a:xfrm>
            <a:off x="107504" y="260648"/>
            <a:ext cx="8928992" cy="720080"/>
          </a:xfrm>
        </p:spPr>
        <p:txBody>
          <a:bodyPr>
            <a:noAutofit/>
          </a:bodyPr>
          <a:lstStyle/>
          <a:p>
            <a:r>
              <a:rPr lang="fr-CA" sz="3600" b="1" dirty="0"/>
              <a:t/>
            </a:r>
            <a:br>
              <a:rPr lang="fr-CA" sz="3600" b="1" dirty="0"/>
            </a:br>
            <a:r>
              <a:rPr lang="fr-CA" sz="3600" b="1" dirty="0"/>
              <a:t>Pourquoi </a:t>
            </a:r>
            <a:r>
              <a:rPr lang="fr-CA" sz="3600" b="1" dirty="0" smtClean="0"/>
              <a:t>agir dès </a:t>
            </a:r>
            <a:r>
              <a:rPr lang="fr-CA" sz="3600" b="1" dirty="0"/>
              <a:t>la naissance ?</a:t>
            </a:r>
            <a:r>
              <a:rPr lang="fr-CA" sz="3600" dirty="0"/>
              <a:t/>
            </a:r>
            <a:br>
              <a:rPr lang="fr-CA" sz="3600" dirty="0"/>
            </a:br>
            <a:endParaRPr lang="fr-CA" sz="3600" dirty="0"/>
          </a:p>
        </p:txBody>
      </p:sp>
    </p:spTree>
    <p:extLst>
      <p:ext uri="{BB962C8B-B14F-4D97-AF65-F5344CB8AC3E}">
        <p14:creationId xmlns:p14="http://schemas.microsoft.com/office/powerpoint/2010/main" val="392862299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ous-titre 2"/>
          <p:cNvSpPr>
            <a:spLocks noGrp="1"/>
          </p:cNvSpPr>
          <p:nvPr>
            <p:ph type="subTitle" idx="1"/>
          </p:nvPr>
        </p:nvSpPr>
        <p:spPr>
          <a:xfrm>
            <a:off x="395536" y="1052736"/>
            <a:ext cx="8568951" cy="4877007"/>
          </a:xfrm>
        </p:spPr>
        <p:txBody>
          <a:bodyPr>
            <a:normAutofit fontScale="32500" lnSpcReduction="20000"/>
          </a:bodyPr>
          <a:lstStyle/>
          <a:p>
            <a:pPr lvl="0" algn="l"/>
            <a:r>
              <a:rPr lang="fr-CA" sz="7000" dirty="0">
                <a:solidFill>
                  <a:schemeClr val="tx1"/>
                </a:solidFill>
              </a:rPr>
              <a:t>Des </a:t>
            </a:r>
            <a:r>
              <a:rPr lang="fr-CA" sz="7000" dirty="0" smtClean="0">
                <a:solidFill>
                  <a:schemeClr val="tx1"/>
                </a:solidFill>
              </a:rPr>
              <a:t>ressources pour répondre aux besoins des enfants   :</a:t>
            </a:r>
          </a:p>
          <a:p>
            <a:pPr lvl="0" algn="l"/>
            <a:endParaRPr lang="fr-CA" sz="5100" dirty="0">
              <a:solidFill>
                <a:schemeClr val="tx1"/>
              </a:solidFill>
            </a:endParaRPr>
          </a:p>
          <a:p>
            <a:pPr marL="571500" indent="-571500" algn="l">
              <a:buFont typeface="Arial" panose="020B0604020202020204" pitchFamily="34" charset="0"/>
              <a:buChar char="•"/>
            </a:pPr>
            <a:r>
              <a:rPr lang="fr-CA" sz="5500" dirty="0" smtClean="0">
                <a:solidFill>
                  <a:schemeClr val="tx1"/>
                </a:solidFill>
              </a:rPr>
              <a:t>Familles </a:t>
            </a:r>
            <a:r>
              <a:rPr lang="fr-CA" sz="5500" dirty="0">
                <a:solidFill>
                  <a:schemeClr val="tx1"/>
                </a:solidFill>
              </a:rPr>
              <a:t>et </a:t>
            </a:r>
            <a:r>
              <a:rPr lang="fr-CA" sz="5500" dirty="0" smtClean="0">
                <a:solidFill>
                  <a:schemeClr val="tx1"/>
                </a:solidFill>
              </a:rPr>
              <a:t>communauté</a:t>
            </a:r>
          </a:p>
          <a:p>
            <a:pPr marL="571500" indent="-571500" algn="l">
              <a:buFont typeface="Arial" panose="020B0604020202020204" pitchFamily="34" charset="0"/>
              <a:buChar char="•"/>
            </a:pPr>
            <a:endParaRPr lang="fr-CA" sz="5500" dirty="0">
              <a:solidFill>
                <a:schemeClr val="tx1"/>
              </a:solidFill>
            </a:endParaRPr>
          </a:p>
          <a:p>
            <a:pPr marL="571500" indent="-571500" algn="l">
              <a:buFont typeface="Arial" panose="020B0604020202020204" pitchFamily="34" charset="0"/>
              <a:buChar char="•"/>
            </a:pPr>
            <a:r>
              <a:rPr lang="fr-CA" sz="5500" dirty="0" smtClean="0">
                <a:solidFill>
                  <a:schemeClr val="tx1"/>
                </a:solidFill>
              </a:rPr>
              <a:t>Services </a:t>
            </a:r>
            <a:r>
              <a:rPr lang="fr-CA" sz="5500" dirty="0">
                <a:solidFill>
                  <a:schemeClr val="tx1"/>
                </a:solidFill>
              </a:rPr>
              <a:t>de garde éducatifs à l’enfance 0 à 5 ans (centres de la petite enfance, </a:t>
            </a:r>
            <a:r>
              <a:rPr lang="fr-CA" sz="5500" dirty="0" smtClean="0">
                <a:solidFill>
                  <a:schemeClr val="tx1"/>
                </a:solidFill>
              </a:rPr>
              <a:t>garderies et </a:t>
            </a:r>
            <a:r>
              <a:rPr lang="fr-CA" sz="5500" dirty="0">
                <a:solidFill>
                  <a:schemeClr val="tx1"/>
                </a:solidFill>
              </a:rPr>
              <a:t>milieux familiaux</a:t>
            </a:r>
            <a:r>
              <a:rPr lang="fr-CA" sz="5500" dirty="0" smtClean="0">
                <a:solidFill>
                  <a:schemeClr val="tx1"/>
                </a:solidFill>
              </a:rPr>
              <a:t>)</a:t>
            </a:r>
          </a:p>
          <a:p>
            <a:pPr algn="l"/>
            <a:endParaRPr lang="fr-CA" sz="5500" dirty="0">
              <a:solidFill>
                <a:schemeClr val="tx1"/>
              </a:solidFill>
            </a:endParaRPr>
          </a:p>
          <a:p>
            <a:pPr marL="571500" indent="-571500" algn="l">
              <a:buFont typeface="Arial" panose="020B0604020202020204" pitchFamily="34" charset="0"/>
              <a:buChar char="•"/>
            </a:pPr>
            <a:r>
              <a:rPr lang="fr-CA" sz="5500" dirty="0">
                <a:solidFill>
                  <a:schemeClr val="tx1"/>
                </a:solidFill>
              </a:rPr>
              <a:t>Passe-Partout </a:t>
            </a:r>
          </a:p>
          <a:p>
            <a:pPr marL="571500" indent="-571500" algn="l">
              <a:buFont typeface="Arial" panose="020B0604020202020204" pitchFamily="34" charset="0"/>
              <a:buChar char="•"/>
            </a:pPr>
            <a:endParaRPr lang="fr-CA" sz="5500" dirty="0">
              <a:solidFill>
                <a:schemeClr val="tx1"/>
              </a:solidFill>
            </a:endParaRPr>
          </a:p>
          <a:p>
            <a:pPr marL="571500" indent="-571500" algn="l">
              <a:buFont typeface="Arial" panose="020B0604020202020204" pitchFamily="34" charset="0"/>
              <a:buChar char="•"/>
            </a:pPr>
            <a:r>
              <a:rPr lang="fr-CA" sz="5500" dirty="0">
                <a:solidFill>
                  <a:schemeClr val="tx1"/>
                </a:solidFill>
              </a:rPr>
              <a:t>Écoles : </a:t>
            </a:r>
            <a:r>
              <a:rPr lang="fr-CA" sz="5500" dirty="0" smtClean="0">
                <a:solidFill>
                  <a:schemeClr val="tx1"/>
                </a:solidFill>
              </a:rPr>
              <a:t>maternelles </a:t>
            </a:r>
            <a:r>
              <a:rPr lang="fr-CA" sz="5500" dirty="0">
                <a:solidFill>
                  <a:schemeClr val="tx1"/>
                </a:solidFill>
              </a:rPr>
              <a:t>4 ans et 5 </a:t>
            </a:r>
            <a:r>
              <a:rPr lang="fr-CA" sz="5500" dirty="0" smtClean="0">
                <a:solidFill>
                  <a:schemeClr val="tx1"/>
                </a:solidFill>
              </a:rPr>
              <a:t>ans</a:t>
            </a:r>
          </a:p>
          <a:p>
            <a:pPr marL="571500" indent="-571500" algn="l">
              <a:buFont typeface="Arial" panose="020B0604020202020204" pitchFamily="34" charset="0"/>
              <a:buChar char="•"/>
            </a:pPr>
            <a:endParaRPr lang="fr-CA" sz="5500" dirty="0">
              <a:solidFill>
                <a:schemeClr val="tx1"/>
              </a:solidFill>
            </a:endParaRPr>
          </a:p>
          <a:p>
            <a:pPr marL="571500" indent="-571500" algn="l">
              <a:buFont typeface="Arial" panose="020B0604020202020204" pitchFamily="34" charset="0"/>
              <a:buChar char="•"/>
            </a:pPr>
            <a:r>
              <a:rPr lang="fr-CA" sz="5500" dirty="0">
                <a:solidFill>
                  <a:schemeClr val="tx1"/>
                </a:solidFill>
              </a:rPr>
              <a:t>Naître et grandir : </a:t>
            </a:r>
            <a:r>
              <a:rPr lang="fr-CA" sz="5500" dirty="0">
                <a:solidFill>
                  <a:schemeClr val="tx1"/>
                </a:solidFill>
                <a:hlinkClick r:id="rId2"/>
              </a:rPr>
              <a:t>http://naitreetgrandir.com/fr/</a:t>
            </a:r>
            <a:r>
              <a:rPr lang="fr-CA" sz="5500" dirty="0">
                <a:solidFill>
                  <a:schemeClr val="tx1"/>
                </a:solidFill>
              </a:rPr>
              <a:t> </a:t>
            </a:r>
            <a:endParaRPr lang="fr-CA" sz="5500" dirty="0" smtClean="0">
              <a:solidFill>
                <a:schemeClr val="tx1"/>
              </a:solidFill>
            </a:endParaRPr>
          </a:p>
          <a:p>
            <a:pPr marL="571500" indent="-571500" algn="l">
              <a:buFont typeface="Arial" panose="020B0604020202020204" pitchFamily="34" charset="0"/>
              <a:buChar char="•"/>
            </a:pPr>
            <a:endParaRPr lang="fr-CA" sz="5500" dirty="0">
              <a:solidFill>
                <a:schemeClr val="tx1"/>
              </a:solidFill>
            </a:endParaRPr>
          </a:p>
          <a:p>
            <a:pPr marL="571500" indent="-571500" algn="l">
              <a:buFont typeface="Arial" panose="020B0604020202020204" pitchFamily="34" charset="0"/>
              <a:buChar char="•"/>
            </a:pPr>
            <a:r>
              <a:rPr lang="fr-CA" sz="5500" u="sng" dirty="0">
                <a:solidFill>
                  <a:schemeClr val="tx1"/>
                </a:solidFill>
              </a:rPr>
              <a:t>Observatoire des touts petits : </a:t>
            </a:r>
            <a:r>
              <a:rPr lang="fr-CA" sz="5500" u="sng" dirty="0">
                <a:solidFill>
                  <a:schemeClr val="tx1"/>
                </a:solidFill>
                <a:hlinkClick r:id="rId3"/>
              </a:rPr>
              <a:t>http://tout-petits.org/</a:t>
            </a:r>
            <a:r>
              <a:rPr lang="fr-CA" sz="5500" u="sng" dirty="0">
                <a:solidFill>
                  <a:schemeClr val="tx1"/>
                </a:solidFill>
              </a:rPr>
              <a:t> </a:t>
            </a:r>
            <a:endParaRPr lang="fr-CA" sz="5500" u="sng" dirty="0" smtClean="0">
              <a:solidFill>
                <a:schemeClr val="tx1"/>
              </a:solidFill>
            </a:endParaRPr>
          </a:p>
          <a:p>
            <a:pPr marL="571500" indent="-571500" algn="l">
              <a:buFont typeface="Arial" panose="020B0604020202020204" pitchFamily="34" charset="0"/>
              <a:buChar char="•"/>
            </a:pPr>
            <a:endParaRPr lang="fr-CA" sz="5500" u="sng" dirty="0" smtClean="0">
              <a:solidFill>
                <a:schemeClr val="tx1"/>
              </a:solidFill>
            </a:endParaRPr>
          </a:p>
          <a:p>
            <a:pPr marL="571500" indent="-571500" algn="l">
              <a:buFont typeface="Arial" panose="020B0604020202020204" pitchFamily="34" charset="0"/>
              <a:buChar char="•"/>
            </a:pPr>
            <a:r>
              <a:rPr lang="fr-CA" sz="5500" dirty="0" smtClean="0">
                <a:solidFill>
                  <a:schemeClr val="tx1"/>
                </a:solidFill>
              </a:rPr>
              <a:t>…</a:t>
            </a:r>
            <a:endParaRPr lang="fr-CA" sz="5500" dirty="0">
              <a:solidFill>
                <a:schemeClr val="tx1"/>
              </a:solidFill>
            </a:endParaRPr>
          </a:p>
          <a:p>
            <a:endParaRPr lang="fr-CA" sz="3900" dirty="0" smtClean="0">
              <a:solidFill>
                <a:schemeClr val="tx1"/>
              </a:solidFill>
            </a:endParaRPr>
          </a:p>
        </p:txBody>
      </p:sp>
      <p:pic>
        <p:nvPicPr>
          <p:cNvPr id="4" name="Image 3" descr="Image_Mme Brodeur_11oct.jp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5929743"/>
            <a:ext cx="9144000" cy="928255"/>
          </a:xfrm>
          <a:prstGeom prst="rect">
            <a:avLst/>
          </a:prstGeom>
        </p:spPr>
      </p:pic>
      <p:sp>
        <p:nvSpPr>
          <p:cNvPr id="5" name="Titre 1"/>
          <p:cNvSpPr>
            <a:spLocks noGrp="1"/>
          </p:cNvSpPr>
          <p:nvPr>
            <p:ph type="ctrTitle"/>
          </p:nvPr>
        </p:nvSpPr>
        <p:spPr>
          <a:xfrm>
            <a:off x="107504" y="260648"/>
            <a:ext cx="8928992" cy="720080"/>
          </a:xfrm>
        </p:spPr>
        <p:txBody>
          <a:bodyPr>
            <a:noAutofit/>
          </a:bodyPr>
          <a:lstStyle/>
          <a:p>
            <a:r>
              <a:rPr lang="fr-CA" sz="3600" b="1" dirty="0"/>
              <a:t/>
            </a:r>
            <a:br>
              <a:rPr lang="fr-CA" sz="3600" b="1" dirty="0"/>
            </a:br>
            <a:r>
              <a:rPr lang="fr-CA" sz="3600" b="1" dirty="0"/>
              <a:t>Pourquoi </a:t>
            </a:r>
            <a:r>
              <a:rPr lang="fr-CA" sz="3600" b="1" dirty="0" smtClean="0"/>
              <a:t>agir dès </a:t>
            </a:r>
            <a:r>
              <a:rPr lang="fr-CA" sz="3600" b="1" dirty="0"/>
              <a:t>la naissance ?</a:t>
            </a:r>
            <a:r>
              <a:rPr lang="fr-CA" sz="3600" dirty="0"/>
              <a:t/>
            </a:r>
            <a:br>
              <a:rPr lang="fr-CA" sz="3600" dirty="0"/>
            </a:br>
            <a:endParaRPr lang="fr-CA" sz="3600" dirty="0"/>
          </a:p>
        </p:txBody>
      </p:sp>
    </p:spTree>
    <p:extLst>
      <p:ext uri="{BB962C8B-B14F-4D97-AF65-F5344CB8AC3E}">
        <p14:creationId xmlns:p14="http://schemas.microsoft.com/office/powerpoint/2010/main" val="162138167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ous-titre 2"/>
          <p:cNvSpPr>
            <a:spLocks noGrp="1"/>
          </p:cNvSpPr>
          <p:nvPr>
            <p:ph type="subTitle" idx="1"/>
          </p:nvPr>
        </p:nvSpPr>
        <p:spPr>
          <a:xfrm>
            <a:off x="395536" y="1124744"/>
            <a:ext cx="8568951" cy="4804999"/>
          </a:xfrm>
        </p:spPr>
        <p:txBody>
          <a:bodyPr>
            <a:normAutofit fontScale="92500" lnSpcReduction="10000"/>
          </a:bodyPr>
          <a:lstStyle/>
          <a:p>
            <a:pPr marL="137160" algn="l"/>
            <a:endParaRPr lang="fr-CA" dirty="0" smtClean="0">
              <a:solidFill>
                <a:schemeClr val="tx1"/>
              </a:solidFill>
              <a:latin typeface="Calibri" panose="020F0502020204030204" pitchFamily="34" charset="0"/>
            </a:endParaRPr>
          </a:p>
          <a:p>
            <a:pPr marL="137160" algn="l"/>
            <a:r>
              <a:rPr lang="fr-CA" dirty="0" smtClean="0">
                <a:solidFill>
                  <a:schemeClr val="tx1"/>
                </a:solidFill>
                <a:latin typeface="Calibri" panose="020F0502020204030204" pitchFamily="34" charset="0"/>
              </a:rPr>
              <a:t>Afin d’offrir à chaque enfant la meilleure éducation possible et d’assumer </a:t>
            </a:r>
            <a:r>
              <a:rPr lang="fr-CA" dirty="0">
                <a:solidFill>
                  <a:schemeClr val="tx1"/>
                </a:solidFill>
                <a:latin typeface="Calibri" panose="020F0502020204030204" pitchFamily="34" charset="0"/>
              </a:rPr>
              <a:t>notre responsabilité intergénérationnelle en éducation, il est essentiel de prendre en compte les connaissances issues de la recherche.</a:t>
            </a:r>
          </a:p>
          <a:p>
            <a:pPr marL="137160" algn="l"/>
            <a:endParaRPr lang="fr-CA" b="1" dirty="0">
              <a:solidFill>
                <a:schemeClr val="tx1"/>
              </a:solidFill>
              <a:latin typeface="Calibri" panose="020F0502020204030204" pitchFamily="34" charset="0"/>
            </a:endParaRPr>
          </a:p>
          <a:p>
            <a:pPr marL="137160" algn="l"/>
            <a:endParaRPr lang="fr-CA" sz="2000" dirty="0" smtClean="0">
              <a:solidFill>
                <a:schemeClr val="tx1"/>
              </a:solidFill>
              <a:latin typeface="Calibri" panose="020F0502020204030204" pitchFamily="34" charset="0"/>
            </a:endParaRPr>
          </a:p>
          <a:p>
            <a:pPr marL="137160" algn="l"/>
            <a:endParaRPr lang="fr-CA" sz="2000" dirty="0">
              <a:solidFill>
                <a:schemeClr val="tx1"/>
              </a:solidFill>
              <a:latin typeface="Calibri" panose="020F0502020204030204" pitchFamily="34" charset="0"/>
            </a:endParaRPr>
          </a:p>
          <a:p>
            <a:pPr marL="137160" algn="l"/>
            <a:endParaRPr lang="fr-CA" sz="2000" dirty="0" smtClean="0">
              <a:solidFill>
                <a:schemeClr val="tx1"/>
              </a:solidFill>
              <a:latin typeface="Calibri" panose="020F0502020204030204" pitchFamily="34" charset="0"/>
            </a:endParaRPr>
          </a:p>
          <a:p>
            <a:pPr marL="137160" algn="l"/>
            <a:endParaRPr lang="fr-CA" sz="2000" dirty="0">
              <a:solidFill>
                <a:schemeClr val="tx1"/>
              </a:solidFill>
              <a:latin typeface="Calibri" panose="020F0502020204030204" pitchFamily="34" charset="0"/>
            </a:endParaRPr>
          </a:p>
          <a:p>
            <a:pPr marL="137160" algn="l"/>
            <a:r>
              <a:rPr lang="fr-CA" sz="2000" dirty="0" smtClean="0">
                <a:solidFill>
                  <a:schemeClr val="tx1"/>
                </a:solidFill>
                <a:latin typeface="Calibri" panose="020F0502020204030204" pitchFamily="34" charset="0"/>
              </a:rPr>
              <a:t>(Inspiré </a:t>
            </a:r>
            <a:r>
              <a:rPr lang="fr-CA" sz="2000" dirty="0">
                <a:solidFill>
                  <a:schemeClr val="tx1"/>
                </a:solidFill>
                <a:latin typeface="Calibri" panose="020F0502020204030204" pitchFamily="34" charset="0"/>
              </a:rPr>
              <a:t>de David Suzuki, 2015)</a:t>
            </a:r>
          </a:p>
          <a:p>
            <a:endParaRPr lang="fr-CA" sz="3900" dirty="0" smtClean="0">
              <a:solidFill>
                <a:schemeClr val="tx1"/>
              </a:solidFill>
            </a:endParaRPr>
          </a:p>
        </p:txBody>
      </p:sp>
      <p:pic>
        <p:nvPicPr>
          <p:cNvPr id="4" name="Image 3" descr="Image_Mme Brodeur_11oct.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5929743"/>
            <a:ext cx="9144000" cy="928255"/>
          </a:xfrm>
          <a:prstGeom prst="rect">
            <a:avLst/>
          </a:prstGeom>
        </p:spPr>
      </p:pic>
      <p:sp>
        <p:nvSpPr>
          <p:cNvPr id="5" name="Titre 1"/>
          <p:cNvSpPr>
            <a:spLocks noGrp="1"/>
          </p:cNvSpPr>
          <p:nvPr>
            <p:ph type="ctrTitle"/>
          </p:nvPr>
        </p:nvSpPr>
        <p:spPr>
          <a:xfrm>
            <a:off x="107504" y="260648"/>
            <a:ext cx="8928992" cy="720080"/>
          </a:xfrm>
        </p:spPr>
        <p:txBody>
          <a:bodyPr>
            <a:noAutofit/>
          </a:bodyPr>
          <a:lstStyle/>
          <a:p>
            <a:r>
              <a:rPr lang="fr-CA" sz="3600" b="1" dirty="0" smtClean="0"/>
              <a:t>Pourquoi </a:t>
            </a:r>
            <a:r>
              <a:rPr lang="fr-CA" sz="3600" b="1" dirty="0"/>
              <a:t>parler de recherche ?</a:t>
            </a:r>
            <a:endParaRPr lang="fr-CA" sz="3600" dirty="0"/>
          </a:p>
        </p:txBody>
      </p:sp>
    </p:spTree>
    <p:extLst>
      <p:ext uri="{BB962C8B-B14F-4D97-AF65-F5344CB8AC3E}">
        <p14:creationId xmlns:p14="http://schemas.microsoft.com/office/powerpoint/2010/main" val="146835925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ous-titre 2"/>
          <p:cNvSpPr>
            <a:spLocks noGrp="1"/>
          </p:cNvSpPr>
          <p:nvPr>
            <p:ph type="subTitle" idx="1"/>
          </p:nvPr>
        </p:nvSpPr>
        <p:spPr>
          <a:xfrm>
            <a:off x="395536" y="1124744"/>
            <a:ext cx="8568951" cy="4804999"/>
          </a:xfrm>
        </p:spPr>
        <p:txBody>
          <a:bodyPr>
            <a:normAutofit fontScale="92500" lnSpcReduction="10000"/>
          </a:bodyPr>
          <a:lstStyle/>
          <a:p>
            <a:pPr lvl="0" algn="l"/>
            <a:r>
              <a:rPr lang="fr-CA" dirty="0" smtClean="0">
                <a:solidFill>
                  <a:schemeClr val="tx1"/>
                </a:solidFill>
              </a:rPr>
              <a:t>Recherche : mode </a:t>
            </a:r>
            <a:r>
              <a:rPr lang="fr-CA" dirty="0">
                <a:solidFill>
                  <a:schemeClr val="tx1"/>
                </a:solidFill>
              </a:rPr>
              <a:t>particulier d'acquisition de connaissances utilisant des moyens structurés et systématiques pour recueillir des données, c'est-à-dire des méthodes, en vue de mieux comprendre ou expliquer un phénomène.</a:t>
            </a:r>
          </a:p>
          <a:p>
            <a:pPr lvl="0" algn="l"/>
            <a:r>
              <a:rPr lang="fr-CA" sz="2200" dirty="0">
                <a:hlinkClick r:id="rId2"/>
              </a:rPr>
              <a:t>http://</a:t>
            </a:r>
            <a:r>
              <a:rPr lang="fr-CA" sz="2200" dirty="0" smtClean="0">
                <a:hlinkClick r:id="rId2"/>
              </a:rPr>
              <a:t>www.uqtr.ca/metho-lcs/html/recherche.html</a:t>
            </a:r>
            <a:endParaRPr lang="fr-CA" sz="2200" dirty="0" smtClean="0"/>
          </a:p>
          <a:p>
            <a:pPr lvl="0" algn="l"/>
            <a:endParaRPr lang="fr-CA" dirty="0" smtClean="0"/>
          </a:p>
          <a:p>
            <a:pPr lvl="0" algn="l"/>
            <a:endParaRPr lang="fr-CA" dirty="0" smtClean="0">
              <a:solidFill>
                <a:schemeClr val="tx1"/>
              </a:solidFill>
            </a:endParaRPr>
          </a:p>
          <a:p>
            <a:pPr lvl="0" algn="l"/>
            <a:r>
              <a:rPr lang="fr-CA" dirty="0" smtClean="0">
                <a:solidFill>
                  <a:schemeClr val="tx1"/>
                </a:solidFill>
              </a:rPr>
              <a:t>La </a:t>
            </a:r>
            <a:r>
              <a:rPr lang="fr-CA" dirty="0">
                <a:solidFill>
                  <a:schemeClr val="tx1"/>
                </a:solidFill>
              </a:rPr>
              <a:t>recherche </a:t>
            </a:r>
            <a:r>
              <a:rPr lang="fr-CA" dirty="0" smtClean="0">
                <a:solidFill>
                  <a:schemeClr val="tx1"/>
                </a:solidFill>
              </a:rPr>
              <a:t>permet, de façon évolutive, de mieux connaître, comprendre et agir.</a:t>
            </a:r>
          </a:p>
          <a:p>
            <a:pPr lvl="0" algn="l"/>
            <a:endParaRPr lang="fr-CA" dirty="0">
              <a:solidFill>
                <a:schemeClr val="tx1"/>
              </a:solidFill>
            </a:endParaRPr>
          </a:p>
          <a:p>
            <a:endParaRPr lang="fr-CA" sz="3900" dirty="0" smtClean="0">
              <a:solidFill>
                <a:schemeClr val="tx1"/>
              </a:solidFill>
            </a:endParaRPr>
          </a:p>
        </p:txBody>
      </p:sp>
      <p:pic>
        <p:nvPicPr>
          <p:cNvPr id="4" name="Image 3" descr="Image_Mme Brodeur_11oct.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5929743"/>
            <a:ext cx="9144000" cy="928255"/>
          </a:xfrm>
          <a:prstGeom prst="rect">
            <a:avLst/>
          </a:prstGeom>
        </p:spPr>
      </p:pic>
      <p:sp>
        <p:nvSpPr>
          <p:cNvPr id="5" name="Titre 1"/>
          <p:cNvSpPr>
            <a:spLocks noGrp="1"/>
          </p:cNvSpPr>
          <p:nvPr>
            <p:ph type="ctrTitle"/>
          </p:nvPr>
        </p:nvSpPr>
        <p:spPr>
          <a:xfrm>
            <a:off x="107504" y="260648"/>
            <a:ext cx="8928992" cy="720080"/>
          </a:xfrm>
        </p:spPr>
        <p:txBody>
          <a:bodyPr>
            <a:noAutofit/>
          </a:bodyPr>
          <a:lstStyle/>
          <a:p>
            <a:r>
              <a:rPr lang="fr-CA" sz="3600" b="1" dirty="0" smtClean="0"/>
              <a:t>Pourquoi </a:t>
            </a:r>
            <a:r>
              <a:rPr lang="fr-CA" sz="3600" b="1" dirty="0"/>
              <a:t>parler de recherche ?</a:t>
            </a:r>
            <a:endParaRPr lang="fr-CA" sz="3600" dirty="0"/>
          </a:p>
        </p:txBody>
      </p:sp>
    </p:spTree>
    <p:extLst>
      <p:ext uri="{BB962C8B-B14F-4D97-AF65-F5344CB8AC3E}">
        <p14:creationId xmlns:p14="http://schemas.microsoft.com/office/powerpoint/2010/main" val="212487761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ous-titre 2"/>
          <p:cNvSpPr>
            <a:spLocks noGrp="1"/>
          </p:cNvSpPr>
          <p:nvPr>
            <p:ph type="subTitle" idx="1"/>
          </p:nvPr>
        </p:nvSpPr>
        <p:spPr>
          <a:xfrm>
            <a:off x="395536" y="1124744"/>
            <a:ext cx="8568951" cy="4804999"/>
          </a:xfrm>
        </p:spPr>
        <p:txBody>
          <a:bodyPr>
            <a:normAutofit fontScale="70000" lnSpcReduction="20000"/>
          </a:bodyPr>
          <a:lstStyle/>
          <a:p>
            <a:pPr algn="l"/>
            <a:r>
              <a:rPr lang="fr-CA" sz="3500" dirty="0" smtClean="0">
                <a:solidFill>
                  <a:schemeClr val="tx1"/>
                </a:solidFill>
              </a:rPr>
              <a:t>Pratiques favorables à la réussite éducative</a:t>
            </a:r>
          </a:p>
          <a:p>
            <a:pPr algn="l"/>
            <a:endParaRPr lang="fr-CA" sz="3500" dirty="0">
              <a:solidFill>
                <a:schemeClr val="tx1"/>
              </a:solidFill>
            </a:endParaRPr>
          </a:p>
          <a:p>
            <a:pPr algn="l"/>
            <a:r>
              <a:rPr lang="fr-CA" sz="3500" dirty="0" smtClean="0">
                <a:solidFill>
                  <a:schemeClr val="tx1"/>
                </a:solidFill>
              </a:rPr>
              <a:t>« </a:t>
            </a:r>
            <a:r>
              <a:rPr lang="fr-CA" sz="3500" dirty="0">
                <a:solidFill>
                  <a:schemeClr val="tx1"/>
                </a:solidFill>
              </a:rPr>
              <a:t>Une bonne pratique [est une pratique qui a] fait ses preuves et permis d’obtenir de bons résultats, et qui est dès lors recommandée comme modèle. C’est une expérience réussie, testée et validée, au sens large, répétée, qui mérite d’être partagée afin qu’un plus grand nombre de personnes se l’approprient. » </a:t>
            </a:r>
            <a:endParaRPr lang="fr-CA" sz="3500" dirty="0" smtClean="0">
              <a:solidFill>
                <a:schemeClr val="tx1"/>
              </a:solidFill>
            </a:endParaRPr>
          </a:p>
          <a:p>
            <a:pPr algn="l"/>
            <a:r>
              <a:rPr lang="fr-CA" sz="2100" dirty="0">
                <a:solidFill>
                  <a:schemeClr val="tx1"/>
                </a:solidFill>
                <a:hlinkClick r:id="rId2"/>
              </a:rPr>
              <a:t>http://www.fao.org.proxy.bibliotheques.uqam.ca:2048/capacity-development/fr/</a:t>
            </a:r>
            <a:r>
              <a:rPr lang="fr-CA" sz="2100" dirty="0">
                <a:solidFill>
                  <a:schemeClr val="tx1"/>
                </a:solidFill>
              </a:rPr>
              <a:t> </a:t>
            </a:r>
          </a:p>
          <a:p>
            <a:pPr algn="l"/>
            <a:endParaRPr lang="fr-CA" sz="3500" dirty="0">
              <a:solidFill>
                <a:schemeClr val="tx1"/>
              </a:solidFill>
            </a:endParaRPr>
          </a:p>
          <a:p>
            <a:pPr algn="l"/>
            <a:r>
              <a:rPr lang="fr-CA" sz="3500" dirty="0" smtClean="0">
                <a:solidFill>
                  <a:schemeClr val="tx1"/>
                </a:solidFill>
              </a:rPr>
              <a:t>Or, c’est un défi de trouver ces pratiques en éducation, d’où la nécessité de créer un Institut national d’excellence en éducation.</a:t>
            </a:r>
          </a:p>
          <a:p>
            <a:pPr algn="l"/>
            <a:r>
              <a:rPr lang="fr-CA" sz="2900" dirty="0" smtClean="0">
                <a:solidFill>
                  <a:schemeClr val="tx1"/>
                </a:solidFill>
              </a:rPr>
              <a:t>(Brodeur et al., 2016)</a:t>
            </a:r>
          </a:p>
          <a:p>
            <a:pPr algn="l"/>
            <a:endParaRPr lang="fr-CA" sz="3500" dirty="0">
              <a:solidFill>
                <a:schemeClr val="tx1"/>
              </a:solidFill>
            </a:endParaRPr>
          </a:p>
        </p:txBody>
      </p:sp>
      <p:pic>
        <p:nvPicPr>
          <p:cNvPr id="4" name="Image 3" descr="Image_Mme Brodeur_11oct.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5929743"/>
            <a:ext cx="9144000" cy="928255"/>
          </a:xfrm>
          <a:prstGeom prst="rect">
            <a:avLst/>
          </a:prstGeom>
        </p:spPr>
      </p:pic>
      <p:sp>
        <p:nvSpPr>
          <p:cNvPr id="5" name="Titre 1"/>
          <p:cNvSpPr>
            <a:spLocks noGrp="1"/>
          </p:cNvSpPr>
          <p:nvPr>
            <p:ph type="ctrTitle"/>
          </p:nvPr>
        </p:nvSpPr>
        <p:spPr>
          <a:xfrm>
            <a:off x="107504" y="260648"/>
            <a:ext cx="8928992" cy="720080"/>
          </a:xfrm>
        </p:spPr>
        <p:txBody>
          <a:bodyPr>
            <a:noAutofit/>
          </a:bodyPr>
          <a:lstStyle/>
          <a:p>
            <a:r>
              <a:rPr lang="fr-CA" sz="3600" b="1" dirty="0" smtClean="0"/>
              <a:t>Pourquoi </a:t>
            </a:r>
            <a:r>
              <a:rPr lang="fr-CA" sz="3600" b="1" dirty="0"/>
              <a:t>parler de recherche ?</a:t>
            </a:r>
            <a:endParaRPr lang="fr-CA" sz="3600" dirty="0"/>
          </a:p>
        </p:txBody>
      </p:sp>
    </p:spTree>
    <p:extLst>
      <p:ext uri="{BB962C8B-B14F-4D97-AF65-F5344CB8AC3E}">
        <p14:creationId xmlns:p14="http://schemas.microsoft.com/office/powerpoint/2010/main" val="205471936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ous-titre 2"/>
          <p:cNvSpPr>
            <a:spLocks noGrp="1"/>
          </p:cNvSpPr>
          <p:nvPr>
            <p:ph type="subTitle" idx="1"/>
          </p:nvPr>
        </p:nvSpPr>
        <p:spPr>
          <a:xfrm>
            <a:off x="395536" y="1124744"/>
            <a:ext cx="8568951" cy="4804999"/>
          </a:xfrm>
        </p:spPr>
        <p:txBody>
          <a:bodyPr>
            <a:normAutofit/>
          </a:bodyPr>
          <a:lstStyle/>
          <a:p>
            <a:pPr lvl="0" algn="l"/>
            <a:endParaRPr lang="fr-CA" dirty="0" smtClean="0">
              <a:solidFill>
                <a:schemeClr val="tx1"/>
              </a:solidFill>
            </a:endParaRPr>
          </a:p>
          <a:p>
            <a:pPr lvl="0" algn="l"/>
            <a:r>
              <a:rPr lang="fr-CA" dirty="0" smtClean="0">
                <a:solidFill>
                  <a:schemeClr val="tx1"/>
                </a:solidFill>
              </a:rPr>
              <a:t>La capacité à lire est déterminante pour :</a:t>
            </a:r>
          </a:p>
          <a:p>
            <a:pPr lvl="0" algn="l"/>
            <a:endParaRPr lang="fr-CA" dirty="0">
              <a:solidFill>
                <a:schemeClr val="tx1"/>
              </a:solidFill>
            </a:endParaRPr>
          </a:p>
          <a:p>
            <a:pPr marL="457200" lvl="0" indent="-457200" algn="l">
              <a:buFont typeface="Arial" panose="020B0604020202020204" pitchFamily="34" charset="0"/>
              <a:buChar char="•"/>
            </a:pPr>
            <a:r>
              <a:rPr lang="fr-CA" dirty="0" smtClean="0">
                <a:solidFill>
                  <a:schemeClr val="tx1"/>
                </a:solidFill>
              </a:rPr>
              <a:t>la </a:t>
            </a:r>
            <a:r>
              <a:rPr lang="fr-CA" dirty="0">
                <a:solidFill>
                  <a:schemeClr val="tx1"/>
                </a:solidFill>
              </a:rPr>
              <a:t>réussite </a:t>
            </a:r>
            <a:r>
              <a:rPr lang="fr-CA" dirty="0" smtClean="0">
                <a:solidFill>
                  <a:schemeClr val="tx1"/>
                </a:solidFill>
              </a:rPr>
              <a:t>scolaire, </a:t>
            </a:r>
          </a:p>
          <a:p>
            <a:pPr marL="457200" lvl="0" indent="-457200" algn="l">
              <a:buFont typeface="Arial" panose="020B0604020202020204" pitchFamily="34" charset="0"/>
              <a:buChar char="•"/>
            </a:pPr>
            <a:r>
              <a:rPr lang="fr-CA" dirty="0" smtClean="0">
                <a:solidFill>
                  <a:schemeClr val="tx1"/>
                </a:solidFill>
              </a:rPr>
              <a:t>la </a:t>
            </a:r>
            <a:r>
              <a:rPr lang="fr-CA" dirty="0">
                <a:solidFill>
                  <a:schemeClr val="tx1"/>
                </a:solidFill>
              </a:rPr>
              <a:t>réussite </a:t>
            </a:r>
            <a:r>
              <a:rPr lang="fr-CA" dirty="0" smtClean="0">
                <a:solidFill>
                  <a:schemeClr val="tx1"/>
                </a:solidFill>
              </a:rPr>
              <a:t>éducative, </a:t>
            </a:r>
          </a:p>
          <a:p>
            <a:pPr marL="457200" lvl="0" indent="-457200" algn="l">
              <a:buFont typeface="Arial" panose="020B0604020202020204" pitchFamily="34" charset="0"/>
              <a:buChar char="•"/>
            </a:pPr>
            <a:r>
              <a:rPr lang="fr-CA" dirty="0" smtClean="0">
                <a:solidFill>
                  <a:schemeClr val="tx1"/>
                </a:solidFill>
              </a:rPr>
              <a:t>et </a:t>
            </a:r>
            <a:r>
              <a:rPr lang="fr-CA" dirty="0">
                <a:solidFill>
                  <a:schemeClr val="tx1"/>
                </a:solidFill>
              </a:rPr>
              <a:t>la participation </a:t>
            </a:r>
            <a:r>
              <a:rPr lang="fr-CA" dirty="0" smtClean="0">
                <a:solidFill>
                  <a:schemeClr val="tx1"/>
                </a:solidFill>
              </a:rPr>
              <a:t>citoyenne.</a:t>
            </a:r>
            <a:endParaRPr lang="fr-CA" dirty="0">
              <a:solidFill>
                <a:schemeClr val="tx1"/>
              </a:solidFill>
            </a:endParaRPr>
          </a:p>
          <a:p>
            <a:pPr algn="l"/>
            <a:endParaRPr lang="fr-CA" sz="2200" dirty="0" smtClean="0">
              <a:solidFill>
                <a:schemeClr val="tx1"/>
              </a:solidFill>
            </a:endParaRPr>
          </a:p>
        </p:txBody>
      </p:sp>
      <p:pic>
        <p:nvPicPr>
          <p:cNvPr id="4" name="Image 3" descr="Image_Mme Brodeur_11oct.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5929743"/>
            <a:ext cx="9144000" cy="928255"/>
          </a:xfrm>
          <a:prstGeom prst="rect">
            <a:avLst/>
          </a:prstGeom>
        </p:spPr>
      </p:pic>
      <p:sp>
        <p:nvSpPr>
          <p:cNvPr id="5" name="Titre 1"/>
          <p:cNvSpPr>
            <a:spLocks noGrp="1"/>
          </p:cNvSpPr>
          <p:nvPr>
            <p:ph type="ctrTitle"/>
          </p:nvPr>
        </p:nvSpPr>
        <p:spPr>
          <a:xfrm>
            <a:off x="107504" y="260648"/>
            <a:ext cx="8928992" cy="720080"/>
          </a:xfrm>
        </p:spPr>
        <p:txBody>
          <a:bodyPr>
            <a:noAutofit/>
          </a:bodyPr>
          <a:lstStyle/>
          <a:p>
            <a:r>
              <a:rPr lang="fr-CA" sz="3600" b="1" dirty="0"/>
              <a:t>Pourquoi s’intéresser à la lecture ?</a:t>
            </a:r>
            <a:endParaRPr lang="fr-CA" sz="3600" dirty="0"/>
          </a:p>
        </p:txBody>
      </p:sp>
    </p:spTree>
    <p:extLst>
      <p:ext uri="{BB962C8B-B14F-4D97-AF65-F5344CB8AC3E}">
        <p14:creationId xmlns:p14="http://schemas.microsoft.com/office/powerpoint/2010/main" val="339635098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ous-titre 2"/>
          <p:cNvSpPr>
            <a:spLocks noGrp="1"/>
          </p:cNvSpPr>
          <p:nvPr>
            <p:ph type="subTitle" idx="1"/>
          </p:nvPr>
        </p:nvSpPr>
        <p:spPr>
          <a:xfrm>
            <a:off x="395536" y="980728"/>
            <a:ext cx="8568951" cy="4949015"/>
          </a:xfrm>
        </p:spPr>
        <p:txBody>
          <a:bodyPr>
            <a:normAutofit fontScale="25000" lnSpcReduction="20000"/>
          </a:bodyPr>
          <a:lstStyle/>
          <a:p>
            <a:pPr algn="l">
              <a:lnSpc>
                <a:spcPct val="120000"/>
              </a:lnSpc>
            </a:pPr>
            <a:r>
              <a:rPr lang="fr-FR" sz="9600" dirty="0" smtClean="0">
                <a:solidFill>
                  <a:schemeClr val="tx1"/>
                </a:solidFill>
                <a:latin typeface="Calibri" panose="020F0502020204030204" pitchFamily="34" charset="0"/>
              </a:rPr>
              <a:t>L’un </a:t>
            </a:r>
            <a:r>
              <a:rPr lang="fr-FR" sz="9600" dirty="0">
                <a:solidFill>
                  <a:schemeClr val="tx1"/>
                </a:solidFill>
                <a:latin typeface="Calibri" panose="020F0502020204030204" pitchFamily="34" charset="0"/>
              </a:rPr>
              <a:t>des défis importants à relever pour le milieu scolaire est de </a:t>
            </a:r>
            <a:r>
              <a:rPr lang="fr-FR" sz="9600" dirty="0" smtClean="0">
                <a:solidFill>
                  <a:schemeClr val="tx1"/>
                </a:solidFill>
                <a:latin typeface="Calibri" panose="020F0502020204030204" pitchFamily="34" charset="0"/>
              </a:rPr>
              <a:t>faire en sorte que chaque élève sache lire à 7 ans, afin de pouvoir lire pour apprendre et, ainsi, prévenir </a:t>
            </a:r>
            <a:r>
              <a:rPr lang="fr-FR" sz="9600" dirty="0">
                <a:solidFill>
                  <a:schemeClr val="tx1"/>
                </a:solidFill>
                <a:latin typeface="Calibri" panose="020F0502020204030204" pitchFamily="34" charset="0"/>
              </a:rPr>
              <a:t>l’analphabétisme. </a:t>
            </a:r>
            <a:endParaRPr lang="fr-FR" sz="9600" dirty="0" smtClean="0">
              <a:solidFill>
                <a:schemeClr val="tx1"/>
              </a:solidFill>
              <a:latin typeface="Calibri" panose="020F0502020204030204" pitchFamily="34" charset="0"/>
            </a:endParaRPr>
          </a:p>
          <a:p>
            <a:pPr algn="l">
              <a:lnSpc>
                <a:spcPct val="120000"/>
              </a:lnSpc>
            </a:pPr>
            <a:endParaRPr lang="fr-FR" sz="9600" dirty="0">
              <a:solidFill>
                <a:schemeClr val="tx1"/>
              </a:solidFill>
              <a:latin typeface="Calibri" panose="020F0502020204030204" pitchFamily="34" charset="0"/>
            </a:endParaRPr>
          </a:p>
          <a:p>
            <a:pPr algn="l">
              <a:lnSpc>
                <a:spcPct val="120000"/>
              </a:lnSpc>
            </a:pPr>
            <a:r>
              <a:rPr lang="fr-CA" sz="9600" dirty="0">
                <a:solidFill>
                  <a:schemeClr val="tx1"/>
                </a:solidFill>
                <a:latin typeface="Calibri" panose="020F0502020204030204" pitchFamily="34" charset="0"/>
              </a:rPr>
              <a:t>Selon la dernière étude de </a:t>
            </a:r>
            <a:r>
              <a:rPr lang="fr-CA" sz="9600" dirty="0" smtClean="0">
                <a:solidFill>
                  <a:schemeClr val="tx1"/>
                </a:solidFill>
                <a:latin typeface="Calibri" panose="020F0502020204030204" pitchFamily="34" charset="0"/>
              </a:rPr>
              <a:t>l'L’analphabétisme </a:t>
            </a:r>
            <a:r>
              <a:rPr lang="fr-CA" sz="9600" dirty="0">
                <a:solidFill>
                  <a:schemeClr val="tx1"/>
                </a:solidFill>
                <a:latin typeface="Calibri" panose="020F0502020204030204" pitchFamily="34" charset="0"/>
              </a:rPr>
              <a:t>au Québec est passé </a:t>
            </a:r>
            <a:r>
              <a:rPr lang="fr-CA" sz="9600" dirty="0">
                <a:solidFill>
                  <a:schemeClr val="tx1"/>
                </a:solidFill>
                <a:latin typeface="Calibri" panose="020F0502020204030204" pitchFamily="34" charset="0"/>
                <a:cs typeface="Arial" pitchFamily="34" charset="0"/>
              </a:rPr>
              <a:t> entre 2003 et 2013, de 49% à 53%, comparé à 42% à 49% au </a:t>
            </a:r>
            <a:r>
              <a:rPr lang="fr-CA" sz="9600" dirty="0" smtClean="0">
                <a:solidFill>
                  <a:schemeClr val="tx1"/>
                </a:solidFill>
                <a:latin typeface="Calibri" panose="020F0502020204030204" pitchFamily="34" charset="0"/>
                <a:cs typeface="Arial" pitchFamily="34" charset="0"/>
              </a:rPr>
              <a:t>Canada</a:t>
            </a:r>
            <a:r>
              <a:rPr lang="fr-CA" sz="9600" dirty="0">
                <a:solidFill>
                  <a:schemeClr val="tx1"/>
                </a:solidFill>
                <a:latin typeface="Calibri" panose="020F0502020204030204" pitchFamily="34" charset="0"/>
                <a:cs typeface="Arial" pitchFamily="34" charset="0"/>
              </a:rPr>
              <a:t> </a:t>
            </a:r>
            <a:r>
              <a:rPr lang="fr-CA" sz="8000" dirty="0" smtClean="0">
                <a:solidFill>
                  <a:schemeClr val="tx1"/>
                </a:solidFill>
                <a:latin typeface="Calibri" panose="020F0502020204030204" pitchFamily="34" charset="0"/>
                <a:cs typeface="Arial" pitchFamily="34" charset="0"/>
              </a:rPr>
              <a:t>(</a:t>
            </a:r>
            <a:r>
              <a:rPr lang="fr-CA" sz="8000" dirty="0" smtClean="0">
                <a:solidFill>
                  <a:schemeClr val="tx1"/>
                </a:solidFill>
                <a:latin typeface="Calibri" panose="020F0502020204030204" pitchFamily="34" charset="0"/>
              </a:rPr>
              <a:t>OCDE, 2013).</a:t>
            </a:r>
          </a:p>
          <a:p>
            <a:pPr algn="l">
              <a:lnSpc>
                <a:spcPct val="120000"/>
              </a:lnSpc>
            </a:pPr>
            <a:endParaRPr lang="fr-FR" sz="9600" dirty="0">
              <a:solidFill>
                <a:schemeClr val="tx1"/>
              </a:solidFill>
              <a:latin typeface="Calibri" panose="020F0502020204030204" pitchFamily="34" charset="0"/>
            </a:endParaRPr>
          </a:p>
          <a:p>
            <a:pPr algn="l">
              <a:lnSpc>
                <a:spcPct val="120000"/>
              </a:lnSpc>
            </a:pPr>
            <a:r>
              <a:rPr lang="fr-CA" sz="9600" dirty="0" smtClean="0">
                <a:solidFill>
                  <a:schemeClr val="tx1"/>
                </a:solidFill>
                <a:latin typeface="Calibri" panose="020F0502020204030204" pitchFamily="34" charset="0"/>
                <a:cs typeface="Arial" pitchFamily="34" charset="0"/>
              </a:rPr>
              <a:t>Les coûts de l’analphabétisme sont élevés, sur les plans personnels et sociétaux.</a:t>
            </a:r>
            <a:endParaRPr lang="fr-CA" sz="9600" dirty="0">
              <a:solidFill>
                <a:schemeClr val="tx1"/>
              </a:solidFill>
              <a:latin typeface="Calibri" panose="020F0502020204030204" pitchFamily="34" charset="0"/>
              <a:cs typeface="Arial" pitchFamily="34" charset="0"/>
            </a:endParaRPr>
          </a:p>
          <a:p>
            <a:pPr algn="l">
              <a:lnSpc>
                <a:spcPct val="120000"/>
              </a:lnSpc>
            </a:pPr>
            <a:endParaRPr lang="fr-CA" sz="9600" dirty="0">
              <a:solidFill>
                <a:schemeClr val="tx1"/>
              </a:solidFill>
              <a:latin typeface="Calibri" panose="020F0502020204030204" pitchFamily="34" charset="0"/>
              <a:cs typeface="Arial" pitchFamily="34" charset="0"/>
            </a:endParaRPr>
          </a:p>
          <a:p>
            <a:pPr algn="l">
              <a:lnSpc>
                <a:spcPct val="120000"/>
              </a:lnSpc>
            </a:pPr>
            <a:r>
              <a:rPr lang="fr-CA" sz="9600" dirty="0">
                <a:solidFill>
                  <a:schemeClr val="tx1"/>
                </a:solidFill>
                <a:latin typeface="Calibri" panose="020F0502020204030204" pitchFamily="34" charset="0"/>
              </a:rPr>
              <a:t>On ne devient pas analphabète spontanément à 16 ans… </a:t>
            </a:r>
            <a:r>
              <a:rPr lang="fr-CA" sz="9600" dirty="0" smtClean="0">
                <a:solidFill>
                  <a:schemeClr val="tx1"/>
                </a:solidFill>
                <a:latin typeface="Calibri" panose="020F0502020204030204" pitchFamily="34" charset="0"/>
              </a:rPr>
              <a:t>      </a:t>
            </a:r>
            <a:r>
              <a:rPr lang="fr-CA" sz="8000" dirty="0" smtClean="0">
                <a:solidFill>
                  <a:schemeClr val="tx1"/>
                </a:solidFill>
                <a:latin typeface="Calibri" panose="020F0502020204030204" pitchFamily="34" charset="0"/>
              </a:rPr>
              <a:t>(Brodeur</a:t>
            </a:r>
            <a:r>
              <a:rPr lang="fr-CA" sz="8000" dirty="0">
                <a:solidFill>
                  <a:schemeClr val="tx1"/>
                </a:solidFill>
                <a:latin typeface="Calibri" panose="020F0502020204030204" pitchFamily="34" charset="0"/>
              </a:rPr>
              <a:t>, Perreault, Ouellet et Desrochers, 2011). </a:t>
            </a:r>
          </a:p>
          <a:p>
            <a:pPr algn="l"/>
            <a:endParaRPr lang="fr-CA" sz="2200" dirty="0" smtClean="0">
              <a:solidFill>
                <a:schemeClr val="tx1"/>
              </a:solidFill>
            </a:endParaRPr>
          </a:p>
        </p:txBody>
      </p:sp>
      <p:pic>
        <p:nvPicPr>
          <p:cNvPr id="4" name="Image 3" descr="Image_Mme Brodeur_11oct.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5929743"/>
            <a:ext cx="9144000" cy="928255"/>
          </a:xfrm>
          <a:prstGeom prst="rect">
            <a:avLst/>
          </a:prstGeom>
        </p:spPr>
      </p:pic>
      <p:sp>
        <p:nvSpPr>
          <p:cNvPr id="5" name="Titre 1"/>
          <p:cNvSpPr>
            <a:spLocks noGrp="1"/>
          </p:cNvSpPr>
          <p:nvPr>
            <p:ph type="ctrTitle"/>
          </p:nvPr>
        </p:nvSpPr>
        <p:spPr>
          <a:xfrm>
            <a:off x="107504" y="260648"/>
            <a:ext cx="8928992" cy="720080"/>
          </a:xfrm>
        </p:spPr>
        <p:txBody>
          <a:bodyPr>
            <a:noAutofit/>
          </a:bodyPr>
          <a:lstStyle/>
          <a:p>
            <a:r>
              <a:rPr lang="fr-CA" sz="3600" b="1" dirty="0"/>
              <a:t>Pourquoi s’intéresser à la lecture ?</a:t>
            </a:r>
            <a:endParaRPr lang="fr-CA" sz="3600" dirty="0"/>
          </a:p>
        </p:txBody>
      </p:sp>
    </p:spTree>
    <p:extLst>
      <p:ext uri="{BB962C8B-B14F-4D97-AF65-F5344CB8AC3E}">
        <p14:creationId xmlns:p14="http://schemas.microsoft.com/office/powerpoint/2010/main" val="279435023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ous-titre 2"/>
          <p:cNvSpPr>
            <a:spLocks noGrp="1"/>
          </p:cNvSpPr>
          <p:nvPr>
            <p:ph type="subTitle" idx="1"/>
          </p:nvPr>
        </p:nvSpPr>
        <p:spPr>
          <a:xfrm>
            <a:off x="395536" y="1124744"/>
            <a:ext cx="8568951" cy="4804999"/>
          </a:xfrm>
        </p:spPr>
        <p:txBody>
          <a:bodyPr>
            <a:normAutofit fontScale="40000" lnSpcReduction="20000"/>
          </a:bodyPr>
          <a:lstStyle/>
          <a:p>
            <a:pPr algn="l"/>
            <a:r>
              <a:rPr lang="fr-CA" sz="6000" dirty="0" smtClean="0">
                <a:solidFill>
                  <a:schemeClr val="tx1"/>
                </a:solidFill>
              </a:rPr>
              <a:t>L’état des connaissances issues de la recherche sur l’apprentissage de la lecture révèle qu’il est essentiel de  favoriser l’apprentissage des éléments suivants : </a:t>
            </a:r>
          </a:p>
          <a:p>
            <a:pPr algn="l"/>
            <a:endParaRPr lang="fr-CA" sz="6000" dirty="0" smtClean="0">
              <a:solidFill>
                <a:schemeClr val="tx1"/>
              </a:solidFill>
            </a:endParaRPr>
          </a:p>
          <a:p>
            <a:pPr marL="685800" indent="-685800" algn="l">
              <a:buFont typeface="Arial" panose="020B0604020202020204" pitchFamily="34" charset="0"/>
              <a:buChar char="•"/>
            </a:pPr>
            <a:r>
              <a:rPr lang="fr-CA" sz="6000" dirty="0">
                <a:solidFill>
                  <a:schemeClr val="tx1"/>
                </a:solidFill>
              </a:rPr>
              <a:t>V</a:t>
            </a:r>
            <a:r>
              <a:rPr lang="fr-CA" sz="6000" dirty="0" smtClean="0">
                <a:solidFill>
                  <a:schemeClr val="tx1"/>
                </a:solidFill>
              </a:rPr>
              <a:t>ocabulaire </a:t>
            </a:r>
          </a:p>
          <a:p>
            <a:pPr marL="685800" indent="-685800" algn="l">
              <a:buFont typeface="Arial" panose="020B0604020202020204" pitchFamily="34" charset="0"/>
              <a:buChar char="•"/>
            </a:pPr>
            <a:r>
              <a:rPr lang="fr-CA" sz="6000" dirty="0" smtClean="0">
                <a:solidFill>
                  <a:schemeClr val="tx1"/>
                </a:solidFill>
              </a:rPr>
              <a:t>Conscience phonologique</a:t>
            </a:r>
          </a:p>
          <a:p>
            <a:pPr marL="685800" indent="-685800" algn="l">
              <a:buFont typeface="Arial" panose="020B0604020202020204" pitchFamily="34" charset="0"/>
              <a:buChar char="•"/>
            </a:pPr>
            <a:r>
              <a:rPr lang="fr-CA" sz="6000" dirty="0">
                <a:solidFill>
                  <a:schemeClr val="tx1"/>
                </a:solidFill>
              </a:rPr>
              <a:t>P</a:t>
            </a:r>
            <a:r>
              <a:rPr lang="fr-CA" sz="6000" dirty="0" smtClean="0">
                <a:solidFill>
                  <a:schemeClr val="tx1"/>
                </a:solidFill>
              </a:rPr>
              <a:t>rincipe alphabétique (connaissance des lettres et correspondances graphèmes-phonèmes)</a:t>
            </a:r>
          </a:p>
          <a:p>
            <a:pPr marL="685800" indent="-685800" algn="l">
              <a:buFont typeface="Arial" panose="020B0604020202020204" pitchFamily="34" charset="0"/>
              <a:buChar char="•"/>
            </a:pPr>
            <a:r>
              <a:rPr lang="fr-CA" sz="6000" dirty="0" smtClean="0">
                <a:solidFill>
                  <a:schemeClr val="tx1"/>
                </a:solidFill>
              </a:rPr>
              <a:t>Fluidité</a:t>
            </a:r>
          </a:p>
          <a:p>
            <a:pPr marL="685800" indent="-685800" algn="l">
              <a:buFont typeface="Arial" panose="020B0604020202020204" pitchFamily="34" charset="0"/>
              <a:buChar char="•"/>
            </a:pPr>
            <a:r>
              <a:rPr lang="fr-CA" sz="6000" dirty="0" smtClean="0">
                <a:solidFill>
                  <a:schemeClr val="tx1"/>
                </a:solidFill>
              </a:rPr>
              <a:t>Compréhension</a:t>
            </a:r>
          </a:p>
          <a:p>
            <a:pPr algn="l"/>
            <a:endParaRPr lang="fr-CA" sz="6000" dirty="0" smtClean="0">
              <a:solidFill>
                <a:schemeClr val="tx1"/>
              </a:solidFill>
            </a:endParaRPr>
          </a:p>
          <a:p>
            <a:pPr algn="l"/>
            <a:r>
              <a:rPr lang="fr-CA" sz="6000" dirty="0" smtClean="0">
                <a:solidFill>
                  <a:schemeClr val="tx1"/>
                </a:solidFill>
              </a:rPr>
              <a:t>Le tout, en soutenant la motivation des enfants, et en combinant des activités initiées par les enfants et des activités proposées par l’adulte </a:t>
            </a:r>
            <a:r>
              <a:rPr lang="fr-CA" sz="5000" dirty="0" smtClean="0">
                <a:solidFill>
                  <a:schemeClr val="tx1"/>
                </a:solidFill>
              </a:rPr>
              <a:t>(Barnett, 2011).</a:t>
            </a:r>
          </a:p>
          <a:p>
            <a:pPr algn="l"/>
            <a:endParaRPr lang="fr-CA" sz="5000" dirty="0">
              <a:solidFill>
                <a:schemeClr val="tx1"/>
              </a:solidFill>
            </a:endParaRPr>
          </a:p>
          <a:p>
            <a:pPr algn="l"/>
            <a:endParaRPr lang="fr-CA" sz="5000" dirty="0">
              <a:solidFill>
                <a:schemeClr val="tx1"/>
              </a:solidFill>
            </a:endParaRPr>
          </a:p>
          <a:p>
            <a:pPr marL="685800" indent="-685800" algn="l">
              <a:buFont typeface="Arial" panose="020B0604020202020204" pitchFamily="34" charset="0"/>
              <a:buChar char="•"/>
            </a:pPr>
            <a:endParaRPr lang="fr-CA" sz="5100" dirty="0" smtClean="0">
              <a:solidFill>
                <a:schemeClr val="tx1"/>
              </a:solidFill>
            </a:endParaRPr>
          </a:p>
        </p:txBody>
      </p:sp>
      <p:pic>
        <p:nvPicPr>
          <p:cNvPr id="4" name="Image 3" descr="Image_Mme Brodeur_11oct.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5929743"/>
            <a:ext cx="9144000" cy="928255"/>
          </a:xfrm>
          <a:prstGeom prst="rect">
            <a:avLst/>
          </a:prstGeom>
        </p:spPr>
      </p:pic>
      <p:sp>
        <p:nvSpPr>
          <p:cNvPr id="5" name="Titre 1"/>
          <p:cNvSpPr>
            <a:spLocks noGrp="1"/>
          </p:cNvSpPr>
          <p:nvPr>
            <p:ph type="ctrTitle"/>
          </p:nvPr>
        </p:nvSpPr>
        <p:spPr>
          <a:xfrm>
            <a:off x="107504" y="260648"/>
            <a:ext cx="8928992" cy="720080"/>
          </a:xfrm>
        </p:spPr>
        <p:txBody>
          <a:bodyPr>
            <a:noAutofit/>
          </a:bodyPr>
          <a:lstStyle/>
          <a:p>
            <a:r>
              <a:rPr lang="fr-CA" sz="3600" b="1" dirty="0"/>
              <a:t>Pourquoi s’intéresser à la lecture ?</a:t>
            </a:r>
            <a:endParaRPr lang="fr-CA" sz="3600" dirty="0"/>
          </a:p>
        </p:txBody>
      </p:sp>
    </p:spTree>
    <p:extLst>
      <p:ext uri="{BB962C8B-B14F-4D97-AF65-F5344CB8AC3E}">
        <p14:creationId xmlns:p14="http://schemas.microsoft.com/office/powerpoint/2010/main" val="213956820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ous-titre 2"/>
          <p:cNvSpPr>
            <a:spLocks noGrp="1"/>
          </p:cNvSpPr>
          <p:nvPr>
            <p:ph type="subTitle" idx="1"/>
          </p:nvPr>
        </p:nvSpPr>
        <p:spPr>
          <a:xfrm>
            <a:off x="395536" y="1124744"/>
            <a:ext cx="8568951" cy="4804999"/>
          </a:xfrm>
        </p:spPr>
        <p:txBody>
          <a:bodyPr>
            <a:normAutofit fontScale="55000" lnSpcReduction="20000"/>
          </a:bodyPr>
          <a:lstStyle/>
          <a:p>
            <a:pPr algn="l"/>
            <a:r>
              <a:rPr lang="fr-CA" sz="4400" dirty="0" smtClean="0">
                <a:solidFill>
                  <a:schemeClr val="tx1"/>
                </a:solidFill>
              </a:rPr>
              <a:t>À l’école, dès la maternelle, il importe d’adopter une approche d’enseignement équilibrée. </a:t>
            </a:r>
          </a:p>
          <a:p>
            <a:pPr algn="l"/>
            <a:endParaRPr lang="fr-CA" sz="4400" dirty="0">
              <a:solidFill>
                <a:schemeClr val="tx1"/>
              </a:solidFill>
            </a:endParaRPr>
          </a:p>
          <a:p>
            <a:pPr algn="l"/>
            <a:r>
              <a:rPr lang="fr-CA" sz="4400" dirty="0" smtClean="0">
                <a:solidFill>
                  <a:schemeClr val="tx1"/>
                </a:solidFill>
              </a:rPr>
              <a:t>Cette approche implique </a:t>
            </a:r>
            <a:r>
              <a:rPr lang="fr-CA" sz="4400" dirty="0">
                <a:solidFill>
                  <a:schemeClr val="tx1"/>
                </a:solidFill>
              </a:rPr>
              <a:t>un enseignement explicite, systématique et en profondeur des différentes habiletés requises en lecture et en écriture dans un environnement de classe où il y a davantage de lecture de textes </a:t>
            </a:r>
            <a:r>
              <a:rPr lang="fr-CA" sz="4400" dirty="0" smtClean="0">
                <a:solidFill>
                  <a:schemeClr val="tx1"/>
                </a:solidFill>
              </a:rPr>
              <a:t>authentiques, incluant </a:t>
            </a:r>
            <a:r>
              <a:rPr lang="fr-CA" sz="4400" dirty="0">
                <a:solidFill>
                  <a:schemeClr val="tx1"/>
                </a:solidFill>
              </a:rPr>
              <a:t>les textes informatifs, et davantage de composition de textes par les élèves </a:t>
            </a:r>
            <a:r>
              <a:rPr lang="fr-CA" sz="4400" dirty="0" smtClean="0">
                <a:solidFill>
                  <a:schemeClr val="tx1"/>
                </a:solidFill>
              </a:rPr>
              <a:t>(</a:t>
            </a:r>
            <a:r>
              <a:rPr lang="fr-CA" sz="4400" dirty="0" err="1" smtClean="0">
                <a:solidFill>
                  <a:schemeClr val="tx1"/>
                </a:solidFill>
              </a:rPr>
              <a:t>Pressley</a:t>
            </a:r>
            <a:r>
              <a:rPr lang="fr-CA" sz="4400" dirty="0" smtClean="0">
                <a:solidFill>
                  <a:schemeClr val="tx1"/>
                </a:solidFill>
              </a:rPr>
              <a:t> et </a:t>
            </a:r>
            <a:r>
              <a:rPr lang="fr-CA" sz="4400" dirty="0" err="1" smtClean="0">
                <a:solidFill>
                  <a:schemeClr val="tx1"/>
                </a:solidFill>
              </a:rPr>
              <a:t>Allington</a:t>
            </a:r>
            <a:r>
              <a:rPr lang="fr-CA" sz="4400" dirty="0" smtClean="0">
                <a:solidFill>
                  <a:schemeClr val="tx1"/>
                </a:solidFill>
              </a:rPr>
              <a:t>, 2014). </a:t>
            </a:r>
          </a:p>
          <a:p>
            <a:pPr algn="l"/>
            <a:endParaRPr lang="fr-CA" sz="4400" dirty="0">
              <a:solidFill>
                <a:schemeClr val="tx1"/>
              </a:solidFill>
            </a:endParaRPr>
          </a:p>
          <a:p>
            <a:pPr algn="l"/>
            <a:r>
              <a:rPr lang="fr-CA" sz="4400" dirty="0" smtClean="0">
                <a:solidFill>
                  <a:schemeClr val="tx1"/>
                </a:solidFill>
              </a:rPr>
              <a:t>Il </a:t>
            </a:r>
            <a:r>
              <a:rPr lang="fr-CA" sz="4400" dirty="0">
                <a:solidFill>
                  <a:schemeClr val="tx1"/>
                </a:solidFill>
              </a:rPr>
              <a:t>s’agit donc d’une approche qui combine des activités centrées sur le sens et d’autres, centrées sur des habiletés déterminantes pour la réussite des premiers apprentissages en lecture et en l’écriture.</a:t>
            </a:r>
          </a:p>
          <a:p>
            <a:pPr algn="l"/>
            <a:endParaRPr lang="fr-CA" sz="5000" dirty="0">
              <a:solidFill>
                <a:schemeClr val="tx1"/>
              </a:solidFill>
            </a:endParaRPr>
          </a:p>
          <a:p>
            <a:pPr marL="685800" indent="-685800" algn="l">
              <a:buFont typeface="Arial" panose="020B0604020202020204" pitchFamily="34" charset="0"/>
              <a:buChar char="•"/>
            </a:pPr>
            <a:endParaRPr lang="fr-CA" sz="5100" dirty="0" smtClean="0">
              <a:solidFill>
                <a:schemeClr val="tx1"/>
              </a:solidFill>
            </a:endParaRPr>
          </a:p>
        </p:txBody>
      </p:sp>
      <p:pic>
        <p:nvPicPr>
          <p:cNvPr id="4" name="Image 3" descr="Image_Mme Brodeur_11oct.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5929743"/>
            <a:ext cx="9144000" cy="928255"/>
          </a:xfrm>
          <a:prstGeom prst="rect">
            <a:avLst/>
          </a:prstGeom>
        </p:spPr>
      </p:pic>
      <p:sp>
        <p:nvSpPr>
          <p:cNvPr id="5" name="Titre 1"/>
          <p:cNvSpPr>
            <a:spLocks noGrp="1"/>
          </p:cNvSpPr>
          <p:nvPr>
            <p:ph type="ctrTitle"/>
          </p:nvPr>
        </p:nvSpPr>
        <p:spPr>
          <a:xfrm>
            <a:off x="107504" y="260648"/>
            <a:ext cx="8928992" cy="720080"/>
          </a:xfrm>
        </p:spPr>
        <p:txBody>
          <a:bodyPr>
            <a:noAutofit/>
          </a:bodyPr>
          <a:lstStyle/>
          <a:p>
            <a:r>
              <a:rPr lang="fr-CA" sz="3600" b="1" dirty="0"/>
              <a:t>Pourquoi s’intéresser à la lecture ?</a:t>
            </a:r>
            <a:endParaRPr lang="fr-CA" sz="3600" dirty="0"/>
          </a:p>
        </p:txBody>
      </p:sp>
    </p:spTree>
    <p:extLst>
      <p:ext uri="{BB962C8B-B14F-4D97-AF65-F5344CB8AC3E}">
        <p14:creationId xmlns:p14="http://schemas.microsoft.com/office/powerpoint/2010/main" val="387272848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4" name="Image 3"/>
          <p:cNvPicPr>
            <a:picLocks noChangeAspect="1"/>
          </p:cNvPicPr>
          <p:nvPr/>
        </p:nvPicPr>
        <p:blipFill>
          <a:blip r:embed="rId2"/>
          <a:stretch>
            <a:fillRect/>
          </a:stretch>
        </p:blipFill>
        <p:spPr>
          <a:xfrm>
            <a:off x="2483768" y="0"/>
            <a:ext cx="4104456" cy="6867851"/>
          </a:xfrm>
          <a:prstGeom prst="rect">
            <a:avLst/>
          </a:prstGeom>
        </p:spPr>
      </p:pic>
    </p:spTree>
    <p:extLst>
      <p:ext uri="{BB962C8B-B14F-4D97-AF65-F5344CB8AC3E}">
        <p14:creationId xmlns:p14="http://schemas.microsoft.com/office/powerpoint/2010/main" val="13729404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ous-titre 2"/>
          <p:cNvSpPr>
            <a:spLocks noGrp="1"/>
          </p:cNvSpPr>
          <p:nvPr>
            <p:ph type="subTitle" idx="1"/>
          </p:nvPr>
        </p:nvSpPr>
        <p:spPr>
          <a:xfrm>
            <a:off x="395536" y="1124744"/>
            <a:ext cx="8568951" cy="4804999"/>
          </a:xfrm>
        </p:spPr>
        <p:txBody>
          <a:bodyPr>
            <a:normAutofit/>
          </a:bodyPr>
          <a:lstStyle/>
          <a:p>
            <a:pPr marL="109728" algn="l"/>
            <a:endParaRPr lang="fr-FR" altLang="fr-FR" dirty="0" smtClean="0">
              <a:solidFill>
                <a:schemeClr val="tx1"/>
              </a:solidFill>
              <a:latin typeface="Calibri" panose="020F0502020204030204" pitchFamily="34" charset="0"/>
              <a:cs typeface="Arial" pitchFamily="34" charset="0"/>
            </a:endParaRPr>
          </a:p>
          <a:p>
            <a:pPr marL="109728" algn="l"/>
            <a:r>
              <a:rPr lang="fr-FR" altLang="fr-FR" dirty="0" smtClean="0">
                <a:solidFill>
                  <a:schemeClr val="tx1"/>
                </a:solidFill>
                <a:latin typeface="Calibri" panose="020F0502020204030204" pitchFamily="34" charset="0"/>
                <a:cs typeface="Arial" pitchFamily="34" charset="0"/>
              </a:rPr>
              <a:t>Des ressources développées sur la base des connaissances issues de la recherche, distribuées à des fins non lucratives, pour les milieux de pratique.</a:t>
            </a:r>
          </a:p>
          <a:p>
            <a:pPr marL="109728" algn="l"/>
            <a:endParaRPr lang="fr-FR" altLang="fr-FR" sz="3400" b="1" dirty="0">
              <a:solidFill>
                <a:schemeClr val="tx1"/>
              </a:solidFill>
              <a:latin typeface="Calibri" panose="020F0502020204030204" pitchFamily="34" charset="0"/>
              <a:cs typeface="Arial" pitchFamily="34" charset="0"/>
            </a:endParaRPr>
          </a:p>
          <a:p>
            <a:pPr marL="109728" algn="l"/>
            <a:endParaRPr lang="fr-FR" altLang="fr-FR" sz="4200" b="1" dirty="0">
              <a:solidFill>
                <a:schemeClr val="tx1"/>
              </a:solidFill>
              <a:latin typeface="Calibri" panose="020F0502020204030204" pitchFamily="34" charset="0"/>
              <a:cs typeface="Arial" pitchFamily="34" charset="0"/>
            </a:endParaRPr>
          </a:p>
          <a:p>
            <a:pPr marL="109728" algn="l"/>
            <a:endParaRPr lang="fr-CA" sz="4200" dirty="0">
              <a:solidFill>
                <a:schemeClr val="tx1"/>
              </a:solidFill>
              <a:latin typeface="Calibri" panose="020F0502020204030204" pitchFamily="34" charset="0"/>
            </a:endParaRPr>
          </a:p>
          <a:p>
            <a:pPr marL="109728" algn="l"/>
            <a:endParaRPr lang="fr-CA" altLang="fr-FR" sz="4200" dirty="0">
              <a:solidFill>
                <a:schemeClr val="tx1"/>
              </a:solidFill>
              <a:latin typeface="Calibri" panose="020F0502020204030204" pitchFamily="34" charset="0"/>
              <a:cs typeface="Arial" pitchFamily="34" charset="0"/>
            </a:endParaRPr>
          </a:p>
          <a:p>
            <a:pPr algn="l"/>
            <a:endParaRPr lang="fr-CA" sz="2200" dirty="0" smtClean="0">
              <a:solidFill>
                <a:schemeClr val="tx1"/>
              </a:solidFill>
            </a:endParaRPr>
          </a:p>
        </p:txBody>
      </p:sp>
      <p:pic>
        <p:nvPicPr>
          <p:cNvPr id="4" name="Image 3" descr="Image_Mme Brodeur_11oct.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5929743"/>
            <a:ext cx="9144000" cy="928255"/>
          </a:xfrm>
          <a:prstGeom prst="rect">
            <a:avLst/>
          </a:prstGeom>
        </p:spPr>
      </p:pic>
      <p:sp>
        <p:nvSpPr>
          <p:cNvPr id="5" name="Titre 1"/>
          <p:cNvSpPr>
            <a:spLocks noGrp="1"/>
          </p:cNvSpPr>
          <p:nvPr>
            <p:ph type="ctrTitle"/>
          </p:nvPr>
        </p:nvSpPr>
        <p:spPr>
          <a:xfrm>
            <a:off x="107504" y="260648"/>
            <a:ext cx="8928992" cy="720080"/>
          </a:xfrm>
        </p:spPr>
        <p:txBody>
          <a:bodyPr>
            <a:noAutofit/>
          </a:bodyPr>
          <a:lstStyle/>
          <a:p>
            <a:r>
              <a:rPr lang="fr-CA" sz="3600" b="1" dirty="0"/>
              <a:t>Pourquoi s’intéresser à la lecture ?</a:t>
            </a:r>
            <a:endParaRPr lang="fr-CA" sz="3600" dirty="0"/>
          </a:p>
        </p:txBody>
      </p:sp>
    </p:spTree>
    <p:extLst>
      <p:ext uri="{BB962C8B-B14F-4D97-AF65-F5344CB8AC3E}">
        <p14:creationId xmlns:p14="http://schemas.microsoft.com/office/powerpoint/2010/main" val="151921633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ous-titre 2"/>
          <p:cNvSpPr>
            <a:spLocks noGrp="1"/>
          </p:cNvSpPr>
          <p:nvPr>
            <p:ph type="subTitle" idx="1"/>
          </p:nvPr>
        </p:nvSpPr>
        <p:spPr>
          <a:xfrm>
            <a:off x="395536" y="1124744"/>
            <a:ext cx="8568951" cy="4804999"/>
          </a:xfrm>
        </p:spPr>
        <p:txBody>
          <a:bodyPr>
            <a:normAutofit fontScale="32500" lnSpcReduction="20000"/>
          </a:bodyPr>
          <a:lstStyle/>
          <a:p>
            <a:pPr marL="109728" algn="l"/>
            <a:r>
              <a:rPr lang="fr-FR" altLang="fr-FR" sz="6700" b="1" dirty="0" smtClean="0">
                <a:solidFill>
                  <a:schemeClr val="tx1"/>
                </a:solidFill>
                <a:latin typeface="Calibri" panose="020F0502020204030204" pitchFamily="34" charset="0"/>
                <a:cs typeface="Arial" pitchFamily="34" charset="0"/>
              </a:rPr>
              <a:t>La forêt </a:t>
            </a:r>
            <a:r>
              <a:rPr lang="fr-FR" altLang="fr-FR" sz="6700" b="1" dirty="0">
                <a:solidFill>
                  <a:schemeClr val="tx1"/>
                </a:solidFill>
                <a:latin typeface="Calibri" panose="020F0502020204030204" pitchFamily="34" charset="0"/>
                <a:cs typeface="Arial" pitchFamily="34" charset="0"/>
              </a:rPr>
              <a:t>de </a:t>
            </a:r>
            <a:r>
              <a:rPr lang="fr-FR" altLang="fr-FR" sz="6700" b="1" dirty="0" smtClean="0">
                <a:solidFill>
                  <a:schemeClr val="tx1"/>
                </a:solidFill>
                <a:latin typeface="Calibri" panose="020F0502020204030204" pitchFamily="34" charset="0"/>
                <a:cs typeface="Arial" pitchFamily="34" charset="0"/>
              </a:rPr>
              <a:t>l’alphabet</a:t>
            </a:r>
          </a:p>
          <a:p>
            <a:pPr marL="109728" algn="l"/>
            <a:r>
              <a:rPr lang="fr-CA" sz="6700" dirty="0">
                <a:solidFill>
                  <a:schemeClr val="tx1"/>
                </a:solidFill>
                <a:latin typeface="Calibri" panose="020F0502020204030204" pitchFamily="34" charset="0"/>
                <a:cs typeface="Arial" pitchFamily="34" charset="0"/>
              </a:rPr>
              <a:t>La forêt de l’alphabet est un programme de </a:t>
            </a:r>
            <a:r>
              <a:rPr lang="fr-CA" sz="6700" dirty="0" smtClean="0">
                <a:solidFill>
                  <a:schemeClr val="tx1"/>
                </a:solidFill>
                <a:latin typeface="Calibri" panose="020F0502020204030204" pitchFamily="34" charset="0"/>
                <a:cs typeface="Arial" pitchFamily="34" charset="0"/>
              </a:rPr>
              <a:t>prévention des difficultés d’apprentissage de la lecture, </a:t>
            </a:r>
            <a:r>
              <a:rPr lang="fr-CA" sz="6700" dirty="0">
                <a:solidFill>
                  <a:schemeClr val="tx1"/>
                </a:solidFill>
                <a:latin typeface="Calibri" panose="020F0502020204030204" pitchFamily="34" charset="0"/>
                <a:cs typeface="Arial" pitchFamily="34" charset="0"/>
              </a:rPr>
              <a:t>animé par l’enseignante, visant à favoriser la réussite des premiers apprentissages en </a:t>
            </a:r>
            <a:r>
              <a:rPr lang="fr-CA" sz="6700" dirty="0" err="1">
                <a:solidFill>
                  <a:schemeClr val="tx1"/>
                </a:solidFill>
                <a:latin typeface="Calibri" panose="020F0502020204030204" pitchFamily="34" charset="0"/>
                <a:cs typeface="Arial" pitchFamily="34" charset="0"/>
              </a:rPr>
              <a:t>littératie</a:t>
            </a:r>
            <a:r>
              <a:rPr lang="fr-CA" sz="6700" dirty="0">
                <a:solidFill>
                  <a:schemeClr val="tx1"/>
                </a:solidFill>
                <a:latin typeface="Calibri" panose="020F0502020204030204" pitchFamily="34" charset="0"/>
                <a:cs typeface="Arial" pitchFamily="34" charset="0"/>
              </a:rPr>
              <a:t>. Il s’adresse aux enfants de la maternelle 5 ans. Présenté sous forme d’activités ludiques, il s’inscrit en complémentarité avec les activités habituelles de la maternelle</a:t>
            </a:r>
            <a:r>
              <a:rPr lang="fr-CA" sz="6700" dirty="0" smtClean="0">
                <a:solidFill>
                  <a:schemeClr val="tx1"/>
                </a:solidFill>
                <a:latin typeface="Calibri" panose="020F0502020204030204" pitchFamily="34" charset="0"/>
                <a:cs typeface="Arial" pitchFamily="34" charset="0"/>
              </a:rPr>
              <a:t>.</a:t>
            </a:r>
          </a:p>
          <a:p>
            <a:pPr marL="109728" algn="l"/>
            <a:endParaRPr lang="fr-FR" altLang="fr-FR" sz="4300" dirty="0">
              <a:solidFill>
                <a:schemeClr val="tx1"/>
              </a:solidFill>
              <a:latin typeface="Calibri" panose="020F0502020204030204" pitchFamily="34" charset="0"/>
              <a:cs typeface="Arial" pitchFamily="34" charset="0"/>
            </a:endParaRPr>
          </a:p>
          <a:p>
            <a:pPr marL="109728" algn="l"/>
            <a:r>
              <a:rPr lang="fr-FR" altLang="fr-FR" sz="4200" dirty="0">
                <a:solidFill>
                  <a:schemeClr val="tx1"/>
                </a:solidFill>
                <a:latin typeface="Calibri" panose="020F0502020204030204" pitchFamily="34" charset="0"/>
                <a:cs typeface="Arial" pitchFamily="34" charset="0"/>
                <a:hlinkClick r:id="rId2"/>
              </a:rPr>
              <a:t>http://www.cpeq.net/offre/programmes/foret-de-lalphabet</a:t>
            </a:r>
            <a:r>
              <a:rPr lang="fr-FR" altLang="fr-FR" sz="4200" dirty="0" smtClean="0">
                <a:solidFill>
                  <a:schemeClr val="tx1"/>
                </a:solidFill>
                <a:latin typeface="Calibri" panose="020F0502020204030204" pitchFamily="34" charset="0"/>
                <a:cs typeface="Arial" pitchFamily="34" charset="0"/>
                <a:hlinkClick r:id="rId2"/>
              </a:rPr>
              <a:t>/</a:t>
            </a:r>
            <a:endParaRPr lang="fr-FR" altLang="fr-FR" sz="4200" dirty="0" smtClean="0">
              <a:solidFill>
                <a:schemeClr val="tx1"/>
              </a:solidFill>
              <a:latin typeface="Calibri" panose="020F0502020204030204" pitchFamily="34" charset="0"/>
              <a:cs typeface="Arial" pitchFamily="34" charset="0"/>
            </a:endParaRPr>
          </a:p>
          <a:p>
            <a:pPr marL="109728" algn="l"/>
            <a:r>
              <a:rPr lang="fr-FR" altLang="fr-FR" sz="4200" dirty="0" smtClean="0">
                <a:solidFill>
                  <a:schemeClr val="tx1"/>
                </a:solidFill>
                <a:latin typeface="Calibri" panose="020F0502020204030204" pitchFamily="34" charset="0"/>
                <a:cs typeface="Arial" pitchFamily="34" charset="0"/>
              </a:rPr>
              <a:t> </a:t>
            </a:r>
          </a:p>
          <a:p>
            <a:pPr marL="109728" algn="l"/>
            <a:r>
              <a:rPr lang="fr-FR" altLang="fr-FR" sz="4200" b="1" dirty="0" smtClean="0">
                <a:solidFill>
                  <a:schemeClr val="tx1"/>
                </a:solidFill>
                <a:latin typeface="Calibri" panose="020F0502020204030204" pitchFamily="34" charset="0"/>
                <a:cs typeface="Arial" pitchFamily="34" charset="0"/>
              </a:rPr>
              <a:t> </a:t>
            </a:r>
            <a:r>
              <a:rPr lang="fr-FR" altLang="fr-FR" sz="4200" dirty="0">
                <a:solidFill>
                  <a:schemeClr val="tx1"/>
                </a:solidFill>
                <a:latin typeface="Calibri" panose="020F0502020204030204" pitchFamily="34" charset="0"/>
                <a:cs typeface="Arial" pitchFamily="34" charset="0"/>
                <a:hlinkClick r:id="rId3"/>
              </a:rPr>
              <a:t>http://</a:t>
            </a:r>
            <a:r>
              <a:rPr lang="fr-FR" altLang="fr-FR" sz="4200" dirty="0" smtClean="0">
                <a:solidFill>
                  <a:schemeClr val="tx1"/>
                </a:solidFill>
                <a:latin typeface="Calibri" panose="020F0502020204030204" pitchFamily="34" charset="0"/>
                <a:cs typeface="Arial" pitchFamily="34" charset="0"/>
                <a:hlinkClick r:id="rId3"/>
              </a:rPr>
              <a:t>www.journaldequebec.com/2016/10/07/la-lutte-a-lanalphabetisme-des-la-maternelle</a:t>
            </a:r>
            <a:endParaRPr lang="fr-FR" altLang="fr-FR" sz="4200" dirty="0" smtClean="0">
              <a:solidFill>
                <a:schemeClr val="tx1"/>
              </a:solidFill>
              <a:latin typeface="Calibri" panose="020F0502020204030204" pitchFamily="34" charset="0"/>
              <a:cs typeface="Arial" pitchFamily="34" charset="0"/>
            </a:endParaRPr>
          </a:p>
          <a:p>
            <a:pPr marL="109728" algn="l"/>
            <a:r>
              <a:rPr lang="fr-FR" altLang="fr-FR" sz="4200" dirty="0" smtClean="0">
                <a:solidFill>
                  <a:schemeClr val="tx1"/>
                </a:solidFill>
                <a:latin typeface="Calibri" panose="020F0502020204030204" pitchFamily="34" charset="0"/>
                <a:cs typeface="Arial" pitchFamily="34" charset="0"/>
              </a:rPr>
              <a:t> </a:t>
            </a:r>
          </a:p>
          <a:p>
            <a:pPr marL="109728" algn="l"/>
            <a:endParaRPr lang="fr-FR" altLang="fr-FR" sz="6800" dirty="0" smtClean="0">
              <a:solidFill>
                <a:schemeClr val="tx1"/>
              </a:solidFill>
              <a:latin typeface="Calibri" panose="020F0502020204030204" pitchFamily="34" charset="0"/>
              <a:cs typeface="Arial" pitchFamily="34" charset="0"/>
            </a:endParaRPr>
          </a:p>
          <a:p>
            <a:pPr marL="109728" algn="l"/>
            <a:r>
              <a:rPr lang="fr-FR" altLang="fr-FR" sz="6800" dirty="0" smtClean="0">
                <a:solidFill>
                  <a:schemeClr val="tx1"/>
                </a:solidFill>
                <a:latin typeface="Calibri" panose="020F0502020204030204" pitchFamily="34" charset="0"/>
                <a:cs typeface="Arial" pitchFamily="34" charset="0"/>
              </a:rPr>
              <a:t>Il </a:t>
            </a:r>
            <a:r>
              <a:rPr lang="fr-FR" altLang="fr-FR" sz="6800" dirty="0">
                <a:solidFill>
                  <a:schemeClr val="tx1"/>
                </a:solidFill>
                <a:latin typeface="Calibri" panose="020F0502020204030204" pitchFamily="34" charset="0"/>
                <a:cs typeface="Arial" pitchFamily="34" charset="0"/>
              </a:rPr>
              <a:t>est complété par un volet </a:t>
            </a:r>
            <a:r>
              <a:rPr lang="fr-FR" altLang="fr-FR" sz="6800" dirty="0" smtClean="0">
                <a:solidFill>
                  <a:schemeClr val="tx1"/>
                </a:solidFill>
                <a:latin typeface="Calibri" panose="020F0502020204030204" pitchFamily="34" charset="0"/>
                <a:cs typeface="Arial" pitchFamily="34" charset="0"/>
              </a:rPr>
              <a:t>orthopédagogique:</a:t>
            </a:r>
          </a:p>
          <a:p>
            <a:pPr marL="109728" algn="l"/>
            <a:r>
              <a:rPr lang="fr-FR" altLang="fr-FR" sz="6800" b="1" dirty="0" smtClean="0">
                <a:solidFill>
                  <a:schemeClr val="tx1"/>
                </a:solidFill>
                <a:latin typeface="Calibri" panose="020F0502020204030204" pitchFamily="34" charset="0"/>
                <a:cs typeface="Arial" pitchFamily="34" charset="0"/>
              </a:rPr>
              <a:t>Le </a:t>
            </a:r>
            <a:r>
              <a:rPr lang="fr-FR" altLang="fr-FR" sz="6800" b="1" dirty="0">
                <a:solidFill>
                  <a:schemeClr val="tx1"/>
                </a:solidFill>
                <a:latin typeface="Calibri" panose="020F0502020204030204" pitchFamily="34" charset="0"/>
                <a:cs typeface="Arial" pitchFamily="34" charset="0"/>
              </a:rPr>
              <a:t>sentier de l’alphabet</a:t>
            </a:r>
          </a:p>
          <a:p>
            <a:pPr marL="109728" algn="l"/>
            <a:r>
              <a:rPr lang="fr-CA" sz="4300" dirty="0">
                <a:solidFill>
                  <a:schemeClr val="tx1"/>
                </a:solidFill>
                <a:latin typeface="Calibri" panose="020F0502020204030204" pitchFamily="34" charset="0"/>
                <a:cs typeface="Arial" pitchFamily="34" charset="0"/>
                <a:hlinkClick r:id="rId4"/>
              </a:rPr>
              <a:t>http://www.cpeq.net/offre/programmes/sentier-de-lalphabet</a:t>
            </a:r>
            <a:r>
              <a:rPr lang="fr-CA" sz="6800" dirty="0" smtClean="0">
                <a:solidFill>
                  <a:schemeClr val="tx1"/>
                </a:solidFill>
                <a:latin typeface="Calibri" panose="020F0502020204030204" pitchFamily="34" charset="0"/>
                <a:cs typeface="Arial" pitchFamily="34" charset="0"/>
                <a:hlinkClick r:id="rId4"/>
              </a:rPr>
              <a:t>/</a:t>
            </a:r>
            <a:r>
              <a:rPr lang="fr-CA" sz="6800" dirty="0" smtClean="0">
                <a:solidFill>
                  <a:schemeClr val="tx1"/>
                </a:solidFill>
                <a:latin typeface="Calibri" panose="020F0502020204030204" pitchFamily="34" charset="0"/>
                <a:cs typeface="Arial" pitchFamily="34" charset="0"/>
              </a:rPr>
              <a:t> </a:t>
            </a:r>
            <a:endParaRPr lang="fr-CA" sz="6800" dirty="0">
              <a:solidFill>
                <a:schemeClr val="tx1"/>
              </a:solidFill>
              <a:latin typeface="Calibri" panose="020F0502020204030204" pitchFamily="34" charset="0"/>
              <a:cs typeface="Arial" pitchFamily="34" charset="0"/>
            </a:endParaRPr>
          </a:p>
          <a:p>
            <a:pPr marL="109728" algn="l"/>
            <a:endParaRPr lang="fr-CA" altLang="fr-FR" sz="4200" dirty="0">
              <a:solidFill>
                <a:schemeClr val="tx1"/>
              </a:solidFill>
              <a:latin typeface="Calibri" panose="020F0502020204030204" pitchFamily="34" charset="0"/>
              <a:cs typeface="Arial" pitchFamily="34" charset="0"/>
            </a:endParaRPr>
          </a:p>
          <a:p>
            <a:pPr algn="l"/>
            <a:endParaRPr lang="fr-CA" sz="2200" dirty="0" smtClean="0">
              <a:solidFill>
                <a:schemeClr val="tx1"/>
              </a:solidFill>
            </a:endParaRPr>
          </a:p>
        </p:txBody>
      </p:sp>
      <p:pic>
        <p:nvPicPr>
          <p:cNvPr id="4" name="Image 3" descr="Image_Mme Brodeur_11oct.jp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0" y="5929743"/>
            <a:ext cx="9144000" cy="928255"/>
          </a:xfrm>
          <a:prstGeom prst="rect">
            <a:avLst/>
          </a:prstGeom>
        </p:spPr>
      </p:pic>
      <p:sp>
        <p:nvSpPr>
          <p:cNvPr id="5" name="Titre 1"/>
          <p:cNvSpPr>
            <a:spLocks noGrp="1"/>
          </p:cNvSpPr>
          <p:nvPr>
            <p:ph type="ctrTitle"/>
          </p:nvPr>
        </p:nvSpPr>
        <p:spPr>
          <a:xfrm>
            <a:off x="107504" y="260648"/>
            <a:ext cx="8928992" cy="720080"/>
          </a:xfrm>
        </p:spPr>
        <p:txBody>
          <a:bodyPr>
            <a:noAutofit/>
          </a:bodyPr>
          <a:lstStyle/>
          <a:p>
            <a:r>
              <a:rPr lang="fr-CA" sz="3600" b="1" dirty="0"/>
              <a:t>Pourquoi s’intéresser à la lecture ?</a:t>
            </a:r>
            <a:endParaRPr lang="fr-CA" sz="3600" dirty="0"/>
          </a:p>
        </p:txBody>
      </p:sp>
    </p:spTree>
    <p:extLst>
      <p:ext uri="{BB962C8B-B14F-4D97-AF65-F5344CB8AC3E}">
        <p14:creationId xmlns:p14="http://schemas.microsoft.com/office/powerpoint/2010/main" val="256660436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ous-titre 2"/>
          <p:cNvSpPr>
            <a:spLocks noGrp="1"/>
          </p:cNvSpPr>
          <p:nvPr>
            <p:ph type="subTitle" idx="1"/>
          </p:nvPr>
        </p:nvSpPr>
        <p:spPr>
          <a:xfrm>
            <a:off x="395536" y="1124744"/>
            <a:ext cx="8568951" cy="4804999"/>
          </a:xfrm>
        </p:spPr>
        <p:txBody>
          <a:bodyPr>
            <a:normAutofit fontScale="62500" lnSpcReduction="20000"/>
          </a:bodyPr>
          <a:lstStyle/>
          <a:p>
            <a:pPr marL="109728" algn="l"/>
            <a:endParaRPr lang="fr-FR" altLang="fr-FR" sz="4200" b="1" dirty="0">
              <a:solidFill>
                <a:schemeClr val="tx1"/>
              </a:solidFill>
              <a:latin typeface="Calibri" panose="020F0502020204030204" pitchFamily="34" charset="0"/>
              <a:cs typeface="Arial" pitchFamily="34" charset="0"/>
            </a:endParaRPr>
          </a:p>
          <a:p>
            <a:pPr marL="109728" algn="l"/>
            <a:r>
              <a:rPr lang="fr-CA" altLang="fr-FR" sz="5000" b="1" dirty="0" smtClean="0">
                <a:solidFill>
                  <a:schemeClr val="tx1"/>
                </a:solidFill>
                <a:latin typeface="Calibri" panose="020F0502020204030204" pitchFamily="34" charset="0"/>
                <a:cs typeface="Arial" pitchFamily="34" charset="0"/>
              </a:rPr>
              <a:t>ABRACADABRA</a:t>
            </a:r>
            <a:endParaRPr lang="fr-FR" altLang="fr-FR" sz="5000" b="1" dirty="0" smtClean="0">
              <a:solidFill>
                <a:schemeClr val="tx1"/>
              </a:solidFill>
              <a:latin typeface="Calibri" panose="020F0502020204030204" pitchFamily="34" charset="0"/>
              <a:cs typeface="Arial" pitchFamily="34" charset="0"/>
            </a:endParaRPr>
          </a:p>
          <a:p>
            <a:pPr marL="109728" algn="l"/>
            <a:endParaRPr lang="fr-CA" altLang="fr-FR" sz="4200" dirty="0" smtClean="0">
              <a:solidFill>
                <a:schemeClr val="tx1"/>
              </a:solidFill>
              <a:latin typeface="Calibri" panose="020F0502020204030204" pitchFamily="34" charset="0"/>
              <a:cs typeface="Arial" pitchFamily="34" charset="0"/>
            </a:endParaRPr>
          </a:p>
          <a:p>
            <a:pPr marL="109728" algn="l"/>
            <a:r>
              <a:rPr lang="fr-CA" altLang="fr-FR" sz="4200" dirty="0" smtClean="0">
                <a:solidFill>
                  <a:schemeClr val="tx1"/>
                </a:solidFill>
                <a:latin typeface="Calibri" panose="020F0502020204030204" pitchFamily="34" charset="0"/>
                <a:cs typeface="Arial" pitchFamily="34" charset="0"/>
              </a:rPr>
              <a:t>La </a:t>
            </a:r>
            <a:r>
              <a:rPr lang="fr-CA" altLang="fr-FR" sz="4200" dirty="0">
                <a:solidFill>
                  <a:schemeClr val="tx1"/>
                </a:solidFill>
                <a:latin typeface="Calibri" panose="020F0502020204030204" pitchFamily="34" charset="0"/>
                <a:cs typeface="Arial" pitchFamily="34" charset="0"/>
              </a:rPr>
              <a:t>version originale d’ABRACADABRA, en anglais, a été développée par le Centre d’études sur l’apprentissage et la performance (CEAP), sous la direction du Professeur Phil </a:t>
            </a:r>
            <a:r>
              <a:rPr lang="fr-CA" altLang="fr-FR" sz="4200" dirty="0" err="1" smtClean="0">
                <a:solidFill>
                  <a:schemeClr val="tx1"/>
                </a:solidFill>
                <a:latin typeface="Calibri" panose="020F0502020204030204" pitchFamily="34" charset="0"/>
                <a:cs typeface="Arial" pitchFamily="34" charset="0"/>
              </a:rPr>
              <a:t>Abrami</a:t>
            </a:r>
            <a:r>
              <a:rPr lang="fr-CA" altLang="fr-FR" sz="4200" dirty="0" smtClean="0">
                <a:solidFill>
                  <a:schemeClr val="tx1"/>
                </a:solidFill>
                <a:latin typeface="Calibri" panose="020F0502020204030204" pitchFamily="34" charset="0"/>
                <a:cs typeface="Arial" pitchFamily="34" charset="0"/>
              </a:rPr>
              <a:t> de l’Université Concordia.</a:t>
            </a:r>
            <a:endParaRPr lang="fr-CA" altLang="fr-FR" sz="4200" dirty="0">
              <a:solidFill>
                <a:schemeClr val="tx1"/>
              </a:solidFill>
              <a:latin typeface="Calibri" panose="020F0502020204030204" pitchFamily="34" charset="0"/>
              <a:cs typeface="Arial" pitchFamily="34" charset="0"/>
            </a:endParaRPr>
          </a:p>
          <a:p>
            <a:pPr marL="109728" algn="l"/>
            <a:endParaRPr lang="fr-CA" sz="4200" dirty="0">
              <a:solidFill>
                <a:schemeClr val="tx1"/>
              </a:solidFill>
              <a:latin typeface="Calibri" panose="020F0502020204030204" pitchFamily="34" charset="0"/>
            </a:endParaRPr>
          </a:p>
          <a:p>
            <a:pPr marL="109728" algn="l"/>
            <a:r>
              <a:rPr lang="fr-CA" sz="4200" dirty="0">
                <a:solidFill>
                  <a:schemeClr val="tx1"/>
                </a:solidFill>
                <a:latin typeface="Calibri" panose="020F0502020204030204" pitchFamily="34" charset="0"/>
              </a:rPr>
              <a:t>La version en français d’ABRACADABRA a été réalisée par une équipe de l’UQAM et de l’Université Concordia, </a:t>
            </a:r>
            <a:r>
              <a:rPr lang="fr-CA" sz="4200" dirty="0" smtClean="0">
                <a:solidFill>
                  <a:schemeClr val="tx1"/>
                </a:solidFill>
                <a:latin typeface="Calibri" panose="020F0502020204030204" pitchFamily="34" charset="0"/>
              </a:rPr>
              <a:t>ainsi </a:t>
            </a:r>
            <a:r>
              <a:rPr lang="fr-CA" sz="4200" dirty="0">
                <a:solidFill>
                  <a:schemeClr val="tx1"/>
                </a:solidFill>
                <a:latin typeface="Calibri" panose="020F0502020204030204" pitchFamily="34" charset="0"/>
              </a:rPr>
              <a:t>que de nombreux partenaires ministériels, scolaires et communautaires, dont la CSBE : Normand Lessard, Gemma Simard, Dany Laflamme et Vincent </a:t>
            </a:r>
            <a:r>
              <a:rPr lang="fr-CA" sz="4200" dirty="0" smtClean="0">
                <a:solidFill>
                  <a:schemeClr val="tx1"/>
                </a:solidFill>
                <a:latin typeface="Calibri" panose="020F0502020204030204" pitchFamily="34" charset="0"/>
              </a:rPr>
              <a:t>Lemieux.</a:t>
            </a:r>
            <a:endParaRPr lang="fr-CA" sz="4200" dirty="0">
              <a:solidFill>
                <a:schemeClr val="tx1"/>
              </a:solidFill>
              <a:latin typeface="Calibri" panose="020F0502020204030204" pitchFamily="34" charset="0"/>
            </a:endParaRPr>
          </a:p>
          <a:p>
            <a:pPr marL="109728" algn="l"/>
            <a:endParaRPr lang="fr-CA" sz="4200" dirty="0">
              <a:solidFill>
                <a:schemeClr val="tx1"/>
              </a:solidFill>
              <a:latin typeface="Calibri" panose="020F0502020204030204" pitchFamily="34" charset="0"/>
            </a:endParaRPr>
          </a:p>
          <a:p>
            <a:pPr marL="109728" algn="l"/>
            <a:endParaRPr lang="fr-CA" altLang="fr-FR" sz="4200" dirty="0">
              <a:solidFill>
                <a:schemeClr val="tx1"/>
              </a:solidFill>
              <a:latin typeface="Calibri" panose="020F0502020204030204" pitchFamily="34" charset="0"/>
              <a:cs typeface="Arial" pitchFamily="34" charset="0"/>
            </a:endParaRPr>
          </a:p>
          <a:p>
            <a:pPr algn="l"/>
            <a:endParaRPr lang="fr-CA" sz="2200" dirty="0" smtClean="0">
              <a:solidFill>
                <a:schemeClr val="tx1"/>
              </a:solidFill>
            </a:endParaRPr>
          </a:p>
        </p:txBody>
      </p:sp>
      <p:pic>
        <p:nvPicPr>
          <p:cNvPr id="4" name="Image 3" descr="Image_Mme Brodeur_11oct.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5929743"/>
            <a:ext cx="9144000" cy="928255"/>
          </a:xfrm>
          <a:prstGeom prst="rect">
            <a:avLst/>
          </a:prstGeom>
        </p:spPr>
      </p:pic>
      <p:sp>
        <p:nvSpPr>
          <p:cNvPr id="5" name="Titre 1"/>
          <p:cNvSpPr>
            <a:spLocks noGrp="1"/>
          </p:cNvSpPr>
          <p:nvPr>
            <p:ph type="ctrTitle"/>
          </p:nvPr>
        </p:nvSpPr>
        <p:spPr>
          <a:xfrm>
            <a:off x="107504" y="260648"/>
            <a:ext cx="8928992" cy="720080"/>
          </a:xfrm>
        </p:spPr>
        <p:txBody>
          <a:bodyPr>
            <a:noAutofit/>
          </a:bodyPr>
          <a:lstStyle/>
          <a:p>
            <a:r>
              <a:rPr lang="fr-CA" sz="3600" b="1" dirty="0"/>
              <a:t>Pourquoi s’intéresser à la lecture ?</a:t>
            </a:r>
            <a:endParaRPr lang="fr-CA" sz="3600" dirty="0"/>
          </a:p>
        </p:txBody>
      </p:sp>
    </p:spTree>
    <p:extLst>
      <p:ext uri="{BB962C8B-B14F-4D97-AF65-F5344CB8AC3E}">
        <p14:creationId xmlns:p14="http://schemas.microsoft.com/office/powerpoint/2010/main" val="3947647302"/>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ous-titre 2"/>
          <p:cNvSpPr>
            <a:spLocks noGrp="1"/>
          </p:cNvSpPr>
          <p:nvPr>
            <p:ph type="subTitle" idx="1"/>
          </p:nvPr>
        </p:nvSpPr>
        <p:spPr>
          <a:xfrm>
            <a:off x="395536" y="1124744"/>
            <a:ext cx="8568951" cy="4804999"/>
          </a:xfrm>
        </p:spPr>
        <p:txBody>
          <a:bodyPr>
            <a:normAutofit fontScale="85000" lnSpcReduction="20000"/>
          </a:bodyPr>
          <a:lstStyle/>
          <a:p>
            <a:pPr algn="l"/>
            <a:r>
              <a:rPr lang="fr-CA" sz="2400" dirty="0">
                <a:solidFill>
                  <a:schemeClr val="tx1"/>
                </a:solidFill>
                <a:latin typeface="Calibri" panose="020F0502020204030204" pitchFamily="34" charset="0"/>
              </a:rPr>
              <a:t>ABRACADABRA  est une ressource en ligne et gratuite, conçue en fonction des connaissances issues de la recherche, démontrée efficace dans le cadre de plusieurs études rigoureuses, et dont l’excellence a été reconnue sur le plan international.</a:t>
            </a:r>
          </a:p>
          <a:p>
            <a:pPr marL="109728" algn="l"/>
            <a:endParaRPr lang="fr-CA" sz="2400" dirty="0">
              <a:solidFill>
                <a:schemeClr val="tx1"/>
              </a:solidFill>
              <a:latin typeface="Calibri" panose="020F0502020204030204" pitchFamily="34" charset="0"/>
            </a:endParaRPr>
          </a:p>
          <a:p>
            <a:pPr algn="l"/>
            <a:r>
              <a:rPr lang="fr-CA" sz="2400" dirty="0">
                <a:solidFill>
                  <a:schemeClr val="tx1"/>
                </a:solidFill>
                <a:latin typeface="Calibri" panose="020F0502020204030204" pitchFamily="34" charset="0"/>
              </a:rPr>
              <a:t>ABRACADABRA  offre aux enfants de la maternelle à la 2</a:t>
            </a:r>
            <a:r>
              <a:rPr lang="fr-CA" sz="2400" baseline="30000" dirty="0">
                <a:solidFill>
                  <a:schemeClr val="tx1"/>
                </a:solidFill>
                <a:latin typeface="Calibri" panose="020F0502020204030204" pitchFamily="34" charset="0"/>
              </a:rPr>
              <a:t>e</a:t>
            </a:r>
            <a:r>
              <a:rPr lang="fr-CA" sz="2400" dirty="0">
                <a:solidFill>
                  <a:schemeClr val="tx1"/>
                </a:solidFill>
                <a:latin typeface="Calibri" panose="020F0502020204030204" pitchFamily="34" charset="0"/>
              </a:rPr>
              <a:t> année du primaire, des livres et des activités virtuelles interactives, les soutenant dans leurs premiers apprentissages en lecture, par un étayage individualisé et ludique.</a:t>
            </a:r>
          </a:p>
          <a:p>
            <a:pPr marL="109728" algn="l"/>
            <a:endParaRPr lang="fr-CA" sz="2400" dirty="0">
              <a:solidFill>
                <a:schemeClr val="tx1"/>
              </a:solidFill>
              <a:latin typeface="Calibri" panose="020F0502020204030204" pitchFamily="34" charset="0"/>
            </a:endParaRPr>
          </a:p>
          <a:p>
            <a:pPr algn="l"/>
            <a:r>
              <a:rPr lang="fr-CA" sz="2400" dirty="0">
                <a:solidFill>
                  <a:schemeClr val="tx1"/>
                </a:solidFill>
                <a:latin typeface="Calibri" panose="020F0502020204030204" pitchFamily="34" charset="0"/>
              </a:rPr>
              <a:t>ABRACADABRA  fournit enfin à leurs parents et à leurs enseignants, des informations de pointe sur les modalités gagnantes pour favoriser ces apprentissages.</a:t>
            </a:r>
          </a:p>
          <a:p>
            <a:pPr marL="109728" algn="l"/>
            <a:endParaRPr lang="fr-CA" sz="2400" dirty="0">
              <a:solidFill>
                <a:schemeClr val="tx1"/>
              </a:solidFill>
              <a:latin typeface="Calibri" panose="020F0502020204030204" pitchFamily="34" charset="0"/>
            </a:endParaRPr>
          </a:p>
          <a:p>
            <a:pPr algn="l"/>
            <a:r>
              <a:rPr lang="fr-CA" sz="2400" dirty="0">
                <a:solidFill>
                  <a:schemeClr val="tx1"/>
                </a:solidFill>
                <a:latin typeface="Calibri" panose="020F0502020204030204" pitchFamily="34" charset="0"/>
              </a:rPr>
              <a:t>ABRACADABRA  peut être utilisé pour le français langue 1</a:t>
            </a:r>
            <a:r>
              <a:rPr lang="fr-CA" sz="2400" baseline="30000" dirty="0">
                <a:solidFill>
                  <a:schemeClr val="tx1"/>
                </a:solidFill>
                <a:latin typeface="Calibri" panose="020F0502020204030204" pitchFamily="34" charset="0"/>
              </a:rPr>
              <a:t>re</a:t>
            </a:r>
            <a:r>
              <a:rPr lang="fr-CA" sz="2400" dirty="0">
                <a:solidFill>
                  <a:schemeClr val="tx1"/>
                </a:solidFill>
                <a:latin typeface="Calibri" panose="020F0502020204030204" pitchFamily="34" charset="0"/>
              </a:rPr>
              <a:t>, mais aussi pour le français langue seconde ou tierce et ce, à la grandeur du Québec, mais aussi, du Canada et du monde.</a:t>
            </a:r>
          </a:p>
          <a:p>
            <a:pPr algn="l"/>
            <a:endParaRPr lang="fr-CA" sz="2200" dirty="0" smtClean="0">
              <a:solidFill>
                <a:schemeClr val="tx1"/>
              </a:solidFill>
            </a:endParaRPr>
          </a:p>
        </p:txBody>
      </p:sp>
      <p:pic>
        <p:nvPicPr>
          <p:cNvPr id="4" name="Image 3" descr="Image_Mme Brodeur_11oct.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5929743"/>
            <a:ext cx="9144000" cy="928255"/>
          </a:xfrm>
          <a:prstGeom prst="rect">
            <a:avLst/>
          </a:prstGeom>
        </p:spPr>
      </p:pic>
      <p:sp>
        <p:nvSpPr>
          <p:cNvPr id="5" name="Titre 1"/>
          <p:cNvSpPr>
            <a:spLocks noGrp="1"/>
          </p:cNvSpPr>
          <p:nvPr>
            <p:ph type="ctrTitle"/>
          </p:nvPr>
        </p:nvSpPr>
        <p:spPr>
          <a:xfrm>
            <a:off x="107504" y="260648"/>
            <a:ext cx="8928992" cy="720080"/>
          </a:xfrm>
        </p:spPr>
        <p:txBody>
          <a:bodyPr>
            <a:noAutofit/>
          </a:bodyPr>
          <a:lstStyle/>
          <a:p>
            <a:r>
              <a:rPr lang="fr-CA" sz="3600" b="1" dirty="0"/>
              <a:t>Pourquoi s’intéresser à la lecture ?</a:t>
            </a:r>
            <a:endParaRPr lang="fr-CA" sz="3600" dirty="0"/>
          </a:p>
        </p:txBody>
      </p:sp>
    </p:spTree>
    <p:extLst>
      <p:ext uri="{BB962C8B-B14F-4D97-AF65-F5344CB8AC3E}">
        <p14:creationId xmlns:p14="http://schemas.microsoft.com/office/powerpoint/2010/main" val="1912240272"/>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ous-titre 2"/>
          <p:cNvSpPr>
            <a:spLocks noGrp="1"/>
          </p:cNvSpPr>
          <p:nvPr>
            <p:ph type="subTitle" idx="1"/>
          </p:nvPr>
        </p:nvSpPr>
        <p:spPr>
          <a:xfrm>
            <a:off x="395536" y="1124744"/>
            <a:ext cx="8568951" cy="4804999"/>
          </a:xfrm>
        </p:spPr>
        <p:txBody>
          <a:bodyPr>
            <a:normAutofit fontScale="70000" lnSpcReduction="20000"/>
          </a:bodyPr>
          <a:lstStyle/>
          <a:p>
            <a:pPr algn="l"/>
            <a:r>
              <a:rPr lang="fr-CA" dirty="0">
                <a:solidFill>
                  <a:schemeClr val="tx1"/>
                </a:solidFill>
                <a:latin typeface="Calibri" panose="020F0502020204030204" pitchFamily="34" charset="0"/>
              </a:rPr>
              <a:t>ABRACADABRA </a:t>
            </a:r>
            <a:r>
              <a:rPr lang="fr-CA" dirty="0" smtClean="0">
                <a:solidFill>
                  <a:schemeClr val="tx1"/>
                </a:solidFill>
                <a:latin typeface="Calibri" panose="020F0502020204030204" pitchFamily="34" charset="0"/>
              </a:rPr>
              <a:t>en français comporte </a:t>
            </a:r>
            <a:r>
              <a:rPr lang="fr-CA" dirty="0">
                <a:solidFill>
                  <a:schemeClr val="tx1"/>
                </a:solidFill>
                <a:latin typeface="Calibri" panose="020F0502020204030204" pitchFamily="34" charset="0"/>
              </a:rPr>
              <a:t>trois zones :</a:t>
            </a:r>
          </a:p>
          <a:p>
            <a:pPr algn="l"/>
            <a:endParaRPr lang="fr-CA" dirty="0">
              <a:solidFill>
                <a:schemeClr val="tx1"/>
              </a:solidFill>
              <a:latin typeface="Calibri" panose="020F0502020204030204" pitchFamily="34" charset="0"/>
            </a:endParaRPr>
          </a:p>
          <a:p>
            <a:pPr lvl="1" algn="l"/>
            <a:r>
              <a:rPr lang="x-none">
                <a:solidFill>
                  <a:schemeClr val="tx1"/>
                </a:solidFill>
                <a:latin typeface="Calibri" panose="020F0502020204030204" pitchFamily="34" charset="0"/>
              </a:rPr>
              <a:t>La Zone Parent </a:t>
            </a:r>
            <a:r>
              <a:rPr lang="x-none" smtClean="0">
                <a:solidFill>
                  <a:schemeClr val="tx1"/>
                </a:solidFill>
                <a:latin typeface="Calibri" panose="020F0502020204030204" pitchFamily="34" charset="0"/>
              </a:rPr>
              <a:t>: </a:t>
            </a:r>
            <a:r>
              <a:rPr lang="x-none" u="sng">
                <a:solidFill>
                  <a:schemeClr val="tx1"/>
                </a:solidFill>
                <a:latin typeface="Calibri" panose="020F0502020204030204" pitchFamily="34" charset="0"/>
                <a:hlinkClick r:id="rId2"/>
              </a:rPr>
              <a:t>http://grover.concordia.ca/resources/abra/parent/fr/</a:t>
            </a:r>
            <a:endParaRPr lang="fr-CA" dirty="0">
              <a:solidFill>
                <a:schemeClr val="tx1"/>
              </a:solidFill>
              <a:latin typeface="Calibri" panose="020F0502020204030204" pitchFamily="34" charset="0"/>
            </a:endParaRPr>
          </a:p>
          <a:p>
            <a:pPr lvl="1" algn="l"/>
            <a:endParaRPr lang="fr-CA" dirty="0">
              <a:solidFill>
                <a:schemeClr val="tx1"/>
              </a:solidFill>
              <a:latin typeface="Calibri" panose="020F0502020204030204" pitchFamily="34" charset="0"/>
            </a:endParaRPr>
          </a:p>
          <a:p>
            <a:pPr lvl="1" algn="l"/>
            <a:r>
              <a:rPr lang="x-none">
                <a:solidFill>
                  <a:schemeClr val="tx1"/>
                </a:solidFill>
                <a:latin typeface="Calibri" panose="020F0502020204030204" pitchFamily="34" charset="0"/>
              </a:rPr>
              <a:t>La Zone Élève </a:t>
            </a:r>
            <a:r>
              <a:rPr lang="x-none" smtClean="0">
                <a:solidFill>
                  <a:schemeClr val="tx1"/>
                </a:solidFill>
                <a:latin typeface="Calibri" panose="020F0502020204030204" pitchFamily="34" charset="0"/>
              </a:rPr>
              <a:t>: </a:t>
            </a:r>
            <a:r>
              <a:rPr lang="x-none" u="sng">
                <a:solidFill>
                  <a:schemeClr val="tx1"/>
                </a:solidFill>
                <a:latin typeface="Calibri" panose="020F0502020204030204" pitchFamily="34" charset="0"/>
                <a:hlinkClick r:id="rId3"/>
              </a:rPr>
              <a:t>http://petitabra.concordia.ca</a:t>
            </a:r>
            <a:endParaRPr lang="fr-CA" dirty="0">
              <a:solidFill>
                <a:schemeClr val="tx1"/>
              </a:solidFill>
              <a:latin typeface="Calibri" panose="020F0502020204030204" pitchFamily="34" charset="0"/>
            </a:endParaRPr>
          </a:p>
          <a:p>
            <a:pPr lvl="1" algn="l"/>
            <a:endParaRPr lang="fr-CA" dirty="0">
              <a:solidFill>
                <a:schemeClr val="tx1"/>
              </a:solidFill>
              <a:latin typeface="Calibri" panose="020F0502020204030204" pitchFamily="34" charset="0"/>
            </a:endParaRPr>
          </a:p>
          <a:p>
            <a:pPr lvl="1" algn="l"/>
            <a:r>
              <a:rPr lang="x-none">
                <a:solidFill>
                  <a:schemeClr val="tx1"/>
                </a:solidFill>
                <a:latin typeface="Calibri" panose="020F0502020204030204" pitchFamily="34" charset="0"/>
              </a:rPr>
              <a:t>La Zone Enseignant </a:t>
            </a:r>
            <a:r>
              <a:rPr lang="x-none" smtClean="0">
                <a:solidFill>
                  <a:schemeClr val="tx1"/>
                </a:solidFill>
                <a:latin typeface="Calibri" panose="020F0502020204030204" pitchFamily="34" charset="0"/>
              </a:rPr>
              <a:t>: </a:t>
            </a:r>
            <a:r>
              <a:rPr lang="x-none" u="sng">
                <a:solidFill>
                  <a:schemeClr val="tx1"/>
                </a:solidFill>
                <a:latin typeface="Calibri" panose="020F0502020204030204" pitchFamily="34" charset="0"/>
                <a:hlinkClick r:id="rId4"/>
              </a:rPr>
              <a:t>http://grover.concordia.ca/resources/abra/teacher/fr/</a:t>
            </a:r>
            <a:endParaRPr lang="fr-CA" dirty="0">
              <a:solidFill>
                <a:schemeClr val="tx1"/>
              </a:solidFill>
              <a:latin typeface="Calibri" panose="020F0502020204030204" pitchFamily="34" charset="0"/>
            </a:endParaRPr>
          </a:p>
          <a:p>
            <a:pPr algn="l"/>
            <a:endParaRPr lang="fr-CA" dirty="0">
              <a:solidFill>
                <a:schemeClr val="tx1"/>
              </a:solidFill>
              <a:latin typeface="Calibri" panose="020F0502020204030204" pitchFamily="34" charset="0"/>
            </a:endParaRPr>
          </a:p>
          <a:p>
            <a:pPr algn="l"/>
            <a:r>
              <a:rPr lang="x-none">
                <a:solidFill>
                  <a:schemeClr val="tx1"/>
                </a:solidFill>
                <a:latin typeface="Calibri" panose="020F0502020204030204" pitchFamily="34" charset="0"/>
              </a:rPr>
              <a:t>ABRACADABRA en anglais est accessible à : </a:t>
            </a:r>
            <a:r>
              <a:rPr lang="x-none" u="sng">
                <a:solidFill>
                  <a:schemeClr val="tx1"/>
                </a:solidFill>
                <a:latin typeface="Calibri" panose="020F0502020204030204" pitchFamily="34" charset="0"/>
                <a:hlinkClick r:id="rId5"/>
              </a:rPr>
              <a:t>http://www.concordia.ca/ltk</a:t>
            </a:r>
            <a:endParaRPr lang="fr-CA" u="sng" dirty="0">
              <a:solidFill>
                <a:schemeClr val="tx1"/>
              </a:solidFill>
              <a:latin typeface="Calibri" panose="020F0502020204030204" pitchFamily="34" charset="0"/>
            </a:endParaRPr>
          </a:p>
          <a:p>
            <a:pPr marL="109728" algn="l"/>
            <a:endParaRPr lang="fr-CA" dirty="0">
              <a:solidFill>
                <a:schemeClr val="tx1"/>
              </a:solidFill>
              <a:latin typeface="Calibri" panose="020F0502020204030204" pitchFamily="34" charset="0"/>
            </a:endParaRPr>
          </a:p>
          <a:p>
            <a:pPr algn="l"/>
            <a:r>
              <a:rPr lang="fr-CA" dirty="0">
                <a:solidFill>
                  <a:schemeClr val="tx1"/>
                </a:solidFill>
                <a:latin typeface="Calibri" panose="020F0502020204030204" pitchFamily="34" charset="0"/>
              </a:rPr>
              <a:t>Pour des renseignements d’ordre général sur le développement d'ABRACADABRA :</a:t>
            </a:r>
            <a:r>
              <a:rPr lang="fr-CA" u="sng" dirty="0">
                <a:solidFill>
                  <a:schemeClr val="tx1"/>
                </a:solidFill>
                <a:latin typeface="Calibri" panose="020F0502020204030204" pitchFamily="34" charset="0"/>
                <a:hlinkClick r:id="rId6"/>
              </a:rPr>
              <a:t>http://www.ctreq.qc.ca/realisation/abracadabra</a:t>
            </a:r>
            <a:r>
              <a:rPr lang="fr-CA" u="sng" dirty="0" smtClean="0">
                <a:solidFill>
                  <a:schemeClr val="tx1"/>
                </a:solidFill>
                <a:latin typeface="Calibri" panose="020F0502020204030204" pitchFamily="34" charset="0"/>
                <a:hlinkClick r:id="rId6"/>
              </a:rPr>
              <a:t>/</a:t>
            </a:r>
            <a:endParaRPr lang="fr-CA" u="sng" dirty="0" smtClean="0">
              <a:solidFill>
                <a:schemeClr val="tx1"/>
              </a:solidFill>
              <a:latin typeface="Calibri" panose="020F0502020204030204" pitchFamily="34" charset="0"/>
            </a:endParaRPr>
          </a:p>
          <a:p>
            <a:pPr algn="l"/>
            <a:endParaRPr lang="fr-CA" u="sng" dirty="0" smtClean="0">
              <a:solidFill>
                <a:schemeClr val="tx1"/>
              </a:solidFill>
              <a:latin typeface="Calibri" panose="020F0502020204030204" pitchFamily="34" charset="0"/>
            </a:endParaRPr>
          </a:p>
          <a:p>
            <a:pPr algn="l"/>
            <a:r>
              <a:rPr lang="fr-CA" dirty="0" smtClean="0">
                <a:solidFill>
                  <a:schemeClr val="tx1"/>
                </a:solidFill>
                <a:latin typeface="Calibri" panose="020F0502020204030204" pitchFamily="34" charset="0"/>
              </a:rPr>
              <a:t>Pour des informations additionnelles : atelier de Dany Laflamme</a:t>
            </a:r>
            <a:endParaRPr lang="fr-CA" sz="2200" dirty="0" smtClean="0">
              <a:solidFill>
                <a:schemeClr val="tx1"/>
              </a:solidFill>
            </a:endParaRPr>
          </a:p>
        </p:txBody>
      </p:sp>
      <p:pic>
        <p:nvPicPr>
          <p:cNvPr id="4" name="Image 3" descr="Image_Mme Brodeur_11oct.jpg"/>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0" y="5929743"/>
            <a:ext cx="9144000" cy="928255"/>
          </a:xfrm>
          <a:prstGeom prst="rect">
            <a:avLst/>
          </a:prstGeom>
        </p:spPr>
      </p:pic>
      <p:sp>
        <p:nvSpPr>
          <p:cNvPr id="5" name="Titre 1"/>
          <p:cNvSpPr>
            <a:spLocks noGrp="1"/>
          </p:cNvSpPr>
          <p:nvPr>
            <p:ph type="ctrTitle"/>
          </p:nvPr>
        </p:nvSpPr>
        <p:spPr>
          <a:xfrm>
            <a:off x="107504" y="260648"/>
            <a:ext cx="8928992" cy="720080"/>
          </a:xfrm>
        </p:spPr>
        <p:txBody>
          <a:bodyPr>
            <a:noAutofit/>
          </a:bodyPr>
          <a:lstStyle/>
          <a:p>
            <a:r>
              <a:rPr lang="fr-CA" sz="3600" b="1" dirty="0"/>
              <a:t>Pourquoi s’intéresser à la lecture ?</a:t>
            </a:r>
            <a:endParaRPr lang="fr-CA" sz="3600" dirty="0"/>
          </a:p>
        </p:txBody>
      </p:sp>
    </p:spTree>
    <p:extLst>
      <p:ext uri="{BB962C8B-B14F-4D97-AF65-F5344CB8AC3E}">
        <p14:creationId xmlns:p14="http://schemas.microsoft.com/office/powerpoint/2010/main" val="4274374877"/>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ous-titre 2"/>
          <p:cNvSpPr>
            <a:spLocks noGrp="1"/>
          </p:cNvSpPr>
          <p:nvPr>
            <p:ph type="subTitle" idx="1"/>
          </p:nvPr>
        </p:nvSpPr>
        <p:spPr>
          <a:xfrm>
            <a:off x="395536" y="1124744"/>
            <a:ext cx="8568951" cy="4804999"/>
          </a:xfrm>
        </p:spPr>
        <p:txBody>
          <a:bodyPr>
            <a:normAutofit fontScale="32500" lnSpcReduction="20000"/>
          </a:bodyPr>
          <a:lstStyle/>
          <a:p>
            <a:pPr algn="l"/>
            <a:r>
              <a:rPr lang="fr-CA" sz="7400" dirty="0">
                <a:solidFill>
                  <a:schemeClr val="tx1"/>
                </a:solidFill>
                <a:latin typeface="Calibri" panose="020F0502020204030204" pitchFamily="34" charset="0"/>
              </a:rPr>
              <a:t>L'éducation constitue l'enjeu premier pour le futur d’une société. </a:t>
            </a:r>
          </a:p>
          <a:p>
            <a:pPr marL="109728" algn="l"/>
            <a:endParaRPr lang="fr-CA" sz="7400" dirty="0">
              <a:solidFill>
                <a:schemeClr val="tx1"/>
              </a:solidFill>
              <a:latin typeface="Calibri" panose="020F0502020204030204" pitchFamily="34" charset="0"/>
            </a:endParaRPr>
          </a:p>
          <a:p>
            <a:pPr algn="l"/>
            <a:r>
              <a:rPr lang="fr-CA" sz="7400" dirty="0">
                <a:solidFill>
                  <a:schemeClr val="tx1"/>
                </a:solidFill>
                <a:latin typeface="Calibri" panose="020F0502020204030204" pitchFamily="34" charset="0"/>
              </a:rPr>
              <a:t>En 2016, grâce aux progrès scientifiques , il est possible d’accroître la réussite éducative de façon significative, par des interventions préventives appuyées par la recherche dès le préscolaire et tout au long de la vie. </a:t>
            </a:r>
          </a:p>
          <a:p>
            <a:pPr marL="109728" algn="l"/>
            <a:endParaRPr lang="fr-CA" sz="7400" dirty="0">
              <a:solidFill>
                <a:schemeClr val="tx1"/>
              </a:solidFill>
              <a:latin typeface="Calibri" panose="020F0502020204030204" pitchFamily="34" charset="0"/>
            </a:endParaRPr>
          </a:p>
          <a:p>
            <a:pPr algn="l"/>
            <a:r>
              <a:rPr lang="fr-CA" sz="7400" dirty="0">
                <a:solidFill>
                  <a:schemeClr val="tx1"/>
                </a:solidFill>
                <a:latin typeface="Calibri" panose="020F0502020204030204" pitchFamily="34" charset="0"/>
              </a:rPr>
              <a:t>Cela nécessite toutefois la concertation des différents acteurs : un défi de taille qui peut être relevé par une communauté éducative déterminée, engagée et solidaire.</a:t>
            </a:r>
          </a:p>
          <a:p>
            <a:pPr algn="l"/>
            <a:endParaRPr lang="fr-CA" sz="5500" dirty="0">
              <a:solidFill>
                <a:schemeClr val="tx1"/>
              </a:solidFill>
              <a:latin typeface="Calibri" panose="020F0502020204030204" pitchFamily="34" charset="0"/>
            </a:endParaRPr>
          </a:p>
          <a:p>
            <a:pPr marL="571500" indent="-571500">
              <a:buFont typeface="Wingdings" panose="05000000000000000000" pitchFamily="2" charset="2"/>
              <a:buChar char="Ø"/>
            </a:pPr>
            <a:r>
              <a:rPr lang="fr-CA" sz="8000" dirty="0">
                <a:solidFill>
                  <a:schemeClr val="tx1"/>
                </a:solidFill>
                <a:latin typeface="Calibri" panose="020F0502020204030204" pitchFamily="34" charset="0"/>
              </a:rPr>
              <a:t>Ensemble</a:t>
            </a:r>
          </a:p>
          <a:p>
            <a:pPr marL="571500" indent="-571500">
              <a:buFont typeface="Wingdings" panose="05000000000000000000" pitchFamily="2" charset="2"/>
              <a:buChar char="Ø"/>
            </a:pPr>
            <a:r>
              <a:rPr lang="fr-CA" sz="8000" dirty="0" smtClean="0">
                <a:solidFill>
                  <a:schemeClr val="tx1"/>
                </a:solidFill>
                <a:latin typeface="Calibri" panose="020F0502020204030204" pitchFamily="34" charset="0"/>
              </a:rPr>
              <a:t>On </a:t>
            </a:r>
            <a:r>
              <a:rPr lang="fr-CA" sz="8000" dirty="0">
                <a:solidFill>
                  <a:schemeClr val="tx1"/>
                </a:solidFill>
                <a:latin typeface="Calibri" panose="020F0502020204030204" pitchFamily="34" charset="0"/>
              </a:rPr>
              <a:t>est capable </a:t>
            </a:r>
          </a:p>
          <a:p>
            <a:pPr marL="571500" indent="-571500">
              <a:buFont typeface="Wingdings" panose="05000000000000000000" pitchFamily="2" charset="2"/>
              <a:buChar char="Ø"/>
            </a:pPr>
            <a:r>
              <a:rPr lang="fr-CA" sz="8000" dirty="0" smtClean="0">
                <a:solidFill>
                  <a:schemeClr val="tx1"/>
                </a:solidFill>
                <a:latin typeface="Calibri" panose="020F0502020204030204" pitchFamily="34" charset="0"/>
              </a:rPr>
              <a:t>On </a:t>
            </a:r>
            <a:r>
              <a:rPr lang="fr-CA" sz="8000" dirty="0">
                <a:solidFill>
                  <a:schemeClr val="tx1"/>
                </a:solidFill>
                <a:latin typeface="Calibri" panose="020F0502020204030204" pitchFamily="34" charset="0"/>
              </a:rPr>
              <a:t>y va !</a:t>
            </a:r>
          </a:p>
          <a:p>
            <a:pPr algn="l"/>
            <a:endParaRPr lang="fr-CA" sz="2400" dirty="0">
              <a:solidFill>
                <a:schemeClr val="tx1"/>
              </a:solidFill>
              <a:latin typeface="Calibri" panose="020F0502020204030204" pitchFamily="34" charset="0"/>
            </a:endParaRPr>
          </a:p>
          <a:p>
            <a:pPr algn="l"/>
            <a:endParaRPr lang="fr-CA" sz="2200" dirty="0" smtClean="0">
              <a:solidFill>
                <a:schemeClr val="tx1"/>
              </a:solidFill>
            </a:endParaRPr>
          </a:p>
        </p:txBody>
      </p:sp>
      <p:pic>
        <p:nvPicPr>
          <p:cNvPr id="4" name="Image 3" descr="Image_Mme Brodeur_11oct.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5929743"/>
            <a:ext cx="9144000" cy="928255"/>
          </a:xfrm>
          <a:prstGeom prst="rect">
            <a:avLst/>
          </a:prstGeom>
        </p:spPr>
      </p:pic>
      <p:sp>
        <p:nvSpPr>
          <p:cNvPr id="5" name="Titre 1"/>
          <p:cNvSpPr>
            <a:spLocks noGrp="1"/>
          </p:cNvSpPr>
          <p:nvPr>
            <p:ph type="ctrTitle"/>
          </p:nvPr>
        </p:nvSpPr>
        <p:spPr>
          <a:xfrm>
            <a:off x="107504" y="260648"/>
            <a:ext cx="8928992" cy="720080"/>
          </a:xfrm>
        </p:spPr>
        <p:txBody>
          <a:bodyPr>
            <a:noAutofit/>
          </a:bodyPr>
          <a:lstStyle/>
          <a:p>
            <a:r>
              <a:rPr lang="fr-CA" sz="3600" b="1" dirty="0" smtClean="0"/>
              <a:t/>
            </a:r>
            <a:br>
              <a:rPr lang="fr-CA" sz="3600" b="1" dirty="0" smtClean="0"/>
            </a:br>
            <a:r>
              <a:rPr lang="fr-CA" sz="3600" b="1" dirty="0" smtClean="0"/>
              <a:t>Conclusion</a:t>
            </a:r>
            <a:br>
              <a:rPr lang="fr-CA" sz="3600" b="1" dirty="0" smtClean="0"/>
            </a:br>
            <a:endParaRPr lang="fr-CA" sz="3600" dirty="0"/>
          </a:p>
        </p:txBody>
      </p:sp>
    </p:spTree>
    <p:extLst>
      <p:ext uri="{BB962C8B-B14F-4D97-AF65-F5344CB8AC3E}">
        <p14:creationId xmlns:p14="http://schemas.microsoft.com/office/powerpoint/2010/main" val="3285563954"/>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ous-titre 2"/>
          <p:cNvSpPr>
            <a:spLocks noGrp="1"/>
          </p:cNvSpPr>
          <p:nvPr>
            <p:ph type="subTitle" idx="1"/>
          </p:nvPr>
        </p:nvSpPr>
        <p:spPr>
          <a:xfrm>
            <a:off x="395536" y="1124744"/>
            <a:ext cx="8568951" cy="4804999"/>
          </a:xfrm>
        </p:spPr>
        <p:txBody>
          <a:bodyPr>
            <a:normAutofit fontScale="77500" lnSpcReduction="20000"/>
          </a:bodyPr>
          <a:lstStyle/>
          <a:p>
            <a:pPr marL="109728" algn="l"/>
            <a:r>
              <a:rPr lang="en-CA" sz="2400" dirty="0">
                <a:solidFill>
                  <a:schemeClr val="tx1"/>
                </a:solidFill>
                <a:latin typeface="Calibri" panose="020F0502020204030204" pitchFamily="34" charset="0"/>
              </a:rPr>
              <a:t>Barnett, W. S. (2011). Effectiveness of early educational intervention. </a:t>
            </a:r>
            <a:r>
              <a:rPr lang="fr-CA" sz="2400" i="1" dirty="0">
                <a:solidFill>
                  <a:schemeClr val="tx1"/>
                </a:solidFill>
                <a:latin typeface="Calibri" panose="020F0502020204030204" pitchFamily="34" charset="0"/>
              </a:rPr>
              <a:t>Science, 333</a:t>
            </a:r>
            <a:r>
              <a:rPr lang="fr-CA" sz="2400" dirty="0">
                <a:solidFill>
                  <a:schemeClr val="tx1"/>
                </a:solidFill>
                <a:latin typeface="Calibri" panose="020F0502020204030204" pitchFamily="34" charset="0"/>
              </a:rPr>
              <a:t>, 975-978.  </a:t>
            </a:r>
          </a:p>
          <a:p>
            <a:pPr marL="109728" algn="l"/>
            <a:endParaRPr lang="fr-CA" sz="2400" dirty="0">
              <a:solidFill>
                <a:schemeClr val="tx1"/>
              </a:solidFill>
              <a:latin typeface="Calibri" panose="020F0502020204030204" pitchFamily="34" charset="0"/>
            </a:endParaRPr>
          </a:p>
          <a:p>
            <a:pPr marL="109728" algn="l"/>
            <a:r>
              <a:rPr lang="fr-CA" sz="2400" dirty="0">
                <a:solidFill>
                  <a:schemeClr val="tx1"/>
                </a:solidFill>
                <a:latin typeface="Calibri" panose="020F0502020204030204" pitchFamily="34" charset="0"/>
              </a:rPr>
              <a:t>Brodeur, M., Gagné, A., Gascon, H., </a:t>
            </a:r>
            <a:r>
              <a:rPr lang="fr-CA" sz="2400" dirty="0" err="1">
                <a:solidFill>
                  <a:schemeClr val="tx1"/>
                </a:solidFill>
                <a:latin typeface="Calibri" panose="020F0502020204030204" pitchFamily="34" charset="0"/>
              </a:rPr>
              <a:t>Janosz</a:t>
            </a:r>
            <a:r>
              <a:rPr lang="fr-CA" sz="2400" dirty="0">
                <a:solidFill>
                  <a:schemeClr val="tx1"/>
                </a:solidFill>
                <a:latin typeface="Calibri" panose="020F0502020204030204" pitchFamily="34" charset="0"/>
              </a:rPr>
              <a:t>, M., Lafortune, F., Maltais, M., Prud’homme, J., St-Pierre, M., </a:t>
            </a:r>
            <a:r>
              <a:rPr lang="fr-CA" sz="2400" dirty="0" err="1">
                <a:solidFill>
                  <a:schemeClr val="tx1"/>
                </a:solidFill>
                <a:latin typeface="Calibri" panose="020F0502020204030204" pitchFamily="34" charset="0"/>
              </a:rPr>
              <a:t>Striganuk</a:t>
            </a:r>
            <a:r>
              <a:rPr lang="fr-CA" sz="2400" dirty="0">
                <a:solidFill>
                  <a:schemeClr val="tx1"/>
                </a:solidFill>
                <a:latin typeface="Calibri" panose="020F0502020204030204" pitchFamily="34" charset="0"/>
              </a:rPr>
              <a:t>, S. et </a:t>
            </a:r>
            <a:r>
              <a:rPr lang="fr-CA" sz="2400" dirty="0" err="1">
                <a:solidFill>
                  <a:schemeClr val="tx1"/>
                </a:solidFill>
                <a:latin typeface="Calibri" panose="020F0502020204030204" pitchFamily="34" charset="0"/>
              </a:rPr>
              <a:t>Umbriaco</a:t>
            </a:r>
            <a:r>
              <a:rPr lang="fr-CA" sz="2400" dirty="0">
                <a:solidFill>
                  <a:schemeClr val="tx1"/>
                </a:solidFill>
                <a:latin typeface="Calibri" panose="020F0502020204030204" pitchFamily="34" charset="0"/>
              </a:rPr>
              <a:t>, M. (2016b). </a:t>
            </a:r>
            <a:r>
              <a:rPr lang="fr-CA" sz="2400" i="1" dirty="0">
                <a:solidFill>
                  <a:schemeClr val="tx1"/>
                </a:solidFill>
                <a:latin typeface="Calibri" panose="020F0502020204030204" pitchFamily="34" charset="0"/>
              </a:rPr>
              <a:t>Projet de création d’un Institut national en éducation. </a:t>
            </a:r>
            <a:r>
              <a:rPr lang="fr-CA" sz="2400" dirty="0">
                <a:solidFill>
                  <a:schemeClr val="tx1"/>
                </a:solidFill>
                <a:latin typeface="Calibri" panose="020F0502020204030204" pitchFamily="34" charset="0"/>
              </a:rPr>
              <a:t>Document de travail présenté à Monsieur Sébastien Proulx, Ministre de l'Éducation, du Loisir et du Sport. </a:t>
            </a:r>
          </a:p>
          <a:p>
            <a:pPr marL="109728" algn="l"/>
            <a:endParaRPr lang="fr-CA" sz="2400" dirty="0">
              <a:solidFill>
                <a:schemeClr val="tx1"/>
              </a:solidFill>
              <a:latin typeface="Calibri" panose="020F0502020204030204" pitchFamily="34" charset="0"/>
            </a:endParaRPr>
          </a:p>
          <a:p>
            <a:pPr marL="109728" algn="l"/>
            <a:r>
              <a:rPr lang="fr-FR" sz="2400" dirty="0">
                <a:solidFill>
                  <a:schemeClr val="tx1"/>
                </a:solidFill>
                <a:latin typeface="Calibri" panose="020F0502020204030204" pitchFamily="34" charset="0"/>
              </a:rPr>
              <a:t>Brodeur, M., Laplante, L., Dion, É., Godard, L., Gosselin, C., Mercier, J., Vanier, N., </a:t>
            </a:r>
            <a:r>
              <a:rPr lang="fr-FR" sz="2400" dirty="0" err="1">
                <a:solidFill>
                  <a:schemeClr val="tx1"/>
                </a:solidFill>
                <a:latin typeface="Calibri" panose="020F0502020204030204" pitchFamily="34" charset="0"/>
              </a:rPr>
              <a:t>Campeau</a:t>
            </a:r>
            <a:r>
              <a:rPr lang="fr-FR" sz="2400" dirty="0">
                <a:solidFill>
                  <a:schemeClr val="tx1"/>
                </a:solidFill>
                <a:latin typeface="Calibri" panose="020F0502020204030204" pitchFamily="34" charset="0"/>
              </a:rPr>
              <a:t>, M. È., Lapierre, M., Fournier, K. et Potvin, M. C. (2008). </a:t>
            </a:r>
            <a:r>
              <a:rPr lang="fr-FR" sz="2400" i="1" dirty="0">
                <a:solidFill>
                  <a:schemeClr val="tx1"/>
                </a:solidFill>
                <a:latin typeface="Calibri" panose="020F0502020204030204" pitchFamily="34" charset="0"/>
              </a:rPr>
              <a:t>La forêt de l’alphabet, programme de prévention des difficultés d’apprentissage en lecture pour la maternelle. Programme de Niveau 1 dans le cadre du Modèle d’intervention multiniveaux. Guide pédagogique. Traduction et adaptation de l’</a:t>
            </a:r>
            <a:r>
              <a:rPr lang="fr-FR" sz="2400" i="1" dirty="0" err="1">
                <a:solidFill>
                  <a:schemeClr val="tx1"/>
                </a:solidFill>
                <a:latin typeface="Calibri" panose="020F0502020204030204" pitchFamily="34" charset="0"/>
              </a:rPr>
              <a:t>Optimize</a:t>
            </a:r>
            <a:r>
              <a:rPr lang="fr-FR" sz="2400" i="1" dirty="0">
                <a:solidFill>
                  <a:schemeClr val="tx1"/>
                </a:solidFill>
                <a:latin typeface="Calibri" panose="020F0502020204030204" pitchFamily="34" charset="0"/>
              </a:rPr>
              <a:t> Intervention Program</a:t>
            </a:r>
            <a:r>
              <a:rPr lang="fr-FR" sz="2400" dirty="0">
                <a:solidFill>
                  <a:schemeClr val="tx1"/>
                </a:solidFill>
                <a:latin typeface="Calibri" panose="020F0502020204030204" pitchFamily="34" charset="0"/>
              </a:rPr>
              <a:t>. Montréal : Centre de </a:t>
            </a:r>
            <a:r>
              <a:rPr lang="fr-FR" sz="2400" dirty="0" err="1">
                <a:solidFill>
                  <a:schemeClr val="tx1"/>
                </a:solidFill>
                <a:latin typeface="Calibri" panose="020F0502020204030204" pitchFamily="34" charset="0"/>
              </a:rPr>
              <a:t>Psycho-Éducation</a:t>
            </a:r>
            <a:r>
              <a:rPr lang="fr-FR" sz="2400" dirty="0">
                <a:solidFill>
                  <a:schemeClr val="tx1"/>
                </a:solidFill>
                <a:latin typeface="Calibri" panose="020F0502020204030204" pitchFamily="34" charset="0"/>
              </a:rPr>
              <a:t> du </a:t>
            </a:r>
            <a:r>
              <a:rPr lang="fr-FR" sz="2400" dirty="0" smtClean="0">
                <a:solidFill>
                  <a:schemeClr val="tx1"/>
                </a:solidFill>
                <a:latin typeface="Calibri" panose="020F0502020204030204" pitchFamily="34" charset="0"/>
              </a:rPr>
              <a:t>Québec.</a:t>
            </a:r>
          </a:p>
          <a:p>
            <a:pPr marL="109728" algn="l"/>
            <a:endParaRPr lang="fr-FR" sz="2400" dirty="0">
              <a:solidFill>
                <a:schemeClr val="tx1"/>
              </a:solidFill>
              <a:latin typeface="Calibri" panose="020F0502020204030204" pitchFamily="34" charset="0"/>
            </a:endParaRPr>
          </a:p>
          <a:p>
            <a:pPr marL="109728" algn="l"/>
            <a:r>
              <a:rPr lang="fr-CA" sz="2500" dirty="0" err="1">
                <a:solidFill>
                  <a:schemeClr val="tx1"/>
                </a:solidFill>
                <a:latin typeface="Calibri" panose="020F0502020204030204" pitchFamily="34" charset="0"/>
              </a:rPr>
              <a:t>Harms</a:t>
            </a:r>
            <a:r>
              <a:rPr lang="fr-CA" sz="2500" dirty="0">
                <a:solidFill>
                  <a:schemeClr val="tx1"/>
                </a:solidFill>
                <a:latin typeface="Calibri" panose="020F0502020204030204" pitchFamily="34" charset="0"/>
              </a:rPr>
              <a:t>, </a:t>
            </a:r>
            <a:r>
              <a:rPr lang="fr-CA" sz="2500" dirty="0" smtClean="0">
                <a:solidFill>
                  <a:schemeClr val="tx1"/>
                </a:solidFill>
                <a:latin typeface="Calibri" panose="020F0502020204030204" pitchFamily="34" charset="0"/>
              </a:rPr>
              <a:t>T. </a:t>
            </a:r>
            <a:r>
              <a:rPr lang="fr-CA" sz="2500" dirty="0">
                <a:solidFill>
                  <a:schemeClr val="tx1"/>
                </a:solidFill>
                <a:latin typeface="Calibri" panose="020F0502020204030204" pitchFamily="34" charset="0"/>
              </a:rPr>
              <a:t>et al. </a:t>
            </a:r>
            <a:r>
              <a:rPr lang="fr-CA" sz="2500" dirty="0" smtClean="0">
                <a:solidFill>
                  <a:schemeClr val="tx1"/>
                </a:solidFill>
                <a:latin typeface="Calibri" panose="020F0502020204030204" pitchFamily="34" charset="0"/>
              </a:rPr>
              <a:t>(2010). </a:t>
            </a:r>
            <a:r>
              <a:rPr lang="fr-CA" sz="2500" i="1" dirty="0">
                <a:solidFill>
                  <a:schemeClr val="tx1"/>
                </a:solidFill>
                <a:latin typeface="Calibri" panose="020F0502020204030204" pitchFamily="34" charset="0"/>
              </a:rPr>
              <a:t>Échelle d'évaluation : environnement des nourrissons et des tout-petits. </a:t>
            </a:r>
            <a:r>
              <a:rPr lang="fr-CA" sz="2500" dirty="0">
                <a:solidFill>
                  <a:schemeClr val="tx1"/>
                </a:solidFill>
                <a:latin typeface="Calibri" panose="020F0502020204030204" pitchFamily="34" charset="0"/>
              </a:rPr>
              <a:t>Québec : Presses de l'Université du </a:t>
            </a:r>
            <a:r>
              <a:rPr lang="fr-CA" sz="2500" dirty="0" smtClean="0">
                <a:solidFill>
                  <a:schemeClr val="tx1"/>
                </a:solidFill>
                <a:latin typeface="Calibri" panose="020F0502020204030204" pitchFamily="34" charset="0"/>
              </a:rPr>
              <a:t>Québec.</a:t>
            </a:r>
            <a:endParaRPr lang="fr-FR" sz="2500" dirty="0">
              <a:solidFill>
                <a:schemeClr val="tx1"/>
              </a:solidFill>
              <a:latin typeface="Calibri" panose="020F0502020204030204" pitchFamily="34" charset="0"/>
            </a:endParaRPr>
          </a:p>
          <a:p>
            <a:pPr algn="l"/>
            <a:endParaRPr lang="fr-CA" sz="2200" dirty="0" smtClean="0">
              <a:solidFill>
                <a:schemeClr val="tx1"/>
              </a:solidFill>
            </a:endParaRPr>
          </a:p>
        </p:txBody>
      </p:sp>
      <p:pic>
        <p:nvPicPr>
          <p:cNvPr id="4" name="Image 3" descr="Image_Mme Brodeur_11oct.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5929743"/>
            <a:ext cx="9144000" cy="928255"/>
          </a:xfrm>
          <a:prstGeom prst="rect">
            <a:avLst/>
          </a:prstGeom>
        </p:spPr>
      </p:pic>
      <p:sp>
        <p:nvSpPr>
          <p:cNvPr id="5" name="Titre 1"/>
          <p:cNvSpPr>
            <a:spLocks noGrp="1"/>
          </p:cNvSpPr>
          <p:nvPr>
            <p:ph type="ctrTitle"/>
          </p:nvPr>
        </p:nvSpPr>
        <p:spPr>
          <a:xfrm>
            <a:off x="107504" y="260648"/>
            <a:ext cx="8928992" cy="720080"/>
          </a:xfrm>
        </p:spPr>
        <p:txBody>
          <a:bodyPr>
            <a:noAutofit/>
          </a:bodyPr>
          <a:lstStyle/>
          <a:p>
            <a:r>
              <a:rPr lang="fr-CA" sz="3600" b="1" dirty="0"/>
              <a:t>Références</a:t>
            </a:r>
          </a:p>
        </p:txBody>
      </p:sp>
    </p:spTree>
    <p:extLst>
      <p:ext uri="{BB962C8B-B14F-4D97-AF65-F5344CB8AC3E}">
        <p14:creationId xmlns:p14="http://schemas.microsoft.com/office/powerpoint/2010/main" val="3159588778"/>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ous-titre 2"/>
          <p:cNvSpPr>
            <a:spLocks noGrp="1"/>
          </p:cNvSpPr>
          <p:nvPr>
            <p:ph type="subTitle" idx="1"/>
          </p:nvPr>
        </p:nvSpPr>
        <p:spPr>
          <a:xfrm>
            <a:off x="395536" y="1124744"/>
            <a:ext cx="8568951" cy="4804999"/>
          </a:xfrm>
        </p:spPr>
        <p:txBody>
          <a:bodyPr>
            <a:normAutofit fontScale="92500" lnSpcReduction="20000"/>
          </a:bodyPr>
          <a:lstStyle/>
          <a:p>
            <a:pPr marL="109728" algn="l"/>
            <a:r>
              <a:rPr lang="fr-CA" sz="2400" dirty="0">
                <a:solidFill>
                  <a:schemeClr val="tx1"/>
                </a:solidFill>
                <a:latin typeface="Calibri" panose="020F0502020204030204" pitchFamily="34" charset="0"/>
              </a:rPr>
              <a:t>OCDE (2013). http://www.peicacda.ca/492/Rapport-pancanadien/Resultats-cles/index.html  </a:t>
            </a:r>
            <a:r>
              <a:rPr lang="fr-CA" sz="2400" dirty="0">
                <a:solidFill>
                  <a:schemeClr val="tx1"/>
                </a:solidFill>
                <a:latin typeface="Calibri" panose="020F0502020204030204" pitchFamily="34" charset="0"/>
                <a:hlinkClick r:id="rId2"/>
              </a:rPr>
              <a:t>http://</a:t>
            </a:r>
            <a:r>
              <a:rPr lang="fr-CA" sz="2400" dirty="0" smtClean="0">
                <a:solidFill>
                  <a:schemeClr val="tx1"/>
                </a:solidFill>
                <a:latin typeface="Calibri" panose="020F0502020204030204" pitchFamily="34" charset="0"/>
                <a:hlinkClick r:id="rId2"/>
              </a:rPr>
              <a:t>www.peicacda.ca/docs/PIAAC2013/Annex-D_new-tablesFR.pdf</a:t>
            </a:r>
            <a:endParaRPr lang="fr-CA" sz="2400" dirty="0" smtClean="0">
              <a:solidFill>
                <a:schemeClr val="tx1"/>
              </a:solidFill>
              <a:latin typeface="Calibri" panose="020F0502020204030204" pitchFamily="34" charset="0"/>
            </a:endParaRPr>
          </a:p>
          <a:p>
            <a:pPr marL="109728" algn="l"/>
            <a:endParaRPr lang="fr-CA" sz="2400" dirty="0">
              <a:solidFill>
                <a:schemeClr val="tx1"/>
              </a:solidFill>
              <a:latin typeface="Calibri" panose="020F0502020204030204" pitchFamily="34" charset="0"/>
            </a:endParaRPr>
          </a:p>
          <a:p>
            <a:pPr marL="109728" algn="l"/>
            <a:r>
              <a:rPr lang="en-US" sz="2400" dirty="0">
                <a:solidFill>
                  <a:schemeClr val="tx1"/>
                </a:solidFill>
                <a:latin typeface="Calibri" panose="020F0502020204030204" pitchFamily="34" charset="0"/>
              </a:rPr>
              <a:t>Pressley, M. et </a:t>
            </a:r>
            <a:r>
              <a:rPr lang="en-US" sz="2400" dirty="0" err="1">
                <a:solidFill>
                  <a:schemeClr val="tx1"/>
                </a:solidFill>
                <a:latin typeface="Calibri" panose="020F0502020204030204" pitchFamily="34" charset="0"/>
              </a:rPr>
              <a:t>Allington</a:t>
            </a:r>
            <a:r>
              <a:rPr lang="en-US" sz="2400" dirty="0">
                <a:solidFill>
                  <a:schemeClr val="tx1"/>
                </a:solidFill>
                <a:latin typeface="Calibri" panose="020F0502020204030204" pitchFamily="34" charset="0"/>
              </a:rPr>
              <a:t>, R.L. (2014). </a:t>
            </a:r>
            <a:r>
              <a:rPr lang="en-US" sz="2400" i="1" dirty="0">
                <a:solidFill>
                  <a:schemeClr val="tx1"/>
                </a:solidFill>
                <a:latin typeface="Calibri" panose="020F0502020204030204" pitchFamily="34" charset="0"/>
              </a:rPr>
              <a:t>Reading instruction that works. The case for balanced teaching. </a:t>
            </a:r>
            <a:r>
              <a:rPr lang="en-US" sz="2400" dirty="0">
                <a:solidFill>
                  <a:schemeClr val="tx1"/>
                </a:solidFill>
                <a:latin typeface="Calibri" panose="020F0502020204030204" pitchFamily="34" charset="0"/>
              </a:rPr>
              <a:t>4th Edition. New York: </a:t>
            </a:r>
            <a:r>
              <a:rPr lang="en-US" sz="2400" dirty="0" err="1">
                <a:solidFill>
                  <a:schemeClr val="tx1"/>
                </a:solidFill>
                <a:latin typeface="Calibri" panose="020F0502020204030204" pitchFamily="34" charset="0"/>
              </a:rPr>
              <a:t>Guildord</a:t>
            </a:r>
            <a:r>
              <a:rPr lang="en-US" sz="2400" dirty="0">
                <a:solidFill>
                  <a:schemeClr val="tx1"/>
                </a:solidFill>
                <a:latin typeface="Calibri" panose="020F0502020204030204" pitchFamily="34" charset="0"/>
              </a:rPr>
              <a:t> Press.</a:t>
            </a:r>
          </a:p>
          <a:p>
            <a:pPr marL="109728" algn="l"/>
            <a:endParaRPr lang="en-US" sz="2400" dirty="0">
              <a:solidFill>
                <a:schemeClr val="tx1"/>
              </a:solidFill>
              <a:latin typeface="Calibri" panose="020F0502020204030204" pitchFamily="34" charset="0"/>
            </a:endParaRPr>
          </a:p>
          <a:p>
            <a:pPr marL="109728" algn="l"/>
            <a:r>
              <a:rPr lang="fr-CA" sz="2400" dirty="0" smtClean="0">
                <a:solidFill>
                  <a:schemeClr val="tx1"/>
                </a:solidFill>
                <a:latin typeface="Calibri" panose="020F0502020204030204" pitchFamily="34" charset="0"/>
              </a:rPr>
              <a:t>UNESCO </a:t>
            </a:r>
            <a:r>
              <a:rPr lang="fr-CA" sz="2400" dirty="0">
                <a:solidFill>
                  <a:schemeClr val="tx1"/>
                </a:solidFill>
                <a:latin typeface="Calibri" panose="020F0502020204030204" pitchFamily="34" charset="0"/>
              </a:rPr>
              <a:t>(1997). </a:t>
            </a:r>
            <a:r>
              <a:rPr lang="fr-CA" sz="2400" i="1" dirty="0">
                <a:solidFill>
                  <a:schemeClr val="tx1"/>
                </a:solidFill>
                <a:latin typeface="Calibri" panose="020F0502020204030204" pitchFamily="34" charset="0"/>
              </a:rPr>
              <a:t>Déclaration sur les responsabilités des générations présentes envers les générations futures. </a:t>
            </a:r>
            <a:r>
              <a:rPr lang="fr-CA" sz="2400" dirty="0">
                <a:solidFill>
                  <a:schemeClr val="tx1"/>
                </a:solidFill>
                <a:latin typeface="Calibri" panose="020F0502020204030204" pitchFamily="34" charset="0"/>
              </a:rPr>
              <a:t>Organisation des Nations Unies pour l’éducation, la science et la culture. </a:t>
            </a:r>
            <a:r>
              <a:rPr lang="fr-CA" sz="2400" dirty="0">
                <a:solidFill>
                  <a:schemeClr val="tx1"/>
                </a:solidFill>
                <a:latin typeface="Calibri" panose="020F0502020204030204" pitchFamily="34" charset="0"/>
                <a:hlinkClick r:id="rId3"/>
              </a:rPr>
              <a:t>http://portal.unesco.org/fr/ev.php-URL_ID=13178&amp;URL_DO=DO_TOPIC&amp;URL_SECTION=201.html</a:t>
            </a:r>
            <a:r>
              <a:rPr lang="fr-CA" sz="2400" dirty="0">
                <a:solidFill>
                  <a:schemeClr val="tx1"/>
                </a:solidFill>
                <a:latin typeface="Calibri" panose="020F0502020204030204" pitchFamily="34" charset="0"/>
              </a:rPr>
              <a:t> </a:t>
            </a:r>
          </a:p>
          <a:p>
            <a:pPr marL="109728" algn="l"/>
            <a:endParaRPr lang="fr-CA" sz="2400" dirty="0">
              <a:solidFill>
                <a:schemeClr val="tx1"/>
              </a:solidFill>
              <a:latin typeface="Calibri" panose="020F0502020204030204" pitchFamily="34" charset="0"/>
            </a:endParaRPr>
          </a:p>
          <a:p>
            <a:pPr marL="109728" algn="l"/>
            <a:r>
              <a:rPr lang="fr-CA" sz="2400" dirty="0">
                <a:solidFill>
                  <a:schemeClr val="tx1"/>
                </a:solidFill>
                <a:latin typeface="Calibri" panose="020F0502020204030204" pitchFamily="34" charset="0"/>
              </a:rPr>
              <a:t>UNICEF (2016). </a:t>
            </a:r>
            <a:r>
              <a:rPr lang="fr-CA" sz="2400" i="1" dirty="0">
                <a:solidFill>
                  <a:schemeClr val="tx1"/>
                </a:solidFill>
                <a:latin typeface="Calibri" panose="020F0502020204030204" pitchFamily="34" charset="0"/>
              </a:rPr>
              <a:t>Bilan </a:t>
            </a:r>
            <a:r>
              <a:rPr lang="fr-CA" sz="2400" i="1" dirty="0" err="1">
                <a:solidFill>
                  <a:schemeClr val="tx1"/>
                </a:solidFill>
                <a:latin typeface="Calibri" panose="020F0502020204030204" pitchFamily="34" charset="0"/>
              </a:rPr>
              <a:t>Innocenti</a:t>
            </a:r>
            <a:r>
              <a:rPr lang="fr-CA" sz="2400" i="1" dirty="0">
                <a:solidFill>
                  <a:schemeClr val="tx1"/>
                </a:solidFill>
                <a:latin typeface="Calibri" panose="020F0502020204030204" pitchFamily="34" charset="0"/>
              </a:rPr>
              <a:t> 13 de l'UNICEF : L'équité pour les enfants  </a:t>
            </a:r>
            <a:r>
              <a:rPr lang="fr-CA" sz="2400" u="sng" dirty="0">
                <a:solidFill>
                  <a:schemeClr val="tx1"/>
                </a:solidFill>
                <a:latin typeface="Calibri" panose="020F0502020204030204" pitchFamily="34" charset="0"/>
                <a:hlinkClick r:id="rId4"/>
              </a:rPr>
              <a:t>http://www.unicef.ca/fr/bilan-innocenti-13-de-l%E2%80%99unicef-l%E2%80%99%C3%A9quit%C3%A9-pour-les-enfants</a:t>
            </a:r>
            <a:endParaRPr lang="fr-CA" sz="2400" u="sng" dirty="0">
              <a:solidFill>
                <a:schemeClr val="tx1"/>
              </a:solidFill>
              <a:latin typeface="Calibri" panose="020F0502020204030204" pitchFamily="34" charset="0"/>
            </a:endParaRPr>
          </a:p>
          <a:p>
            <a:pPr algn="l"/>
            <a:endParaRPr lang="fr-CA" sz="2200" dirty="0" smtClean="0">
              <a:solidFill>
                <a:schemeClr val="tx1"/>
              </a:solidFill>
            </a:endParaRPr>
          </a:p>
        </p:txBody>
      </p:sp>
      <p:pic>
        <p:nvPicPr>
          <p:cNvPr id="4" name="Image 3" descr="Image_Mme Brodeur_11oct.jp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0" y="5929743"/>
            <a:ext cx="9144000" cy="928255"/>
          </a:xfrm>
          <a:prstGeom prst="rect">
            <a:avLst/>
          </a:prstGeom>
        </p:spPr>
      </p:pic>
      <p:sp>
        <p:nvSpPr>
          <p:cNvPr id="5" name="Titre 1"/>
          <p:cNvSpPr>
            <a:spLocks noGrp="1"/>
          </p:cNvSpPr>
          <p:nvPr>
            <p:ph type="ctrTitle"/>
          </p:nvPr>
        </p:nvSpPr>
        <p:spPr>
          <a:xfrm>
            <a:off x="107504" y="260648"/>
            <a:ext cx="8928992" cy="720080"/>
          </a:xfrm>
        </p:spPr>
        <p:txBody>
          <a:bodyPr>
            <a:noAutofit/>
          </a:bodyPr>
          <a:lstStyle/>
          <a:p>
            <a:r>
              <a:rPr lang="fr-CA" sz="3600" b="1" dirty="0"/>
              <a:t>Références</a:t>
            </a:r>
          </a:p>
        </p:txBody>
      </p:sp>
    </p:spTree>
    <p:extLst>
      <p:ext uri="{BB962C8B-B14F-4D97-AF65-F5344CB8AC3E}">
        <p14:creationId xmlns:p14="http://schemas.microsoft.com/office/powerpoint/2010/main" val="184822134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4" name="Image 3"/>
          <p:cNvPicPr>
            <a:picLocks noChangeAspect="1"/>
          </p:cNvPicPr>
          <p:nvPr/>
        </p:nvPicPr>
        <p:blipFill>
          <a:blip r:embed="rId2"/>
          <a:stretch>
            <a:fillRect/>
          </a:stretch>
        </p:blipFill>
        <p:spPr>
          <a:xfrm>
            <a:off x="2339752" y="0"/>
            <a:ext cx="4392488" cy="6865736"/>
          </a:xfrm>
          <a:prstGeom prst="rect">
            <a:avLst/>
          </a:prstGeom>
        </p:spPr>
      </p:pic>
    </p:spTree>
    <p:extLst>
      <p:ext uri="{BB962C8B-B14F-4D97-AF65-F5344CB8AC3E}">
        <p14:creationId xmlns:p14="http://schemas.microsoft.com/office/powerpoint/2010/main" val="19757303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ous-titre 2"/>
          <p:cNvSpPr>
            <a:spLocks noGrp="1"/>
          </p:cNvSpPr>
          <p:nvPr>
            <p:ph type="subTitle" idx="1"/>
          </p:nvPr>
        </p:nvSpPr>
        <p:spPr>
          <a:xfrm>
            <a:off x="6064746" y="692696"/>
            <a:ext cx="2971750" cy="6048672"/>
          </a:xfrm>
        </p:spPr>
        <p:txBody>
          <a:bodyPr>
            <a:normAutofit fontScale="92500"/>
          </a:bodyPr>
          <a:lstStyle/>
          <a:p>
            <a:r>
              <a:rPr lang="fr-CA" sz="1900" b="1" dirty="0">
                <a:solidFill>
                  <a:schemeClr val="tx1"/>
                </a:solidFill>
              </a:rPr>
              <a:t>DE CŒUR ET DE TÊTE </a:t>
            </a:r>
            <a:endParaRPr lang="fr-CA" sz="1900" b="1" dirty="0" smtClean="0">
              <a:solidFill>
                <a:schemeClr val="tx1"/>
              </a:solidFill>
            </a:endParaRPr>
          </a:p>
          <a:p>
            <a:r>
              <a:rPr lang="fr-CA" sz="1900" b="1" dirty="0" smtClean="0">
                <a:solidFill>
                  <a:schemeClr val="tx1"/>
                </a:solidFill>
              </a:rPr>
              <a:t>PRIORITÉ </a:t>
            </a:r>
            <a:r>
              <a:rPr lang="fr-CA" sz="1900" b="1" dirty="0">
                <a:solidFill>
                  <a:schemeClr val="tx1"/>
                </a:solidFill>
              </a:rPr>
              <a:t>AUX 0-5 </a:t>
            </a:r>
            <a:r>
              <a:rPr lang="fr-CA" sz="1900" b="1" dirty="0" smtClean="0">
                <a:solidFill>
                  <a:schemeClr val="tx1"/>
                </a:solidFill>
              </a:rPr>
              <a:t>ANS</a:t>
            </a:r>
          </a:p>
          <a:p>
            <a:endParaRPr lang="fr-CA" b="1" dirty="0" smtClean="0">
              <a:solidFill>
                <a:schemeClr val="tx1"/>
              </a:solidFill>
            </a:endParaRPr>
          </a:p>
          <a:p>
            <a:r>
              <a:rPr lang="fr-CA" b="1" dirty="0" smtClean="0">
                <a:solidFill>
                  <a:schemeClr val="tx1"/>
                </a:solidFill>
              </a:rPr>
              <a:t>RÉUSSITE </a:t>
            </a:r>
            <a:r>
              <a:rPr lang="fr-CA" b="1" dirty="0">
                <a:solidFill>
                  <a:schemeClr val="tx1"/>
                </a:solidFill>
              </a:rPr>
              <a:t>ÉDUCATIVE :</a:t>
            </a:r>
            <a:r>
              <a:rPr lang="fr-CA" b="1" dirty="0">
                <a:solidFill>
                  <a:schemeClr val="tx1"/>
                </a:solidFill>
                <a:latin typeface="Calibri" panose="020F0502020204030204" pitchFamily="34" charset="0"/>
              </a:rPr>
              <a:t/>
            </a:r>
            <a:br>
              <a:rPr lang="fr-CA" b="1" dirty="0">
                <a:solidFill>
                  <a:schemeClr val="tx1"/>
                </a:solidFill>
                <a:latin typeface="Calibri" panose="020F0502020204030204" pitchFamily="34" charset="0"/>
              </a:rPr>
            </a:br>
            <a:r>
              <a:rPr lang="fr-CA" b="1" dirty="0">
                <a:solidFill>
                  <a:schemeClr val="tx1"/>
                </a:solidFill>
              </a:rPr>
              <a:t>EN C</a:t>
            </a:r>
            <a:r>
              <a:rPr lang="fr-CA" b="1" baseline="30000" dirty="0">
                <a:solidFill>
                  <a:schemeClr val="tx1"/>
                </a:solidFill>
              </a:rPr>
              <a:t>H</a:t>
            </a:r>
            <a:r>
              <a:rPr lang="fr-CA" b="1" dirty="0">
                <a:solidFill>
                  <a:schemeClr val="tx1"/>
                </a:solidFill>
              </a:rPr>
              <a:t>ŒUR POUR NOS ENFANTS</a:t>
            </a:r>
            <a:br>
              <a:rPr lang="fr-CA" b="1" dirty="0">
                <a:solidFill>
                  <a:schemeClr val="tx1"/>
                </a:solidFill>
              </a:rPr>
            </a:br>
            <a:endParaRPr lang="fr-CA" b="1" dirty="0" smtClean="0">
              <a:solidFill>
                <a:schemeClr val="tx1"/>
              </a:solidFill>
            </a:endParaRPr>
          </a:p>
          <a:p>
            <a:r>
              <a:rPr lang="fr-CA" sz="1900" b="1" dirty="0" smtClean="0">
                <a:solidFill>
                  <a:schemeClr val="tx1"/>
                </a:solidFill>
              </a:rPr>
              <a:t>Monique </a:t>
            </a:r>
            <a:r>
              <a:rPr lang="fr-CA" sz="1900" b="1" dirty="0">
                <a:solidFill>
                  <a:schemeClr val="tx1"/>
                </a:solidFill>
              </a:rPr>
              <a:t>Brodeur</a:t>
            </a:r>
            <a:br>
              <a:rPr lang="fr-CA" sz="1900" b="1" dirty="0">
                <a:solidFill>
                  <a:schemeClr val="tx1"/>
                </a:solidFill>
              </a:rPr>
            </a:br>
            <a:r>
              <a:rPr lang="fr-CA" sz="1900" b="1" dirty="0">
                <a:solidFill>
                  <a:schemeClr val="tx1"/>
                </a:solidFill>
              </a:rPr>
              <a:t>Doyenne</a:t>
            </a:r>
            <a:r>
              <a:rPr lang="fr-CA" sz="2400" b="1" dirty="0">
                <a:solidFill>
                  <a:schemeClr val="tx1"/>
                </a:solidFill>
              </a:rPr>
              <a:t/>
            </a:r>
            <a:br>
              <a:rPr lang="fr-CA" sz="2400" b="1" dirty="0">
                <a:solidFill>
                  <a:schemeClr val="tx1"/>
                </a:solidFill>
              </a:rPr>
            </a:br>
            <a:endParaRPr lang="fr-CA" sz="2400" b="1" dirty="0">
              <a:solidFill>
                <a:schemeClr val="tx1"/>
              </a:solidFill>
            </a:endParaRPr>
          </a:p>
          <a:p>
            <a:r>
              <a:rPr lang="fr-CA" sz="1700" b="1" dirty="0">
                <a:solidFill>
                  <a:schemeClr val="tx1"/>
                </a:solidFill>
              </a:rPr>
              <a:t>Commission scolaire </a:t>
            </a:r>
            <a:endParaRPr lang="fr-CA" sz="1700" b="1" dirty="0" smtClean="0">
              <a:solidFill>
                <a:schemeClr val="tx1"/>
              </a:solidFill>
            </a:endParaRPr>
          </a:p>
          <a:p>
            <a:r>
              <a:rPr lang="fr-CA" sz="1700" b="1" dirty="0" smtClean="0">
                <a:solidFill>
                  <a:schemeClr val="tx1"/>
                </a:solidFill>
              </a:rPr>
              <a:t>de </a:t>
            </a:r>
            <a:r>
              <a:rPr lang="fr-CA" sz="1700" b="1" dirty="0">
                <a:solidFill>
                  <a:schemeClr val="tx1"/>
                </a:solidFill>
              </a:rPr>
              <a:t>la Beauce-</a:t>
            </a:r>
            <a:r>
              <a:rPr lang="fr-CA" sz="1700" b="1" dirty="0" err="1">
                <a:solidFill>
                  <a:schemeClr val="tx1"/>
                </a:solidFill>
              </a:rPr>
              <a:t>Etchemin</a:t>
            </a:r>
            <a:r>
              <a:rPr lang="fr-CA" sz="1700" b="1" dirty="0">
                <a:solidFill>
                  <a:schemeClr val="tx1"/>
                </a:solidFill>
              </a:rPr>
              <a:t/>
            </a:r>
            <a:br>
              <a:rPr lang="fr-CA" sz="1700" b="1" dirty="0">
                <a:solidFill>
                  <a:schemeClr val="tx1"/>
                </a:solidFill>
              </a:rPr>
            </a:br>
            <a:endParaRPr lang="fr-CA" sz="1700" b="1" dirty="0" smtClean="0">
              <a:solidFill>
                <a:schemeClr val="tx1"/>
              </a:solidFill>
            </a:endParaRPr>
          </a:p>
          <a:p>
            <a:r>
              <a:rPr lang="fr-CA" sz="1700" b="1" dirty="0" smtClean="0">
                <a:solidFill>
                  <a:schemeClr val="tx1"/>
                </a:solidFill>
              </a:rPr>
              <a:t>Saint-Joseph </a:t>
            </a:r>
          </a:p>
          <a:p>
            <a:r>
              <a:rPr lang="fr-CA" sz="1700" b="1" dirty="0" smtClean="0">
                <a:solidFill>
                  <a:schemeClr val="tx1"/>
                </a:solidFill>
              </a:rPr>
              <a:t>vendredi </a:t>
            </a:r>
            <a:r>
              <a:rPr lang="fr-CA" sz="1700" b="1" dirty="0">
                <a:solidFill>
                  <a:schemeClr val="tx1"/>
                </a:solidFill>
              </a:rPr>
              <a:t>21 octobre 2016</a:t>
            </a:r>
            <a:endParaRPr lang="fr-FR" sz="1700" b="1" dirty="0">
              <a:solidFill>
                <a:schemeClr val="tx1"/>
              </a:solidFill>
            </a:endParaRPr>
          </a:p>
        </p:txBody>
      </p:sp>
      <p:pic>
        <p:nvPicPr>
          <p:cNvPr id="4" name="Image 3" descr="Image_Mme Brodeur_11oct.jp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6064745" cy="6858000"/>
          </a:xfrm>
          <a:prstGeom prst="rect">
            <a:avLst/>
          </a:prstGeom>
        </p:spPr>
      </p:pic>
    </p:spTree>
    <p:extLst>
      <p:ext uri="{BB962C8B-B14F-4D97-AF65-F5344CB8AC3E}">
        <p14:creationId xmlns:p14="http://schemas.microsoft.com/office/powerpoint/2010/main" val="293762325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ous-titre 2"/>
          <p:cNvSpPr>
            <a:spLocks noGrp="1"/>
          </p:cNvSpPr>
          <p:nvPr>
            <p:ph type="subTitle" idx="1"/>
          </p:nvPr>
        </p:nvSpPr>
        <p:spPr>
          <a:xfrm>
            <a:off x="395536" y="1124744"/>
            <a:ext cx="8568951" cy="4804999"/>
          </a:xfrm>
        </p:spPr>
        <p:txBody>
          <a:bodyPr>
            <a:normAutofit fontScale="92500" lnSpcReduction="10000"/>
          </a:bodyPr>
          <a:lstStyle/>
          <a:p>
            <a:pPr lvl="0"/>
            <a:r>
              <a:rPr lang="fr-CA" dirty="0">
                <a:solidFill>
                  <a:schemeClr val="tx1"/>
                </a:solidFill>
              </a:rPr>
              <a:t>Bonjour </a:t>
            </a:r>
            <a:r>
              <a:rPr lang="fr-CA" dirty="0" smtClean="0">
                <a:solidFill>
                  <a:schemeClr val="tx1"/>
                </a:solidFill>
              </a:rPr>
              <a:t>et </a:t>
            </a:r>
            <a:r>
              <a:rPr lang="fr-CA" dirty="0">
                <a:solidFill>
                  <a:schemeClr val="tx1"/>
                </a:solidFill>
              </a:rPr>
              <a:t>merci pour l’invitation !</a:t>
            </a:r>
          </a:p>
          <a:p>
            <a:pPr lvl="0" algn="just"/>
            <a:endParaRPr lang="fr-CA" sz="2400" dirty="0" smtClean="0">
              <a:solidFill>
                <a:schemeClr val="tx1"/>
              </a:solidFill>
            </a:endParaRPr>
          </a:p>
          <a:p>
            <a:pPr lvl="0" algn="just"/>
            <a:r>
              <a:rPr lang="fr-CA" sz="2400" dirty="0" smtClean="0">
                <a:solidFill>
                  <a:schemeClr val="tx1"/>
                </a:solidFill>
              </a:rPr>
              <a:t>Qui </a:t>
            </a:r>
            <a:r>
              <a:rPr lang="fr-CA" sz="2400" dirty="0">
                <a:solidFill>
                  <a:schemeClr val="tx1"/>
                </a:solidFill>
              </a:rPr>
              <a:t>sont parmi vous :</a:t>
            </a:r>
          </a:p>
          <a:p>
            <a:pPr marL="342900" lvl="0" indent="-342900" algn="just">
              <a:buFont typeface="Arial" panose="020B0604020202020204" pitchFamily="34" charset="0"/>
              <a:buChar char="•"/>
            </a:pPr>
            <a:r>
              <a:rPr lang="fr-CA" sz="2400" dirty="0">
                <a:solidFill>
                  <a:schemeClr val="tx1"/>
                </a:solidFill>
              </a:rPr>
              <a:t>Parents ?</a:t>
            </a:r>
          </a:p>
          <a:p>
            <a:pPr marL="342900" lvl="0" indent="-342900" algn="just">
              <a:buFont typeface="Arial" panose="020B0604020202020204" pitchFamily="34" charset="0"/>
              <a:buChar char="•"/>
            </a:pPr>
            <a:r>
              <a:rPr lang="fr-CA" sz="2400" dirty="0">
                <a:solidFill>
                  <a:schemeClr val="tx1"/>
                </a:solidFill>
              </a:rPr>
              <a:t>Gens des organismes communautaires ?</a:t>
            </a:r>
          </a:p>
          <a:p>
            <a:pPr marL="342900" lvl="0" indent="-342900" algn="just">
              <a:buFont typeface="Arial" panose="020B0604020202020204" pitchFamily="34" charset="0"/>
              <a:buChar char="•"/>
            </a:pPr>
            <a:r>
              <a:rPr lang="fr-CA" sz="2400" dirty="0">
                <a:solidFill>
                  <a:schemeClr val="tx1"/>
                </a:solidFill>
              </a:rPr>
              <a:t>Gens du milieu de la santé ?</a:t>
            </a:r>
          </a:p>
          <a:p>
            <a:pPr marL="342900" lvl="0" indent="-342900" algn="just">
              <a:buFont typeface="Arial" panose="020B0604020202020204" pitchFamily="34" charset="0"/>
              <a:buChar char="•"/>
            </a:pPr>
            <a:r>
              <a:rPr lang="fr-CA" sz="2400" dirty="0">
                <a:solidFill>
                  <a:schemeClr val="tx1"/>
                </a:solidFill>
              </a:rPr>
              <a:t>Gens du milieu de l’éducation </a:t>
            </a:r>
            <a:r>
              <a:rPr lang="fr-CA" sz="2400" dirty="0" smtClean="0">
                <a:solidFill>
                  <a:schemeClr val="tx1"/>
                </a:solidFill>
              </a:rPr>
              <a:t>?</a:t>
            </a:r>
          </a:p>
          <a:p>
            <a:pPr marL="800100" lvl="1" indent="-342900" algn="just">
              <a:buFont typeface="Arial" panose="020B0604020202020204" pitchFamily="34" charset="0"/>
              <a:buChar char="•"/>
            </a:pPr>
            <a:r>
              <a:rPr lang="fr-CA" sz="2000" dirty="0" smtClean="0">
                <a:solidFill>
                  <a:schemeClr val="tx1"/>
                </a:solidFill>
              </a:rPr>
              <a:t>Éducateurs ?</a:t>
            </a:r>
          </a:p>
          <a:p>
            <a:pPr marL="800100" lvl="1" indent="-342900" algn="just">
              <a:buFont typeface="Arial" panose="020B0604020202020204" pitchFamily="34" charset="0"/>
              <a:buChar char="•"/>
            </a:pPr>
            <a:r>
              <a:rPr lang="fr-CA" sz="2000" dirty="0" smtClean="0">
                <a:solidFill>
                  <a:schemeClr val="tx1"/>
                </a:solidFill>
              </a:rPr>
              <a:t>Enseignants ?</a:t>
            </a:r>
          </a:p>
          <a:p>
            <a:pPr marL="800100" lvl="1" indent="-342900" algn="just">
              <a:buFont typeface="Arial" panose="020B0604020202020204" pitchFamily="34" charset="0"/>
              <a:buChar char="•"/>
            </a:pPr>
            <a:r>
              <a:rPr lang="fr-CA" sz="2000" dirty="0" smtClean="0">
                <a:solidFill>
                  <a:schemeClr val="tx1"/>
                </a:solidFill>
              </a:rPr>
              <a:t>Professionnels </a:t>
            </a:r>
            <a:r>
              <a:rPr lang="fr-CA" sz="2000" dirty="0">
                <a:solidFill>
                  <a:schemeClr val="tx1"/>
                </a:solidFill>
              </a:rPr>
              <a:t>autres </a:t>
            </a:r>
            <a:r>
              <a:rPr lang="fr-CA" sz="2000" dirty="0" smtClean="0">
                <a:solidFill>
                  <a:schemeClr val="tx1"/>
                </a:solidFill>
              </a:rPr>
              <a:t>?</a:t>
            </a:r>
          </a:p>
          <a:p>
            <a:pPr marL="800100" lvl="1" indent="-342900" algn="just">
              <a:buFont typeface="Arial" panose="020B0604020202020204" pitchFamily="34" charset="0"/>
              <a:buChar char="•"/>
            </a:pPr>
            <a:r>
              <a:rPr lang="fr-CA" sz="2000" dirty="0" smtClean="0">
                <a:solidFill>
                  <a:schemeClr val="tx1"/>
                </a:solidFill>
              </a:rPr>
              <a:t>Directions </a:t>
            </a:r>
            <a:r>
              <a:rPr lang="fr-CA" sz="2000" dirty="0">
                <a:solidFill>
                  <a:schemeClr val="tx1"/>
                </a:solidFill>
              </a:rPr>
              <a:t>d’école </a:t>
            </a:r>
            <a:r>
              <a:rPr lang="fr-CA" sz="2000" dirty="0" smtClean="0">
                <a:solidFill>
                  <a:schemeClr val="tx1"/>
                </a:solidFill>
              </a:rPr>
              <a:t>?</a:t>
            </a:r>
          </a:p>
          <a:p>
            <a:pPr marL="800100" lvl="1" indent="-342900" algn="just">
              <a:buFont typeface="Arial" panose="020B0604020202020204" pitchFamily="34" charset="0"/>
              <a:buChar char="•"/>
            </a:pPr>
            <a:r>
              <a:rPr lang="fr-CA" sz="2000" dirty="0" smtClean="0">
                <a:solidFill>
                  <a:schemeClr val="tx1"/>
                </a:solidFill>
              </a:rPr>
              <a:t>Gestionnaires </a:t>
            </a:r>
            <a:r>
              <a:rPr lang="fr-CA" sz="2000" dirty="0">
                <a:solidFill>
                  <a:schemeClr val="tx1"/>
                </a:solidFill>
              </a:rPr>
              <a:t>de la commission scolaire ?</a:t>
            </a:r>
          </a:p>
          <a:p>
            <a:pPr marL="342900" lvl="0" indent="-342900" algn="just">
              <a:buFont typeface="Arial" panose="020B0604020202020204" pitchFamily="34" charset="0"/>
              <a:buChar char="•"/>
            </a:pPr>
            <a:r>
              <a:rPr lang="fr-CA" sz="2400" dirty="0">
                <a:solidFill>
                  <a:schemeClr val="tx1"/>
                </a:solidFill>
              </a:rPr>
              <a:t>Autres ?</a:t>
            </a:r>
          </a:p>
          <a:p>
            <a:endParaRPr lang="fr-FR" dirty="0"/>
          </a:p>
        </p:txBody>
      </p:sp>
      <p:pic>
        <p:nvPicPr>
          <p:cNvPr id="4" name="Image 3" descr="Image_Mme Brodeur_11oct.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5929743"/>
            <a:ext cx="9144000" cy="928255"/>
          </a:xfrm>
          <a:prstGeom prst="rect">
            <a:avLst/>
          </a:prstGeom>
        </p:spPr>
      </p:pic>
      <p:sp>
        <p:nvSpPr>
          <p:cNvPr id="5" name="Titre 1"/>
          <p:cNvSpPr>
            <a:spLocks noGrp="1"/>
          </p:cNvSpPr>
          <p:nvPr>
            <p:ph type="ctrTitle"/>
          </p:nvPr>
        </p:nvSpPr>
        <p:spPr>
          <a:xfrm>
            <a:off x="107504" y="260648"/>
            <a:ext cx="8928992" cy="720080"/>
          </a:xfrm>
        </p:spPr>
        <p:txBody>
          <a:bodyPr>
            <a:noAutofit/>
          </a:bodyPr>
          <a:lstStyle/>
          <a:p>
            <a:r>
              <a:rPr lang="fr-CA" sz="3600" b="1" dirty="0" smtClean="0"/>
              <a:t/>
            </a:r>
            <a:br>
              <a:rPr lang="fr-CA" sz="3600" b="1" dirty="0" smtClean="0"/>
            </a:br>
            <a:r>
              <a:rPr lang="fr-CA" sz="3600" b="1" dirty="0" smtClean="0"/>
              <a:t>EN </a:t>
            </a:r>
            <a:r>
              <a:rPr lang="fr-CA" sz="3600" b="1" dirty="0"/>
              <a:t>C</a:t>
            </a:r>
            <a:r>
              <a:rPr lang="fr-CA" sz="3600" b="1" baseline="30000" dirty="0"/>
              <a:t>H</a:t>
            </a:r>
            <a:r>
              <a:rPr lang="fr-CA" sz="3600" b="1" dirty="0"/>
              <a:t>ŒUR </a:t>
            </a:r>
            <a:r>
              <a:rPr lang="fr-CA" sz="3600" b="1" dirty="0" smtClean="0"/>
              <a:t>POUR </a:t>
            </a:r>
            <a:r>
              <a:rPr lang="fr-CA" sz="3600" b="1" dirty="0"/>
              <a:t>NOS ENFANTS</a:t>
            </a:r>
            <a:r>
              <a:rPr lang="fr-CA" sz="3600" dirty="0"/>
              <a:t/>
            </a:r>
            <a:br>
              <a:rPr lang="fr-CA" sz="3600" dirty="0"/>
            </a:br>
            <a:endParaRPr lang="fr-CA" sz="3600" dirty="0"/>
          </a:p>
        </p:txBody>
      </p:sp>
    </p:spTree>
    <p:extLst>
      <p:ext uri="{BB962C8B-B14F-4D97-AF65-F5344CB8AC3E}">
        <p14:creationId xmlns:p14="http://schemas.microsoft.com/office/powerpoint/2010/main" val="258122827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ous-titre 2"/>
          <p:cNvSpPr>
            <a:spLocks noGrp="1"/>
          </p:cNvSpPr>
          <p:nvPr>
            <p:ph type="subTitle" idx="1"/>
          </p:nvPr>
        </p:nvSpPr>
        <p:spPr>
          <a:xfrm>
            <a:off x="395536" y="1124744"/>
            <a:ext cx="8568951" cy="4804999"/>
          </a:xfrm>
        </p:spPr>
        <p:txBody>
          <a:bodyPr>
            <a:normAutofit fontScale="62500" lnSpcReduction="20000"/>
          </a:bodyPr>
          <a:lstStyle/>
          <a:p>
            <a:endParaRPr lang="fr-CA" sz="3900" dirty="0" smtClean="0">
              <a:solidFill>
                <a:schemeClr val="tx1"/>
              </a:solidFill>
            </a:endParaRPr>
          </a:p>
          <a:p>
            <a:pPr algn="l"/>
            <a:r>
              <a:rPr lang="fr-CA" sz="5900" dirty="0" smtClean="0">
                <a:solidFill>
                  <a:schemeClr val="tx1"/>
                </a:solidFill>
              </a:rPr>
              <a:t>Pour </a:t>
            </a:r>
            <a:r>
              <a:rPr lang="fr-CA" sz="5900" dirty="0">
                <a:solidFill>
                  <a:schemeClr val="tx1"/>
                </a:solidFill>
              </a:rPr>
              <a:t>nous mettre dans </a:t>
            </a:r>
            <a:r>
              <a:rPr lang="fr-CA" sz="5900" dirty="0" smtClean="0">
                <a:solidFill>
                  <a:schemeClr val="tx1"/>
                </a:solidFill>
              </a:rPr>
              <a:t>l’ambiance, un </a:t>
            </a:r>
            <a:r>
              <a:rPr lang="fr-CA" sz="5900" dirty="0">
                <a:solidFill>
                  <a:schemeClr val="tx1"/>
                </a:solidFill>
              </a:rPr>
              <a:t>jeune </a:t>
            </a:r>
            <a:r>
              <a:rPr lang="fr-CA" sz="5900" dirty="0" smtClean="0">
                <a:solidFill>
                  <a:schemeClr val="tx1"/>
                </a:solidFill>
              </a:rPr>
              <a:t>qui </a:t>
            </a:r>
            <a:r>
              <a:rPr lang="fr-CA" sz="5900" dirty="0">
                <a:solidFill>
                  <a:schemeClr val="tx1"/>
                </a:solidFill>
              </a:rPr>
              <a:t>nous dit </a:t>
            </a:r>
            <a:r>
              <a:rPr lang="fr-CA" sz="5900" dirty="0" smtClean="0">
                <a:solidFill>
                  <a:schemeClr val="tx1"/>
                </a:solidFill>
              </a:rPr>
              <a:t>: </a:t>
            </a:r>
          </a:p>
          <a:p>
            <a:pPr algn="l"/>
            <a:endParaRPr lang="fr-CA" sz="5900" dirty="0" smtClean="0">
              <a:solidFill>
                <a:schemeClr val="tx1"/>
              </a:solidFill>
            </a:endParaRPr>
          </a:p>
          <a:p>
            <a:pPr marL="857250" indent="-857250" algn="l">
              <a:buFont typeface="Wingdings" panose="05000000000000000000" pitchFamily="2" charset="2"/>
              <a:buChar char="Ø"/>
            </a:pPr>
            <a:r>
              <a:rPr lang="fr-CA" sz="5900" i="1" dirty="0">
                <a:solidFill>
                  <a:schemeClr val="tx1"/>
                </a:solidFill>
              </a:rPr>
              <a:t>E</a:t>
            </a:r>
            <a:r>
              <a:rPr lang="fr-CA" sz="5900" i="1" dirty="0" smtClean="0">
                <a:solidFill>
                  <a:schemeClr val="tx1"/>
                </a:solidFill>
              </a:rPr>
              <a:t>nsemble, </a:t>
            </a:r>
          </a:p>
          <a:p>
            <a:pPr marL="857250" indent="-857250" algn="l">
              <a:buFont typeface="Wingdings" panose="05000000000000000000" pitchFamily="2" charset="2"/>
              <a:buChar char="Ø"/>
            </a:pPr>
            <a:r>
              <a:rPr lang="fr-CA" sz="5900" i="1" dirty="0">
                <a:solidFill>
                  <a:schemeClr val="tx1"/>
                </a:solidFill>
              </a:rPr>
              <a:t>O</a:t>
            </a:r>
            <a:r>
              <a:rPr lang="fr-CA" sz="5900" i="1" dirty="0" smtClean="0">
                <a:solidFill>
                  <a:schemeClr val="tx1"/>
                </a:solidFill>
              </a:rPr>
              <a:t>n </a:t>
            </a:r>
            <a:r>
              <a:rPr lang="fr-CA" sz="5900" i="1" dirty="0">
                <a:solidFill>
                  <a:schemeClr val="tx1"/>
                </a:solidFill>
              </a:rPr>
              <a:t>est </a:t>
            </a:r>
            <a:r>
              <a:rPr lang="fr-CA" sz="5900" i="1" dirty="0" smtClean="0">
                <a:solidFill>
                  <a:schemeClr val="tx1"/>
                </a:solidFill>
              </a:rPr>
              <a:t>capable, </a:t>
            </a:r>
          </a:p>
          <a:p>
            <a:pPr marL="857250" indent="-857250" algn="l">
              <a:buFont typeface="Wingdings" panose="05000000000000000000" pitchFamily="2" charset="2"/>
              <a:buChar char="Ø"/>
            </a:pPr>
            <a:r>
              <a:rPr lang="fr-CA" sz="5900" i="1" dirty="0">
                <a:solidFill>
                  <a:schemeClr val="tx1"/>
                </a:solidFill>
              </a:rPr>
              <a:t>O</a:t>
            </a:r>
            <a:r>
              <a:rPr lang="fr-CA" sz="5900" i="1" dirty="0" smtClean="0">
                <a:solidFill>
                  <a:schemeClr val="tx1"/>
                </a:solidFill>
              </a:rPr>
              <a:t>n </a:t>
            </a:r>
            <a:r>
              <a:rPr lang="fr-CA" sz="5900" i="1" dirty="0">
                <a:solidFill>
                  <a:schemeClr val="tx1"/>
                </a:solidFill>
              </a:rPr>
              <a:t>y va </a:t>
            </a:r>
            <a:r>
              <a:rPr lang="fr-CA" sz="5900" i="1" dirty="0" smtClean="0">
                <a:solidFill>
                  <a:schemeClr val="tx1"/>
                </a:solidFill>
              </a:rPr>
              <a:t>!</a:t>
            </a:r>
          </a:p>
          <a:p>
            <a:pPr marL="571500" indent="-571500">
              <a:buFont typeface="Wingdings" panose="05000000000000000000" pitchFamily="2" charset="2"/>
              <a:buChar char="Ø"/>
            </a:pPr>
            <a:endParaRPr lang="fr-CA" sz="5900" i="1" dirty="0" smtClean="0">
              <a:solidFill>
                <a:schemeClr val="tx1"/>
              </a:solidFill>
            </a:endParaRPr>
          </a:p>
          <a:p>
            <a:endParaRPr lang="fr-CA" i="1" dirty="0" smtClean="0">
              <a:solidFill>
                <a:schemeClr val="tx1"/>
              </a:solidFill>
            </a:endParaRPr>
          </a:p>
          <a:p>
            <a:pPr algn="l"/>
            <a:r>
              <a:rPr lang="fr-CA" sz="2600" u="sng" dirty="0" smtClean="0">
                <a:hlinkClick r:id="rId2"/>
              </a:rPr>
              <a:t>http</a:t>
            </a:r>
            <a:r>
              <a:rPr lang="fr-CA" sz="2600" u="sng" dirty="0">
                <a:hlinkClick r:id="rId2"/>
              </a:rPr>
              <a:t>://ici.radio-canada.ca/audio-video/media-7544979/yannick-nezet-seguin-en-4e-annee</a:t>
            </a:r>
            <a:endParaRPr lang="fr-CA" sz="2600" dirty="0"/>
          </a:p>
          <a:p>
            <a:endParaRPr lang="fr-FR" dirty="0"/>
          </a:p>
        </p:txBody>
      </p:sp>
      <p:pic>
        <p:nvPicPr>
          <p:cNvPr id="4" name="Image 3" descr="Image_Mme Brodeur_11oct.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5929743"/>
            <a:ext cx="9144000" cy="928255"/>
          </a:xfrm>
          <a:prstGeom prst="rect">
            <a:avLst/>
          </a:prstGeom>
        </p:spPr>
      </p:pic>
      <p:sp>
        <p:nvSpPr>
          <p:cNvPr id="5" name="Titre 1"/>
          <p:cNvSpPr>
            <a:spLocks noGrp="1"/>
          </p:cNvSpPr>
          <p:nvPr>
            <p:ph type="ctrTitle"/>
          </p:nvPr>
        </p:nvSpPr>
        <p:spPr>
          <a:xfrm>
            <a:off x="107504" y="260648"/>
            <a:ext cx="8928992" cy="720080"/>
          </a:xfrm>
        </p:spPr>
        <p:txBody>
          <a:bodyPr>
            <a:noAutofit/>
          </a:bodyPr>
          <a:lstStyle/>
          <a:p>
            <a:r>
              <a:rPr lang="fr-CA" sz="3600" b="1" dirty="0" smtClean="0"/>
              <a:t/>
            </a:r>
            <a:br>
              <a:rPr lang="fr-CA" sz="3600" b="1" dirty="0" smtClean="0"/>
            </a:br>
            <a:r>
              <a:rPr lang="fr-CA" sz="3600" b="1" dirty="0" smtClean="0"/>
              <a:t>EN </a:t>
            </a:r>
            <a:r>
              <a:rPr lang="fr-CA" sz="3600" b="1" dirty="0"/>
              <a:t>C</a:t>
            </a:r>
            <a:r>
              <a:rPr lang="fr-CA" sz="3600" b="1" baseline="30000" dirty="0"/>
              <a:t>H</a:t>
            </a:r>
            <a:r>
              <a:rPr lang="fr-CA" sz="3600" b="1" dirty="0"/>
              <a:t>ŒUR </a:t>
            </a:r>
            <a:r>
              <a:rPr lang="fr-CA" sz="3600" b="1" dirty="0" smtClean="0"/>
              <a:t>POUR </a:t>
            </a:r>
            <a:r>
              <a:rPr lang="fr-CA" sz="3600" b="1" dirty="0"/>
              <a:t>NOS ENFANTS</a:t>
            </a:r>
            <a:r>
              <a:rPr lang="fr-CA" sz="3600" dirty="0"/>
              <a:t/>
            </a:r>
            <a:br>
              <a:rPr lang="fr-CA" sz="3600" dirty="0"/>
            </a:br>
            <a:endParaRPr lang="fr-CA" sz="3600" dirty="0"/>
          </a:p>
        </p:txBody>
      </p:sp>
    </p:spTree>
    <p:extLst>
      <p:ext uri="{BB962C8B-B14F-4D97-AF65-F5344CB8AC3E}">
        <p14:creationId xmlns:p14="http://schemas.microsoft.com/office/powerpoint/2010/main" val="68173608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ous-titre 2"/>
          <p:cNvSpPr>
            <a:spLocks noGrp="1"/>
          </p:cNvSpPr>
          <p:nvPr>
            <p:ph type="subTitle" idx="1"/>
          </p:nvPr>
        </p:nvSpPr>
        <p:spPr>
          <a:xfrm>
            <a:off x="395536" y="1124744"/>
            <a:ext cx="8568951" cy="4804999"/>
          </a:xfrm>
        </p:spPr>
        <p:txBody>
          <a:bodyPr>
            <a:normAutofit/>
          </a:bodyPr>
          <a:lstStyle/>
          <a:p>
            <a:r>
              <a:rPr lang="fr-CA" sz="2800" dirty="0">
                <a:solidFill>
                  <a:schemeClr val="tx1"/>
                </a:solidFill>
              </a:rPr>
              <a:t>Yannick </a:t>
            </a:r>
            <a:r>
              <a:rPr lang="fr-CA" sz="2800" dirty="0" err="1">
                <a:solidFill>
                  <a:schemeClr val="tx1"/>
                </a:solidFill>
              </a:rPr>
              <a:t>Nézet</a:t>
            </a:r>
            <a:r>
              <a:rPr lang="fr-CA" sz="2800" dirty="0">
                <a:solidFill>
                  <a:schemeClr val="tx1"/>
                </a:solidFill>
              </a:rPr>
              <a:t>-Séguin, chef </a:t>
            </a:r>
            <a:r>
              <a:rPr lang="fr-CA" sz="2800" dirty="0" smtClean="0">
                <a:solidFill>
                  <a:schemeClr val="tx1"/>
                </a:solidFill>
              </a:rPr>
              <a:t>d'orchestre</a:t>
            </a:r>
          </a:p>
          <a:p>
            <a:r>
              <a:rPr lang="fr-CA" sz="1000" dirty="0">
                <a:solidFill>
                  <a:schemeClr val="tx1"/>
                </a:solidFill>
              </a:rPr>
              <a:t>Philadelphie, Rotterdam, Montréal, New York, Philadelphie, Berlin, Vienne, Munich, Londres, Édimbourg, Lucerne, Salzbourg…</a:t>
            </a:r>
          </a:p>
          <a:p>
            <a:endParaRPr lang="fr-CA" sz="2800" dirty="0" smtClean="0">
              <a:solidFill>
                <a:schemeClr val="tx1"/>
              </a:solidFill>
            </a:endParaRPr>
          </a:p>
          <a:p>
            <a:endParaRPr lang="fr-FR" dirty="0"/>
          </a:p>
        </p:txBody>
      </p:sp>
      <p:pic>
        <p:nvPicPr>
          <p:cNvPr id="4" name="Image 3" descr="Image_Mme Brodeur_11oct.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5929743"/>
            <a:ext cx="9144000" cy="928255"/>
          </a:xfrm>
          <a:prstGeom prst="rect">
            <a:avLst/>
          </a:prstGeom>
        </p:spPr>
      </p:pic>
      <p:sp>
        <p:nvSpPr>
          <p:cNvPr id="5" name="Titre 1"/>
          <p:cNvSpPr>
            <a:spLocks noGrp="1"/>
          </p:cNvSpPr>
          <p:nvPr>
            <p:ph type="ctrTitle"/>
          </p:nvPr>
        </p:nvSpPr>
        <p:spPr>
          <a:xfrm>
            <a:off x="107504" y="260648"/>
            <a:ext cx="8928992" cy="720080"/>
          </a:xfrm>
        </p:spPr>
        <p:txBody>
          <a:bodyPr>
            <a:noAutofit/>
          </a:bodyPr>
          <a:lstStyle/>
          <a:p>
            <a:r>
              <a:rPr lang="fr-CA" sz="3600" b="1" dirty="0" smtClean="0"/>
              <a:t/>
            </a:r>
            <a:br>
              <a:rPr lang="fr-CA" sz="3600" b="1" dirty="0" smtClean="0"/>
            </a:br>
            <a:r>
              <a:rPr lang="fr-CA" sz="3600" b="1" dirty="0" smtClean="0"/>
              <a:t>EN </a:t>
            </a:r>
            <a:r>
              <a:rPr lang="fr-CA" sz="3600" b="1" dirty="0"/>
              <a:t>C</a:t>
            </a:r>
            <a:r>
              <a:rPr lang="fr-CA" sz="3600" b="1" baseline="30000" dirty="0"/>
              <a:t>H</a:t>
            </a:r>
            <a:r>
              <a:rPr lang="fr-CA" sz="3600" b="1" dirty="0"/>
              <a:t>ŒUR </a:t>
            </a:r>
            <a:r>
              <a:rPr lang="fr-CA" sz="3600" b="1" dirty="0" smtClean="0"/>
              <a:t>POUR </a:t>
            </a:r>
            <a:r>
              <a:rPr lang="fr-CA" sz="3600" b="1" dirty="0"/>
              <a:t>NOS ENFANTS</a:t>
            </a:r>
            <a:r>
              <a:rPr lang="fr-CA" sz="3600" dirty="0"/>
              <a:t/>
            </a:r>
            <a:br>
              <a:rPr lang="fr-CA" sz="3600" dirty="0"/>
            </a:br>
            <a:endParaRPr lang="fr-CA" sz="3600" dirty="0"/>
          </a:p>
        </p:txBody>
      </p:sp>
      <p:pic>
        <p:nvPicPr>
          <p:cNvPr id="2052" name="Picture 4"/>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91680" y="1772816"/>
            <a:ext cx="6012656" cy="40005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02725909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ous-titre 2"/>
          <p:cNvSpPr>
            <a:spLocks noGrp="1"/>
          </p:cNvSpPr>
          <p:nvPr>
            <p:ph type="subTitle" idx="1"/>
          </p:nvPr>
        </p:nvSpPr>
        <p:spPr>
          <a:xfrm>
            <a:off x="395536" y="1124744"/>
            <a:ext cx="8568951" cy="4804999"/>
          </a:xfrm>
        </p:spPr>
        <p:txBody>
          <a:bodyPr>
            <a:normAutofit/>
          </a:bodyPr>
          <a:lstStyle/>
          <a:p>
            <a:pPr marL="571500" indent="-571500" algn="l">
              <a:buFont typeface="Arial" panose="020B0604020202020204" pitchFamily="34" charset="0"/>
              <a:buChar char="•"/>
            </a:pPr>
            <a:endParaRPr lang="fr-CA" b="1" dirty="0" smtClean="0">
              <a:solidFill>
                <a:schemeClr val="tx1"/>
              </a:solidFill>
              <a:latin typeface="Calibri" panose="020F0502020204030204" pitchFamily="34" charset="0"/>
            </a:endParaRPr>
          </a:p>
          <a:p>
            <a:pPr marL="571500" indent="-571500" algn="l">
              <a:buFont typeface="Arial" panose="020B0604020202020204" pitchFamily="34" charset="0"/>
              <a:buChar char="•"/>
            </a:pPr>
            <a:r>
              <a:rPr lang="fr-CA" dirty="0" smtClean="0">
                <a:solidFill>
                  <a:schemeClr val="tx1"/>
                </a:solidFill>
                <a:latin typeface="Calibri" panose="020F0502020204030204" pitchFamily="34" charset="0"/>
              </a:rPr>
              <a:t>Pourquoi agir dès </a:t>
            </a:r>
            <a:r>
              <a:rPr lang="fr-CA" dirty="0">
                <a:solidFill>
                  <a:schemeClr val="tx1"/>
                </a:solidFill>
                <a:latin typeface="Calibri" panose="020F0502020204030204" pitchFamily="34" charset="0"/>
              </a:rPr>
              <a:t>la naissance ?</a:t>
            </a:r>
          </a:p>
          <a:p>
            <a:pPr marL="571500" indent="-571500" algn="l">
              <a:buFont typeface="Arial" panose="020B0604020202020204" pitchFamily="34" charset="0"/>
              <a:buChar char="•"/>
            </a:pPr>
            <a:endParaRPr lang="fr-CA" dirty="0">
              <a:solidFill>
                <a:schemeClr val="tx1"/>
              </a:solidFill>
              <a:latin typeface="Calibri" panose="020F0502020204030204" pitchFamily="34" charset="0"/>
            </a:endParaRPr>
          </a:p>
          <a:p>
            <a:pPr marL="571500" indent="-571500" algn="l">
              <a:buFont typeface="Arial" panose="020B0604020202020204" pitchFamily="34" charset="0"/>
              <a:buChar char="•"/>
            </a:pPr>
            <a:r>
              <a:rPr lang="fr-CA" dirty="0">
                <a:solidFill>
                  <a:schemeClr val="tx1"/>
                </a:solidFill>
                <a:latin typeface="Calibri" panose="020F0502020204030204" pitchFamily="34" charset="0"/>
              </a:rPr>
              <a:t>Pourquoi parler de recherche ?</a:t>
            </a:r>
          </a:p>
          <a:p>
            <a:pPr marL="571500" indent="-571500" algn="l">
              <a:buFont typeface="Arial" panose="020B0604020202020204" pitchFamily="34" charset="0"/>
              <a:buChar char="•"/>
            </a:pPr>
            <a:endParaRPr lang="fr-CA" dirty="0">
              <a:solidFill>
                <a:schemeClr val="tx1"/>
              </a:solidFill>
              <a:latin typeface="Calibri" panose="020F0502020204030204" pitchFamily="34" charset="0"/>
            </a:endParaRPr>
          </a:p>
          <a:p>
            <a:pPr marL="571500" indent="-571500" algn="l">
              <a:buFont typeface="Arial" panose="020B0604020202020204" pitchFamily="34" charset="0"/>
              <a:buChar char="•"/>
            </a:pPr>
            <a:r>
              <a:rPr lang="fr-CA" dirty="0">
                <a:solidFill>
                  <a:schemeClr val="tx1"/>
                </a:solidFill>
                <a:latin typeface="Calibri" panose="020F0502020204030204" pitchFamily="34" charset="0"/>
              </a:rPr>
              <a:t>Pourquoi s’intéresser à la lecture ?</a:t>
            </a:r>
          </a:p>
          <a:p>
            <a:pPr marL="571500" indent="-571500" algn="l">
              <a:buFont typeface="Arial" panose="020B0604020202020204" pitchFamily="34" charset="0"/>
              <a:buChar char="•"/>
            </a:pPr>
            <a:endParaRPr lang="fr-CA" b="1" dirty="0">
              <a:solidFill>
                <a:schemeClr val="tx1"/>
              </a:solidFill>
              <a:latin typeface="Calibri" panose="020F0502020204030204" pitchFamily="34" charset="0"/>
            </a:endParaRPr>
          </a:p>
          <a:p>
            <a:endParaRPr lang="fr-CA" sz="3900" dirty="0" smtClean="0">
              <a:solidFill>
                <a:schemeClr val="tx1"/>
              </a:solidFill>
            </a:endParaRPr>
          </a:p>
        </p:txBody>
      </p:sp>
      <p:pic>
        <p:nvPicPr>
          <p:cNvPr id="4" name="Image 3" descr="Image_Mme Brodeur_11oct.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5929743"/>
            <a:ext cx="9144000" cy="928255"/>
          </a:xfrm>
          <a:prstGeom prst="rect">
            <a:avLst/>
          </a:prstGeom>
        </p:spPr>
      </p:pic>
      <p:sp>
        <p:nvSpPr>
          <p:cNvPr id="5" name="Titre 1"/>
          <p:cNvSpPr>
            <a:spLocks noGrp="1"/>
          </p:cNvSpPr>
          <p:nvPr>
            <p:ph type="ctrTitle"/>
          </p:nvPr>
        </p:nvSpPr>
        <p:spPr>
          <a:xfrm>
            <a:off x="107504" y="260648"/>
            <a:ext cx="8928992" cy="720080"/>
          </a:xfrm>
        </p:spPr>
        <p:txBody>
          <a:bodyPr>
            <a:noAutofit/>
          </a:bodyPr>
          <a:lstStyle/>
          <a:p>
            <a:r>
              <a:rPr lang="fr-CA" sz="3600" b="1" dirty="0" smtClean="0"/>
              <a:t/>
            </a:r>
            <a:br>
              <a:rPr lang="fr-CA" sz="3600" b="1" dirty="0" smtClean="0"/>
            </a:br>
            <a:r>
              <a:rPr lang="fr-CA" sz="3600" b="1" dirty="0" smtClean="0"/>
              <a:t>EN </a:t>
            </a:r>
            <a:r>
              <a:rPr lang="fr-CA" sz="3600" b="1" dirty="0"/>
              <a:t>C</a:t>
            </a:r>
            <a:r>
              <a:rPr lang="fr-CA" sz="3600" b="1" baseline="30000" dirty="0"/>
              <a:t>H</a:t>
            </a:r>
            <a:r>
              <a:rPr lang="fr-CA" sz="3600" b="1" dirty="0"/>
              <a:t>ŒUR </a:t>
            </a:r>
            <a:r>
              <a:rPr lang="fr-CA" sz="3600" b="1" dirty="0" smtClean="0"/>
              <a:t>POUR </a:t>
            </a:r>
            <a:r>
              <a:rPr lang="fr-CA" sz="3600" b="1" dirty="0"/>
              <a:t>NOS ENFANTS</a:t>
            </a:r>
            <a:r>
              <a:rPr lang="fr-CA" sz="3600" dirty="0"/>
              <a:t/>
            </a:r>
            <a:br>
              <a:rPr lang="fr-CA" sz="3600" dirty="0"/>
            </a:br>
            <a:endParaRPr lang="fr-CA" sz="3600" dirty="0"/>
          </a:p>
        </p:txBody>
      </p:sp>
    </p:spTree>
    <p:extLst>
      <p:ext uri="{BB962C8B-B14F-4D97-AF65-F5344CB8AC3E}">
        <p14:creationId xmlns:p14="http://schemas.microsoft.com/office/powerpoint/2010/main" val="374041968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ous-titre 2"/>
          <p:cNvSpPr>
            <a:spLocks noGrp="1"/>
          </p:cNvSpPr>
          <p:nvPr>
            <p:ph type="subTitle" idx="1"/>
          </p:nvPr>
        </p:nvSpPr>
        <p:spPr>
          <a:xfrm>
            <a:off x="395536" y="1124744"/>
            <a:ext cx="8568951" cy="4804999"/>
          </a:xfrm>
        </p:spPr>
        <p:txBody>
          <a:bodyPr>
            <a:normAutofit lnSpcReduction="10000"/>
          </a:bodyPr>
          <a:lstStyle/>
          <a:p>
            <a:pPr marL="109728" algn="l"/>
            <a:endParaRPr lang="fr-CA" sz="3800" b="1" dirty="0">
              <a:solidFill>
                <a:schemeClr val="tx1"/>
              </a:solidFill>
              <a:latin typeface="Calibri" panose="020F0502020204030204" pitchFamily="34" charset="0"/>
            </a:endParaRPr>
          </a:p>
          <a:p>
            <a:pPr algn="l"/>
            <a:r>
              <a:rPr lang="fr-CA" sz="3300" dirty="0" smtClean="0">
                <a:solidFill>
                  <a:schemeClr val="tx1"/>
                </a:solidFill>
                <a:latin typeface="Calibri" panose="020F0502020204030204" pitchFamily="34" charset="0"/>
              </a:rPr>
              <a:t>« L'éducation </a:t>
            </a:r>
            <a:r>
              <a:rPr lang="fr-CA" sz="3300" dirty="0">
                <a:solidFill>
                  <a:schemeClr val="tx1"/>
                </a:solidFill>
                <a:latin typeface="Calibri" panose="020F0502020204030204" pitchFamily="34" charset="0"/>
              </a:rPr>
              <a:t>est un important instrument de développement des personnes et des sociétés. </a:t>
            </a:r>
          </a:p>
          <a:p>
            <a:pPr algn="l"/>
            <a:endParaRPr lang="fr-CA" sz="3300" dirty="0">
              <a:solidFill>
                <a:schemeClr val="tx1"/>
              </a:solidFill>
              <a:latin typeface="Calibri" panose="020F0502020204030204" pitchFamily="34" charset="0"/>
            </a:endParaRPr>
          </a:p>
          <a:p>
            <a:pPr algn="l"/>
            <a:r>
              <a:rPr lang="fr-CA" sz="3300" dirty="0">
                <a:solidFill>
                  <a:schemeClr val="tx1"/>
                </a:solidFill>
                <a:latin typeface="Calibri" panose="020F0502020204030204" pitchFamily="34" charset="0"/>
              </a:rPr>
              <a:t>Elle devrait servir à favoriser la paix, la justice, la compréhension, la tolérance et l'égalité au profit des générations présentes et futures </a:t>
            </a:r>
            <a:r>
              <a:rPr lang="fr-CA" sz="3300" dirty="0" smtClean="0">
                <a:solidFill>
                  <a:schemeClr val="tx1"/>
                </a:solidFill>
                <a:latin typeface="Calibri" panose="020F0502020204030204" pitchFamily="34" charset="0"/>
              </a:rPr>
              <a:t>».</a:t>
            </a:r>
          </a:p>
          <a:p>
            <a:pPr algn="l"/>
            <a:r>
              <a:rPr lang="fr-CA" sz="4000" dirty="0" smtClean="0">
                <a:solidFill>
                  <a:schemeClr val="tx1"/>
                </a:solidFill>
                <a:latin typeface="Calibri" panose="020F0502020204030204" pitchFamily="34" charset="0"/>
              </a:rPr>
              <a:t> </a:t>
            </a:r>
            <a:endParaRPr lang="fr-CA" sz="2600" dirty="0" smtClean="0">
              <a:solidFill>
                <a:schemeClr val="tx1"/>
              </a:solidFill>
              <a:latin typeface="Calibri" panose="020F0502020204030204" pitchFamily="34" charset="0"/>
            </a:endParaRPr>
          </a:p>
          <a:p>
            <a:pPr algn="l"/>
            <a:r>
              <a:rPr lang="fr-CA" sz="2000" dirty="0" smtClean="0">
                <a:solidFill>
                  <a:schemeClr val="tx1"/>
                </a:solidFill>
                <a:latin typeface="Calibri" panose="020F0502020204030204" pitchFamily="34" charset="0"/>
              </a:rPr>
              <a:t>(</a:t>
            </a:r>
            <a:r>
              <a:rPr lang="fr-CA" sz="2000" dirty="0">
                <a:solidFill>
                  <a:schemeClr val="tx1"/>
                </a:solidFill>
                <a:latin typeface="Calibri" panose="020F0502020204030204" pitchFamily="34" charset="0"/>
              </a:rPr>
              <a:t>UNESCO, 1997)</a:t>
            </a:r>
            <a:endParaRPr lang="fr-CA" sz="2000" dirty="0" smtClean="0">
              <a:solidFill>
                <a:schemeClr val="tx1"/>
              </a:solidFill>
            </a:endParaRPr>
          </a:p>
        </p:txBody>
      </p:sp>
      <p:pic>
        <p:nvPicPr>
          <p:cNvPr id="4" name="Image 3" descr="Image_Mme Brodeur_11oct.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5929743"/>
            <a:ext cx="9144000" cy="928255"/>
          </a:xfrm>
          <a:prstGeom prst="rect">
            <a:avLst/>
          </a:prstGeom>
        </p:spPr>
      </p:pic>
      <p:sp>
        <p:nvSpPr>
          <p:cNvPr id="5" name="Titre 1"/>
          <p:cNvSpPr>
            <a:spLocks noGrp="1"/>
          </p:cNvSpPr>
          <p:nvPr>
            <p:ph type="ctrTitle"/>
          </p:nvPr>
        </p:nvSpPr>
        <p:spPr>
          <a:xfrm>
            <a:off x="107504" y="260648"/>
            <a:ext cx="8928992" cy="720080"/>
          </a:xfrm>
        </p:spPr>
        <p:txBody>
          <a:bodyPr>
            <a:noAutofit/>
          </a:bodyPr>
          <a:lstStyle/>
          <a:p>
            <a:r>
              <a:rPr lang="fr-CA" sz="3600" b="1" dirty="0"/>
              <a:t/>
            </a:r>
            <a:br>
              <a:rPr lang="fr-CA" sz="3600" b="1" dirty="0"/>
            </a:br>
            <a:r>
              <a:rPr lang="fr-CA" sz="3600" b="1" dirty="0"/>
              <a:t>Pourquoi </a:t>
            </a:r>
            <a:r>
              <a:rPr lang="fr-CA" sz="3600" b="1" dirty="0" smtClean="0"/>
              <a:t>agir dès </a:t>
            </a:r>
            <a:r>
              <a:rPr lang="fr-CA" sz="3600" b="1" dirty="0"/>
              <a:t>la naissance ?</a:t>
            </a:r>
            <a:br>
              <a:rPr lang="fr-CA" sz="3600" b="1" dirty="0"/>
            </a:br>
            <a:endParaRPr lang="fr-CA" sz="3600" dirty="0"/>
          </a:p>
        </p:txBody>
      </p:sp>
    </p:spTree>
    <p:extLst>
      <p:ext uri="{BB962C8B-B14F-4D97-AF65-F5344CB8AC3E}">
        <p14:creationId xmlns:p14="http://schemas.microsoft.com/office/powerpoint/2010/main" val="1252415682"/>
      </p:ext>
    </p:extLst>
  </p:cSld>
  <p:clrMapOvr>
    <a:masterClrMapping/>
  </p:clrMapOvr>
  <p:timing>
    <p:tnLst>
      <p:par>
        <p:cTn id="1" dur="indefinite" restart="never" nodeType="tmRoot"/>
      </p:par>
    </p:tnLst>
  </p:timing>
</p:sld>
</file>

<file path=ppt/theme/theme1.xml><?xml version="1.0" encoding="utf-8"?>
<a:theme xmlns:a="http://schemas.openxmlformats.org/drawingml/2006/main" name="1_Thème Office">
  <a:themeElements>
    <a:clrScheme name="Bureau">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2_Thème Office">
  <a:themeElements>
    <a:clrScheme name="Bureau">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24602</TotalTime>
  <Words>1438</Words>
  <Application>Microsoft Office PowerPoint</Application>
  <PresentationFormat>Affichage à l'écran (4:3)</PresentationFormat>
  <Paragraphs>215</Paragraphs>
  <Slides>27</Slides>
  <Notes>0</Notes>
  <HiddenSlides>0</HiddenSlides>
  <MMClips>0</MMClips>
  <ScaleCrop>false</ScaleCrop>
  <HeadingPairs>
    <vt:vector size="6" baseType="variant">
      <vt:variant>
        <vt:lpstr>Polices utilisées</vt:lpstr>
      </vt:variant>
      <vt:variant>
        <vt:i4>3</vt:i4>
      </vt:variant>
      <vt:variant>
        <vt:lpstr>Thème</vt:lpstr>
      </vt:variant>
      <vt:variant>
        <vt:i4>2</vt:i4>
      </vt:variant>
      <vt:variant>
        <vt:lpstr>Titres des diapositives</vt:lpstr>
      </vt:variant>
      <vt:variant>
        <vt:i4>27</vt:i4>
      </vt:variant>
    </vt:vector>
  </HeadingPairs>
  <TitlesOfParts>
    <vt:vector size="32" baseType="lpstr">
      <vt:lpstr>Arial</vt:lpstr>
      <vt:lpstr>Calibri</vt:lpstr>
      <vt:lpstr>Wingdings</vt:lpstr>
      <vt:lpstr>1_Thème Office</vt:lpstr>
      <vt:lpstr>2_Thème Office</vt:lpstr>
      <vt:lpstr>Présentation PowerPoint</vt:lpstr>
      <vt:lpstr>Présentation PowerPoint</vt:lpstr>
      <vt:lpstr>Présentation PowerPoint</vt:lpstr>
      <vt:lpstr>Présentation PowerPoint</vt:lpstr>
      <vt:lpstr> EN CHŒUR POUR NOS ENFANTS </vt:lpstr>
      <vt:lpstr> EN CHŒUR POUR NOS ENFANTS </vt:lpstr>
      <vt:lpstr> EN CHŒUR POUR NOS ENFANTS </vt:lpstr>
      <vt:lpstr> EN CHŒUR POUR NOS ENFANTS </vt:lpstr>
      <vt:lpstr> Pourquoi agir dès la naissance ? </vt:lpstr>
      <vt:lpstr> Pourquoi agir dès la naissance ? </vt:lpstr>
      <vt:lpstr> Pourquoi agir dès la naissance ? </vt:lpstr>
      <vt:lpstr> Pourquoi agir dès la naissance ? </vt:lpstr>
      <vt:lpstr>Pourquoi parler de recherche ?</vt:lpstr>
      <vt:lpstr>Pourquoi parler de recherche ?</vt:lpstr>
      <vt:lpstr>Pourquoi parler de recherche ?</vt:lpstr>
      <vt:lpstr>Pourquoi s’intéresser à la lecture ?</vt:lpstr>
      <vt:lpstr>Pourquoi s’intéresser à la lecture ?</vt:lpstr>
      <vt:lpstr>Pourquoi s’intéresser à la lecture ?</vt:lpstr>
      <vt:lpstr>Pourquoi s’intéresser à la lecture ?</vt:lpstr>
      <vt:lpstr>Pourquoi s’intéresser à la lecture ?</vt:lpstr>
      <vt:lpstr>Pourquoi s’intéresser à la lecture ?</vt:lpstr>
      <vt:lpstr>Pourquoi s’intéresser à la lecture ?</vt:lpstr>
      <vt:lpstr>Pourquoi s’intéresser à la lecture ?</vt:lpstr>
      <vt:lpstr>Pourquoi s’intéresser à la lecture ?</vt:lpstr>
      <vt:lpstr> Conclusion </vt:lpstr>
      <vt:lpstr>Références</vt:lpstr>
      <vt:lpstr>Références</vt:lpstr>
    </vt:vector>
  </TitlesOfParts>
  <Company>Universite du Quebec a Montreal</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Décrochage scolaire, analphabétisme et pauvreté : obligation d’agir</dc:title>
  <dc:creator>Monique Brodeur</dc:creator>
  <cp:lastModifiedBy>Lemieux Vincent A</cp:lastModifiedBy>
  <cp:revision>198</cp:revision>
  <cp:lastPrinted>2016-08-18T20:55:01Z</cp:lastPrinted>
  <dcterms:created xsi:type="dcterms:W3CDTF">2016-07-21T15:24:42Z</dcterms:created>
  <dcterms:modified xsi:type="dcterms:W3CDTF">2016-10-20T14:54:32Z</dcterms:modified>
</cp:coreProperties>
</file>