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340" r:id="rId2"/>
    <p:sldId id="494" r:id="rId3"/>
    <p:sldId id="511" r:id="rId4"/>
    <p:sldId id="452" r:id="rId5"/>
    <p:sldId id="509" r:id="rId6"/>
    <p:sldId id="266" r:id="rId7"/>
    <p:sldId id="277" r:id="rId8"/>
    <p:sldId id="355" r:id="rId9"/>
    <p:sldId id="499" r:id="rId10"/>
    <p:sldId id="427" r:id="rId11"/>
    <p:sldId id="435" r:id="rId12"/>
    <p:sldId id="513" r:id="rId13"/>
    <p:sldId id="437" r:id="rId14"/>
    <p:sldId id="428" r:id="rId15"/>
    <p:sldId id="279" r:id="rId16"/>
    <p:sldId id="359" r:id="rId17"/>
    <p:sldId id="498" r:id="rId18"/>
    <p:sldId id="501" r:id="rId19"/>
    <p:sldId id="432" r:id="rId20"/>
    <p:sldId id="433" r:id="rId21"/>
    <p:sldId id="434" r:id="rId22"/>
    <p:sldId id="429" r:id="rId23"/>
    <p:sldId id="328" r:id="rId24"/>
    <p:sldId id="353" r:id="rId25"/>
    <p:sldId id="430" r:id="rId26"/>
    <p:sldId id="330" r:id="rId27"/>
    <p:sldId id="363" r:id="rId28"/>
    <p:sldId id="516" r:id="rId29"/>
    <p:sldId id="431" r:id="rId30"/>
    <p:sldId id="497" r:id="rId31"/>
    <p:sldId id="410" r:id="rId32"/>
    <p:sldId id="440" r:id="rId33"/>
    <p:sldId id="515" r:id="rId34"/>
    <p:sldId id="483" r:id="rId35"/>
    <p:sldId id="390" r:id="rId36"/>
    <p:sldId id="506" r:id="rId37"/>
    <p:sldId id="378" r:id="rId38"/>
    <p:sldId id="488" r:id="rId39"/>
    <p:sldId id="489" r:id="rId40"/>
    <p:sldId id="478" r:id="rId41"/>
    <p:sldId id="370" r:id="rId42"/>
    <p:sldId id="338" r:id="rId43"/>
    <p:sldId id="409" r:id="rId44"/>
    <p:sldId id="487" r:id="rId45"/>
    <p:sldId id="517" r:id="rId46"/>
    <p:sldId id="465" r:id="rId47"/>
    <p:sldId id="368" r:id="rId48"/>
    <p:sldId id="504" r:id="rId4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4B"/>
    <a:srgbClr val="649132"/>
    <a:srgbClr val="A032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94434" autoAdjust="0"/>
  </p:normalViewPr>
  <p:slideViewPr>
    <p:cSldViewPr>
      <p:cViewPr varScale="1">
        <p:scale>
          <a:sx n="55" d="100"/>
          <a:sy n="55" d="100"/>
        </p:scale>
        <p:origin x="1123" y="48"/>
      </p:cViewPr>
      <p:guideLst>
        <p:guide orient="horz" pos="2160"/>
        <p:guide pos="2880"/>
      </p:guideLst>
    </p:cSldViewPr>
  </p:slideViewPr>
  <p:notesTextViewPr>
    <p:cViewPr>
      <p:scale>
        <a:sx n="1" d="1"/>
        <a:sy n="1" d="1"/>
      </p:scale>
      <p:origin x="0" y="0"/>
    </p:cViewPr>
  </p:notesTextViewPr>
  <p:sorterViewPr>
    <p:cViewPr>
      <p:scale>
        <a:sx n="76" d="100"/>
        <a:sy n="76" d="100"/>
      </p:scale>
      <p:origin x="0" y="388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A2CB88-C195-41D9-944B-7689550B4880}" type="doc">
      <dgm:prSet loTypeId="urn:microsoft.com/office/officeart/2005/8/layout/radial3" loCatId="relationship" qsTypeId="urn:microsoft.com/office/officeart/2005/8/quickstyle/simple1" qsCatId="simple" csTypeId="urn:microsoft.com/office/officeart/2005/8/colors/colorful1#2" csCatId="colorful" phldr="1"/>
      <dgm:spPr/>
      <dgm:t>
        <a:bodyPr/>
        <a:lstStyle/>
        <a:p>
          <a:endParaRPr lang="fr-CA"/>
        </a:p>
      </dgm:t>
    </dgm:pt>
    <dgm:pt modelId="{AB2C99BC-2725-4965-BA96-D9F034251C1E}">
      <dgm:prSet phldrT="[Texte]" custT="1"/>
      <dgm:spPr/>
      <dgm:t>
        <a:bodyPr/>
        <a:lstStyle/>
        <a:p>
          <a:r>
            <a:rPr lang="fr-CA" sz="1400" b="1" dirty="0">
              <a:solidFill>
                <a:srgbClr val="5F5F4B"/>
              </a:solidFill>
            </a:rPr>
            <a:t>Troubles associés à un déficit des fonctions exécutives</a:t>
          </a:r>
        </a:p>
      </dgm:t>
    </dgm:pt>
    <dgm:pt modelId="{B6A0392C-E6EA-4692-9238-A1B06930948E}" type="parTrans" cxnId="{DEA70FB0-B3E7-4E94-8C30-A2A82C0C4D41}">
      <dgm:prSet/>
      <dgm:spPr/>
      <dgm:t>
        <a:bodyPr/>
        <a:lstStyle/>
        <a:p>
          <a:endParaRPr lang="fr-CA" sz="1000"/>
        </a:p>
      </dgm:t>
    </dgm:pt>
    <dgm:pt modelId="{47DB7FDF-23B5-470B-ACF5-AAA15C50A58D}" type="sibTrans" cxnId="{DEA70FB0-B3E7-4E94-8C30-A2A82C0C4D41}">
      <dgm:prSet/>
      <dgm:spPr/>
      <dgm:t>
        <a:bodyPr/>
        <a:lstStyle/>
        <a:p>
          <a:endParaRPr lang="fr-CA" sz="1000"/>
        </a:p>
      </dgm:t>
    </dgm:pt>
    <dgm:pt modelId="{2D2DB90A-C07E-442F-9A97-C4235F7ABC11}">
      <dgm:prSet phldrT="[Texte]" custT="1"/>
      <dgm:spPr/>
      <dgm:t>
        <a:bodyPr/>
        <a:lstStyle/>
        <a:p>
          <a:r>
            <a:rPr lang="fr-CA" sz="1000" dirty="0">
              <a:solidFill>
                <a:srgbClr val="5F5F4B"/>
              </a:solidFill>
            </a:rPr>
            <a:t>TDA/H</a:t>
          </a:r>
        </a:p>
      </dgm:t>
    </dgm:pt>
    <dgm:pt modelId="{92E3CF3E-3FEC-41F5-A3EF-416FB1BD53E2}" type="parTrans" cxnId="{1E95834C-BED7-43C1-9C0E-12AF110894EB}">
      <dgm:prSet/>
      <dgm:spPr/>
      <dgm:t>
        <a:bodyPr/>
        <a:lstStyle/>
        <a:p>
          <a:endParaRPr lang="fr-CA" sz="1000"/>
        </a:p>
      </dgm:t>
    </dgm:pt>
    <dgm:pt modelId="{CB879199-5A85-4F3B-9059-FDC00C40687F}" type="sibTrans" cxnId="{1E95834C-BED7-43C1-9C0E-12AF110894EB}">
      <dgm:prSet/>
      <dgm:spPr/>
      <dgm:t>
        <a:bodyPr/>
        <a:lstStyle/>
        <a:p>
          <a:endParaRPr lang="fr-CA" sz="1000"/>
        </a:p>
      </dgm:t>
    </dgm:pt>
    <dgm:pt modelId="{89960EE8-926A-412B-B13C-314B12674788}">
      <dgm:prSet phldrT="[Texte]" custT="1"/>
      <dgm:spPr/>
      <dgm:t>
        <a:bodyPr/>
        <a:lstStyle/>
        <a:p>
          <a:r>
            <a:rPr lang="fr-CA" sz="1000" dirty="0">
              <a:solidFill>
                <a:srgbClr val="5F5F4B"/>
              </a:solidFill>
            </a:rPr>
            <a:t>Trouble du comportement</a:t>
          </a:r>
        </a:p>
      </dgm:t>
    </dgm:pt>
    <dgm:pt modelId="{BFAA0284-1A71-48C2-9FD1-2FB00C8C99DC}" type="parTrans" cxnId="{FAD16745-61B7-4265-A094-B5DD7ED4696C}">
      <dgm:prSet/>
      <dgm:spPr/>
      <dgm:t>
        <a:bodyPr/>
        <a:lstStyle/>
        <a:p>
          <a:endParaRPr lang="fr-CA" sz="1000"/>
        </a:p>
      </dgm:t>
    </dgm:pt>
    <dgm:pt modelId="{63FAF980-43FC-4BE9-B556-8EDD75852812}" type="sibTrans" cxnId="{FAD16745-61B7-4265-A094-B5DD7ED4696C}">
      <dgm:prSet/>
      <dgm:spPr/>
      <dgm:t>
        <a:bodyPr/>
        <a:lstStyle/>
        <a:p>
          <a:endParaRPr lang="fr-CA" sz="1000"/>
        </a:p>
      </dgm:t>
    </dgm:pt>
    <dgm:pt modelId="{95B039E3-BDD5-41EB-B531-477E8CFA04CB}">
      <dgm:prSet phldrT="[Texte]" custT="1"/>
      <dgm:spPr/>
      <dgm:t>
        <a:bodyPr/>
        <a:lstStyle/>
        <a:p>
          <a:r>
            <a:rPr lang="fr-CA" sz="1000" dirty="0" err="1">
              <a:solidFill>
                <a:srgbClr val="5F5F4B"/>
              </a:solidFill>
            </a:rPr>
            <a:t>Syndrôme</a:t>
          </a:r>
          <a:r>
            <a:rPr lang="fr-CA" sz="1000" dirty="0">
              <a:solidFill>
                <a:srgbClr val="5F5F4B"/>
              </a:solidFill>
            </a:rPr>
            <a:t> Tourette</a:t>
          </a:r>
        </a:p>
      </dgm:t>
    </dgm:pt>
    <dgm:pt modelId="{AC459CB9-129A-483D-B4A1-C5EC4855A353}" type="parTrans" cxnId="{05F5E339-E65F-4765-A908-A0D38996F368}">
      <dgm:prSet/>
      <dgm:spPr/>
      <dgm:t>
        <a:bodyPr/>
        <a:lstStyle/>
        <a:p>
          <a:endParaRPr lang="fr-CA" sz="1000"/>
        </a:p>
      </dgm:t>
    </dgm:pt>
    <dgm:pt modelId="{DF623019-2CC7-44C9-9540-92037FCDDB88}" type="sibTrans" cxnId="{05F5E339-E65F-4765-A908-A0D38996F368}">
      <dgm:prSet/>
      <dgm:spPr/>
      <dgm:t>
        <a:bodyPr/>
        <a:lstStyle/>
        <a:p>
          <a:endParaRPr lang="fr-CA" sz="1000"/>
        </a:p>
      </dgm:t>
    </dgm:pt>
    <dgm:pt modelId="{7CE76DD3-4C0E-41B1-968B-8568C512C674}">
      <dgm:prSet phldrT="[Texte]" custT="1"/>
      <dgm:spPr/>
      <dgm:t>
        <a:bodyPr/>
        <a:lstStyle/>
        <a:p>
          <a:r>
            <a:rPr lang="fr-CA" sz="1000" dirty="0">
              <a:solidFill>
                <a:srgbClr val="5F5F4B"/>
              </a:solidFill>
            </a:rPr>
            <a:t>TSA</a:t>
          </a:r>
        </a:p>
      </dgm:t>
    </dgm:pt>
    <dgm:pt modelId="{3350B1E6-0E14-480D-BEED-06340F2775F4}" type="parTrans" cxnId="{DCF1F868-F5C4-455A-8EA8-D10E033C9F72}">
      <dgm:prSet/>
      <dgm:spPr/>
      <dgm:t>
        <a:bodyPr/>
        <a:lstStyle/>
        <a:p>
          <a:endParaRPr lang="fr-CA" sz="1000"/>
        </a:p>
      </dgm:t>
    </dgm:pt>
    <dgm:pt modelId="{6D6C4098-0BE7-47B7-A306-6F1CCAEF033E}" type="sibTrans" cxnId="{DCF1F868-F5C4-455A-8EA8-D10E033C9F72}">
      <dgm:prSet/>
      <dgm:spPr/>
      <dgm:t>
        <a:bodyPr/>
        <a:lstStyle/>
        <a:p>
          <a:endParaRPr lang="fr-CA" sz="1000"/>
        </a:p>
      </dgm:t>
    </dgm:pt>
    <dgm:pt modelId="{A936FDE9-9624-4AB5-B173-651CFA57B5AD}">
      <dgm:prSet phldrT="[Texte]"/>
      <dgm:spPr/>
      <dgm:t>
        <a:bodyPr/>
        <a:lstStyle/>
        <a:p>
          <a:endParaRPr lang="fr-CA"/>
        </a:p>
      </dgm:t>
    </dgm:pt>
    <dgm:pt modelId="{B4B37012-D95D-4C89-BCD5-968A2CBD7D39}" type="parTrans" cxnId="{647364C3-D756-40B9-8D5A-E32041E9F0D1}">
      <dgm:prSet/>
      <dgm:spPr/>
      <dgm:t>
        <a:bodyPr/>
        <a:lstStyle/>
        <a:p>
          <a:endParaRPr lang="fr-CA" sz="1000"/>
        </a:p>
      </dgm:t>
    </dgm:pt>
    <dgm:pt modelId="{C875C513-23AB-4096-A4F3-67F6C794ABEA}" type="sibTrans" cxnId="{647364C3-D756-40B9-8D5A-E32041E9F0D1}">
      <dgm:prSet/>
      <dgm:spPr/>
      <dgm:t>
        <a:bodyPr/>
        <a:lstStyle/>
        <a:p>
          <a:endParaRPr lang="fr-CA" sz="1000"/>
        </a:p>
      </dgm:t>
    </dgm:pt>
    <dgm:pt modelId="{7EC5A847-C3FC-419E-9756-FD9CAA858F27}">
      <dgm:prSet custT="1"/>
      <dgm:spPr/>
      <dgm:t>
        <a:bodyPr/>
        <a:lstStyle/>
        <a:p>
          <a:r>
            <a:rPr lang="fr-CA" sz="900" dirty="0">
              <a:solidFill>
                <a:srgbClr val="5F5F4B"/>
              </a:solidFill>
            </a:rPr>
            <a:t>Trouble d’apprentissage</a:t>
          </a:r>
        </a:p>
      </dgm:t>
    </dgm:pt>
    <dgm:pt modelId="{008C26F5-7DC7-494F-82DC-E6FA532D8D8B}" type="parTrans" cxnId="{71583779-11F5-4078-A2F5-FBBF83636BEA}">
      <dgm:prSet/>
      <dgm:spPr/>
      <dgm:t>
        <a:bodyPr/>
        <a:lstStyle/>
        <a:p>
          <a:endParaRPr lang="fr-CA" sz="1000"/>
        </a:p>
      </dgm:t>
    </dgm:pt>
    <dgm:pt modelId="{793A22A4-311A-445F-9803-2AA5C4C691FD}" type="sibTrans" cxnId="{71583779-11F5-4078-A2F5-FBBF83636BEA}">
      <dgm:prSet/>
      <dgm:spPr/>
      <dgm:t>
        <a:bodyPr/>
        <a:lstStyle/>
        <a:p>
          <a:endParaRPr lang="fr-CA" sz="1000"/>
        </a:p>
      </dgm:t>
    </dgm:pt>
    <dgm:pt modelId="{81C4AA1C-D603-4AED-ABC5-41A08D9D5314}">
      <dgm:prSet custT="1"/>
      <dgm:spPr/>
      <dgm:t>
        <a:bodyPr/>
        <a:lstStyle/>
        <a:p>
          <a:r>
            <a:rPr lang="fr-CA" sz="1000" dirty="0">
              <a:solidFill>
                <a:srgbClr val="5F5F4B"/>
              </a:solidFill>
            </a:rPr>
            <a:t>Trouble du langage</a:t>
          </a:r>
        </a:p>
      </dgm:t>
    </dgm:pt>
    <dgm:pt modelId="{66CC051F-B507-425C-8E50-A7B94C6444A2}" type="parTrans" cxnId="{B1A2A9CA-DB2B-404C-8FCC-BD22F72A6C69}">
      <dgm:prSet/>
      <dgm:spPr/>
      <dgm:t>
        <a:bodyPr/>
        <a:lstStyle/>
        <a:p>
          <a:endParaRPr lang="fr-CA" sz="1000"/>
        </a:p>
      </dgm:t>
    </dgm:pt>
    <dgm:pt modelId="{276A6C31-7B94-4B14-8E98-B8139DC8C242}" type="sibTrans" cxnId="{B1A2A9CA-DB2B-404C-8FCC-BD22F72A6C69}">
      <dgm:prSet/>
      <dgm:spPr/>
      <dgm:t>
        <a:bodyPr/>
        <a:lstStyle/>
        <a:p>
          <a:endParaRPr lang="fr-CA" sz="1000"/>
        </a:p>
      </dgm:t>
    </dgm:pt>
    <dgm:pt modelId="{DBAB0F86-EAD0-408C-8E20-B0ED517A0583}">
      <dgm:prSet custT="1"/>
      <dgm:spPr/>
      <dgm:t>
        <a:bodyPr/>
        <a:lstStyle/>
        <a:p>
          <a:r>
            <a:rPr lang="fr-CA" sz="1000" dirty="0">
              <a:solidFill>
                <a:srgbClr val="5F5F4B"/>
              </a:solidFill>
            </a:rPr>
            <a:t>Abus</a:t>
          </a:r>
        </a:p>
      </dgm:t>
    </dgm:pt>
    <dgm:pt modelId="{F93F2555-B328-4729-AA93-48A773A1CF7C}" type="parTrans" cxnId="{BDAA2444-E88E-4F1B-9B05-1FF05F0290E7}">
      <dgm:prSet/>
      <dgm:spPr/>
      <dgm:t>
        <a:bodyPr/>
        <a:lstStyle/>
        <a:p>
          <a:endParaRPr lang="fr-CA" sz="1000"/>
        </a:p>
      </dgm:t>
    </dgm:pt>
    <dgm:pt modelId="{FBB4F18B-8172-4A34-B421-F5B75FEF2437}" type="sibTrans" cxnId="{BDAA2444-E88E-4F1B-9B05-1FF05F0290E7}">
      <dgm:prSet/>
      <dgm:spPr/>
      <dgm:t>
        <a:bodyPr/>
        <a:lstStyle/>
        <a:p>
          <a:endParaRPr lang="fr-CA" sz="1000"/>
        </a:p>
      </dgm:t>
    </dgm:pt>
    <dgm:pt modelId="{48E698BF-444E-4269-BA8C-C5C2A2DF213A}">
      <dgm:prSet custT="1"/>
      <dgm:spPr/>
      <dgm:t>
        <a:bodyPr/>
        <a:lstStyle/>
        <a:p>
          <a:r>
            <a:rPr lang="fr-CA" sz="1000" dirty="0">
              <a:solidFill>
                <a:srgbClr val="5F5F4B"/>
              </a:solidFill>
            </a:rPr>
            <a:t>Traumatisme </a:t>
          </a:r>
          <a:r>
            <a:rPr lang="fr-CA" sz="1000" dirty="0" err="1">
              <a:solidFill>
                <a:srgbClr val="5F5F4B"/>
              </a:solidFill>
            </a:rPr>
            <a:t>cranien</a:t>
          </a:r>
          <a:endParaRPr lang="fr-CA" sz="1000" dirty="0">
            <a:solidFill>
              <a:srgbClr val="5F5F4B"/>
            </a:solidFill>
          </a:endParaRPr>
        </a:p>
      </dgm:t>
    </dgm:pt>
    <dgm:pt modelId="{A44B10EE-8331-43C5-AEEB-123878D93365}" type="parTrans" cxnId="{2BC3A272-F669-4296-9E07-2CECF75814DF}">
      <dgm:prSet/>
      <dgm:spPr/>
      <dgm:t>
        <a:bodyPr/>
        <a:lstStyle/>
        <a:p>
          <a:endParaRPr lang="fr-CA" sz="1000"/>
        </a:p>
      </dgm:t>
    </dgm:pt>
    <dgm:pt modelId="{EC3E8BF6-E238-47EB-AD39-290965C4A8AF}" type="sibTrans" cxnId="{2BC3A272-F669-4296-9E07-2CECF75814DF}">
      <dgm:prSet/>
      <dgm:spPr/>
      <dgm:t>
        <a:bodyPr/>
        <a:lstStyle/>
        <a:p>
          <a:endParaRPr lang="fr-CA" sz="1000"/>
        </a:p>
      </dgm:t>
    </dgm:pt>
    <dgm:pt modelId="{DFDEB148-1AAF-43CB-A25B-EC39AC394907}">
      <dgm:prSet custT="1"/>
      <dgm:spPr/>
      <dgm:t>
        <a:bodyPr/>
        <a:lstStyle/>
        <a:p>
          <a:r>
            <a:rPr lang="fr-CA" sz="1000" dirty="0">
              <a:solidFill>
                <a:srgbClr val="5F5F4B"/>
              </a:solidFill>
            </a:rPr>
            <a:t>Trouble de l’audition centrale</a:t>
          </a:r>
        </a:p>
      </dgm:t>
    </dgm:pt>
    <dgm:pt modelId="{321192FE-F92B-42C2-A7B2-04A947406693}" type="parTrans" cxnId="{3B191532-173F-4945-9716-DE5A20862C25}">
      <dgm:prSet/>
      <dgm:spPr/>
      <dgm:t>
        <a:bodyPr/>
        <a:lstStyle/>
        <a:p>
          <a:endParaRPr lang="fr-CA" sz="1000"/>
        </a:p>
      </dgm:t>
    </dgm:pt>
    <dgm:pt modelId="{7F705117-F2A7-436C-8CAA-2C3F89BCB7E3}" type="sibTrans" cxnId="{3B191532-173F-4945-9716-DE5A20862C25}">
      <dgm:prSet/>
      <dgm:spPr/>
      <dgm:t>
        <a:bodyPr/>
        <a:lstStyle/>
        <a:p>
          <a:endParaRPr lang="fr-CA" sz="1000"/>
        </a:p>
      </dgm:t>
    </dgm:pt>
    <dgm:pt modelId="{207C9F51-17B0-4A37-9444-9D66AF3CB1F6}">
      <dgm:prSet custT="1"/>
      <dgm:spPr/>
      <dgm:t>
        <a:bodyPr/>
        <a:lstStyle/>
        <a:p>
          <a:r>
            <a:rPr lang="fr-CA" sz="1000" dirty="0" err="1">
              <a:solidFill>
                <a:srgbClr val="5F5F4B"/>
              </a:solidFill>
            </a:rPr>
            <a:t>Syndrôme</a:t>
          </a:r>
          <a:r>
            <a:rPr lang="fr-CA" sz="1000" dirty="0">
              <a:solidFill>
                <a:srgbClr val="5F5F4B"/>
              </a:solidFill>
            </a:rPr>
            <a:t> alcoolo-</a:t>
          </a:r>
          <a:r>
            <a:rPr lang="fr-CA" sz="1000" dirty="0" err="1">
              <a:solidFill>
                <a:srgbClr val="5F5F4B"/>
              </a:solidFill>
            </a:rPr>
            <a:t>foetal</a:t>
          </a:r>
          <a:endParaRPr lang="fr-CA" sz="1000" dirty="0">
            <a:solidFill>
              <a:srgbClr val="5F5F4B"/>
            </a:solidFill>
          </a:endParaRPr>
        </a:p>
      </dgm:t>
    </dgm:pt>
    <dgm:pt modelId="{D8796258-D3F3-4E3B-BBC1-370BB96566F6}" type="parTrans" cxnId="{CC07BA76-4EE4-42A3-AF8D-EF7AE6164EF8}">
      <dgm:prSet/>
      <dgm:spPr/>
      <dgm:t>
        <a:bodyPr/>
        <a:lstStyle/>
        <a:p>
          <a:endParaRPr lang="fr-CA" sz="1000"/>
        </a:p>
      </dgm:t>
    </dgm:pt>
    <dgm:pt modelId="{ED20D6C5-3CA4-4708-BD22-203312386C63}" type="sibTrans" cxnId="{CC07BA76-4EE4-42A3-AF8D-EF7AE6164EF8}">
      <dgm:prSet/>
      <dgm:spPr/>
      <dgm:t>
        <a:bodyPr/>
        <a:lstStyle/>
        <a:p>
          <a:endParaRPr lang="fr-CA" sz="1000"/>
        </a:p>
      </dgm:t>
    </dgm:pt>
    <dgm:pt modelId="{A2BD02B2-D6CA-49DA-8B67-9215F9AFEEDD}">
      <dgm:prSet custT="1"/>
      <dgm:spPr/>
      <dgm:t>
        <a:bodyPr/>
        <a:lstStyle/>
        <a:p>
          <a:r>
            <a:rPr lang="fr-CA" sz="1000" dirty="0">
              <a:solidFill>
                <a:srgbClr val="5F5F4B"/>
              </a:solidFill>
            </a:rPr>
            <a:t>Méningite</a:t>
          </a:r>
        </a:p>
      </dgm:t>
    </dgm:pt>
    <dgm:pt modelId="{142AEEFE-33B2-49A6-9E19-117721F8EC1D}" type="parTrans" cxnId="{15A1A59B-228B-4B1C-967F-B0D166D8D186}">
      <dgm:prSet/>
      <dgm:spPr/>
      <dgm:t>
        <a:bodyPr/>
        <a:lstStyle/>
        <a:p>
          <a:endParaRPr lang="fr-CA" sz="1000"/>
        </a:p>
      </dgm:t>
    </dgm:pt>
    <dgm:pt modelId="{E215A098-38C2-4C6A-912B-83F0A5CFFCF1}" type="sibTrans" cxnId="{15A1A59B-228B-4B1C-967F-B0D166D8D186}">
      <dgm:prSet/>
      <dgm:spPr/>
      <dgm:t>
        <a:bodyPr/>
        <a:lstStyle/>
        <a:p>
          <a:endParaRPr lang="fr-CA" sz="1000"/>
        </a:p>
      </dgm:t>
    </dgm:pt>
    <dgm:pt modelId="{3E3DE221-E412-4FCC-878B-87C8F9DFD2CE}" type="pres">
      <dgm:prSet presAssocID="{92A2CB88-C195-41D9-944B-7689550B4880}" presName="composite" presStyleCnt="0">
        <dgm:presLayoutVars>
          <dgm:chMax val="1"/>
          <dgm:dir/>
          <dgm:resizeHandles val="exact"/>
        </dgm:presLayoutVars>
      </dgm:prSet>
      <dgm:spPr/>
      <dgm:t>
        <a:bodyPr/>
        <a:lstStyle/>
        <a:p>
          <a:endParaRPr lang="fr-CA"/>
        </a:p>
      </dgm:t>
    </dgm:pt>
    <dgm:pt modelId="{F4AF61BB-880C-4C1A-BD26-99AC4288E425}" type="pres">
      <dgm:prSet presAssocID="{92A2CB88-C195-41D9-944B-7689550B4880}" presName="radial" presStyleCnt="0">
        <dgm:presLayoutVars>
          <dgm:animLvl val="ctr"/>
        </dgm:presLayoutVars>
      </dgm:prSet>
      <dgm:spPr/>
    </dgm:pt>
    <dgm:pt modelId="{8F981C73-8692-4543-A966-07D6EBDD0442}" type="pres">
      <dgm:prSet presAssocID="{AB2C99BC-2725-4965-BA96-D9F034251C1E}" presName="centerShape" presStyleLbl="vennNode1" presStyleIdx="0" presStyleCnt="12"/>
      <dgm:spPr/>
      <dgm:t>
        <a:bodyPr/>
        <a:lstStyle/>
        <a:p>
          <a:endParaRPr lang="fr-CA"/>
        </a:p>
      </dgm:t>
    </dgm:pt>
    <dgm:pt modelId="{D7EB72D6-4C01-432B-BC66-C75EF9F6BA58}" type="pres">
      <dgm:prSet presAssocID="{2D2DB90A-C07E-442F-9A97-C4235F7ABC11}" presName="node" presStyleLbl="vennNode1" presStyleIdx="1" presStyleCnt="12">
        <dgm:presLayoutVars>
          <dgm:bulletEnabled val="1"/>
        </dgm:presLayoutVars>
      </dgm:prSet>
      <dgm:spPr/>
      <dgm:t>
        <a:bodyPr/>
        <a:lstStyle/>
        <a:p>
          <a:endParaRPr lang="fr-CA"/>
        </a:p>
      </dgm:t>
    </dgm:pt>
    <dgm:pt modelId="{C52C5912-EC10-4740-8A8A-8BC8F1DA0617}" type="pres">
      <dgm:prSet presAssocID="{89960EE8-926A-412B-B13C-314B12674788}" presName="node" presStyleLbl="vennNode1" presStyleIdx="2" presStyleCnt="12">
        <dgm:presLayoutVars>
          <dgm:bulletEnabled val="1"/>
        </dgm:presLayoutVars>
      </dgm:prSet>
      <dgm:spPr/>
      <dgm:t>
        <a:bodyPr/>
        <a:lstStyle/>
        <a:p>
          <a:endParaRPr lang="fr-CA"/>
        </a:p>
      </dgm:t>
    </dgm:pt>
    <dgm:pt modelId="{6773B7E5-F159-459D-8E5C-3B08A6303E88}" type="pres">
      <dgm:prSet presAssocID="{95B039E3-BDD5-41EB-B531-477E8CFA04CB}" presName="node" presStyleLbl="vennNode1" presStyleIdx="3" presStyleCnt="12">
        <dgm:presLayoutVars>
          <dgm:bulletEnabled val="1"/>
        </dgm:presLayoutVars>
      </dgm:prSet>
      <dgm:spPr/>
      <dgm:t>
        <a:bodyPr/>
        <a:lstStyle/>
        <a:p>
          <a:endParaRPr lang="fr-CA"/>
        </a:p>
      </dgm:t>
    </dgm:pt>
    <dgm:pt modelId="{4CB3E817-11B1-445C-91C9-7237630B8872}" type="pres">
      <dgm:prSet presAssocID="{7CE76DD3-4C0E-41B1-968B-8568C512C674}" presName="node" presStyleLbl="vennNode1" presStyleIdx="4" presStyleCnt="12" custAng="0">
        <dgm:presLayoutVars>
          <dgm:bulletEnabled val="1"/>
        </dgm:presLayoutVars>
      </dgm:prSet>
      <dgm:spPr/>
      <dgm:t>
        <a:bodyPr/>
        <a:lstStyle/>
        <a:p>
          <a:endParaRPr lang="fr-CA"/>
        </a:p>
      </dgm:t>
    </dgm:pt>
    <dgm:pt modelId="{764E29BF-021B-4433-9AB8-A550E7D2EFCB}" type="pres">
      <dgm:prSet presAssocID="{7EC5A847-C3FC-419E-9756-FD9CAA858F27}" presName="node" presStyleLbl="vennNode1" presStyleIdx="5" presStyleCnt="12" custAng="0" custRadScaleRad="98349" custRadScaleInc="-3430">
        <dgm:presLayoutVars>
          <dgm:bulletEnabled val="1"/>
        </dgm:presLayoutVars>
      </dgm:prSet>
      <dgm:spPr/>
      <dgm:t>
        <a:bodyPr/>
        <a:lstStyle/>
        <a:p>
          <a:endParaRPr lang="fr-CA"/>
        </a:p>
      </dgm:t>
    </dgm:pt>
    <dgm:pt modelId="{7FD12629-05DB-4DCC-B7A1-196D4EB8D836}" type="pres">
      <dgm:prSet presAssocID="{81C4AA1C-D603-4AED-ABC5-41A08D9D5314}" presName="node" presStyleLbl="vennNode1" presStyleIdx="6" presStyleCnt="12" custAng="0" custRadScaleRad="97557" custRadScaleInc="-1289">
        <dgm:presLayoutVars>
          <dgm:bulletEnabled val="1"/>
        </dgm:presLayoutVars>
      </dgm:prSet>
      <dgm:spPr/>
      <dgm:t>
        <a:bodyPr/>
        <a:lstStyle/>
        <a:p>
          <a:endParaRPr lang="fr-CA"/>
        </a:p>
      </dgm:t>
    </dgm:pt>
    <dgm:pt modelId="{D8422774-0BF2-42FF-BAF3-781747C1A45A}" type="pres">
      <dgm:prSet presAssocID="{DBAB0F86-EAD0-408C-8E20-B0ED517A0583}" presName="node" presStyleLbl="vennNode1" presStyleIdx="7" presStyleCnt="12" custAng="0" custRadScaleRad="96585" custRadScaleInc="-4916">
        <dgm:presLayoutVars>
          <dgm:bulletEnabled val="1"/>
        </dgm:presLayoutVars>
      </dgm:prSet>
      <dgm:spPr/>
      <dgm:t>
        <a:bodyPr/>
        <a:lstStyle/>
        <a:p>
          <a:endParaRPr lang="fr-CA"/>
        </a:p>
      </dgm:t>
    </dgm:pt>
    <dgm:pt modelId="{BA806C77-6AA3-495B-91AB-354E2D40EFC4}" type="pres">
      <dgm:prSet presAssocID="{48E698BF-444E-4269-BA8C-C5C2A2DF213A}" presName="node" presStyleLbl="vennNode1" presStyleIdx="8" presStyleCnt="12" custAng="0" custRadScaleRad="95629" custRadScaleInc="-758">
        <dgm:presLayoutVars>
          <dgm:bulletEnabled val="1"/>
        </dgm:presLayoutVars>
      </dgm:prSet>
      <dgm:spPr/>
      <dgm:t>
        <a:bodyPr/>
        <a:lstStyle/>
        <a:p>
          <a:endParaRPr lang="fr-CA"/>
        </a:p>
      </dgm:t>
    </dgm:pt>
    <dgm:pt modelId="{581D111D-00CF-4391-A8D6-3148DF00A8AF}" type="pres">
      <dgm:prSet presAssocID="{DFDEB148-1AAF-43CB-A25B-EC39AC394907}" presName="node" presStyleLbl="vennNode1" presStyleIdx="9" presStyleCnt="12" custAng="0" custRadScaleRad="94353" custRadScaleInc="3269">
        <dgm:presLayoutVars>
          <dgm:bulletEnabled val="1"/>
        </dgm:presLayoutVars>
      </dgm:prSet>
      <dgm:spPr/>
      <dgm:t>
        <a:bodyPr/>
        <a:lstStyle/>
        <a:p>
          <a:endParaRPr lang="fr-CA"/>
        </a:p>
      </dgm:t>
    </dgm:pt>
    <dgm:pt modelId="{7483F1A9-5ADA-445B-B174-826417B5F5B3}" type="pres">
      <dgm:prSet presAssocID="{207C9F51-17B0-4A37-9444-9D66AF3CB1F6}" presName="node" presStyleLbl="vennNode1" presStyleIdx="10" presStyleCnt="12" custAng="0" custRadScaleRad="96295" custRadScaleInc="8263">
        <dgm:presLayoutVars>
          <dgm:bulletEnabled val="1"/>
        </dgm:presLayoutVars>
      </dgm:prSet>
      <dgm:spPr/>
      <dgm:t>
        <a:bodyPr/>
        <a:lstStyle/>
        <a:p>
          <a:endParaRPr lang="fr-CA"/>
        </a:p>
      </dgm:t>
    </dgm:pt>
    <dgm:pt modelId="{B78AC8D5-6655-4DEA-AC76-02A280725298}" type="pres">
      <dgm:prSet presAssocID="{A2BD02B2-D6CA-49DA-8B67-9215F9AFEEDD}" presName="node" presStyleLbl="vennNode1" presStyleIdx="11" presStyleCnt="12" custAng="0" custRadScaleRad="99423" custRadScaleInc="10365">
        <dgm:presLayoutVars>
          <dgm:bulletEnabled val="1"/>
        </dgm:presLayoutVars>
      </dgm:prSet>
      <dgm:spPr/>
      <dgm:t>
        <a:bodyPr/>
        <a:lstStyle/>
        <a:p>
          <a:endParaRPr lang="fr-CA"/>
        </a:p>
      </dgm:t>
    </dgm:pt>
  </dgm:ptLst>
  <dgm:cxnLst>
    <dgm:cxn modelId="{DD3796E0-F04A-437E-8574-282B5D03DE17}" type="presOf" srcId="{89960EE8-926A-412B-B13C-314B12674788}" destId="{C52C5912-EC10-4740-8A8A-8BC8F1DA0617}" srcOrd="0" destOrd="0" presId="urn:microsoft.com/office/officeart/2005/8/layout/radial3"/>
    <dgm:cxn modelId="{62A46412-E4F9-4BA2-8D48-C0B4E01CC35B}" type="presOf" srcId="{AB2C99BC-2725-4965-BA96-D9F034251C1E}" destId="{8F981C73-8692-4543-A966-07D6EBDD0442}" srcOrd="0" destOrd="0" presId="urn:microsoft.com/office/officeart/2005/8/layout/radial3"/>
    <dgm:cxn modelId="{3B191532-173F-4945-9716-DE5A20862C25}" srcId="{AB2C99BC-2725-4965-BA96-D9F034251C1E}" destId="{DFDEB148-1AAF-43CB-A25B-EC39AC394907}" srcOrd="8" destOrd="0" parTransId="{321192FE-F92B-42C2-A7B2-04A947406693}" sibTransId="{7F705117-F2A7-436C-8CAA-2C3F89BCB7E3}"/>
    <dgm:cxn modelId="{15A1A59B-228B-4B1C-967F-B0D166D8D186}" srcId="{AB2C99BC-2725-4965-BA96-D9F034251C1E}" destId="{A2BD02B2-D6CA-49DA-8B67-9215F9AFEEDD}" srcOrd="10" destOrd="0" parTransId="{142AEEFE-33B2-49A6-9E19-117721F8EC1D}" sibTransId="{E215A098-38C2-4C6A-912B-83F0A5CFFCF1}"/>
    <dgm:cxn modelId="{B1A2A9CA-DB2B-404C-8FCC-BD22F72A6C69}" srcId="{AB2C99BC-2725-4965-BA96-D9F034251C1E}" destId="{81C4AA1C-D603-4AED-ABC5-41A08D9D5314}" srcOrd="5" destOrd="0" parTransId="{66CC051F-B507-425C-8E50-A7B94C6444A2}" sibTransId="{276A6C31-7B94-4B14-8E98-B8139DC8C242}"/>
    <dgm:cxn modelId="{DCF1F868-F5C4-455A-8EA8-D10E033C9F72}" srcId="{AB2C99BC-2725-4965-BA96-D9F034251C1E}" destId="{7CE76DD3-4C0E-41B1-968B-8568C512C674}" srcOrd="3" destOrd="0" parTransId="{3350B1E6-0E14-480D-BEED-06340F2775F4}" sibTransId="{6D6C4098-0BE7-47B7-A306-6F1CCAEF033E}"/>
    <dgm:cxn modelId="{E6665F68-0E47-44D1-B398-2F2E518AF181}" type="presOf" srcId="{DBAB0F86-EAD0-408C-8E20-B0ED517A0583}" destId="{D8422774-0BF2-42FF-BAF3-781747C1A45A}" srcOrd="0" destOrd="0" presId="urn:microsoft.com/office/officeart/2005/8/layout/radial3"/>
    <dgm:cxn modelId="{B8C3AFFA-209D-4FB8-A2BF-1021D3DB9488}" type="presOf" srcId="{7EC5A847-C3FC-419E-9756-FD9CAA858F27}" destId="{764E29BF-021B-4433-9AB8-A550E7D2EFCB}" srcOrd="0" destOrd="0" presId="urn:microsoft.com/office/officeart/2005/8/layout/radial3"/>
    <dgm:cxn modelId="{71583779-11F5-4078-A2F5-FBBF83636BEA}" srcId="{AB2C99BC-2725-4965-BA96-D9F034251C1E}" destId="{7EC5A847-C3FC-419E-9756-FD9CAA858F27}" srcOrd="4" destOrd="0" parTransId="{008C26F5-7DC7-494F-82DC-E6FA532D8D8B}" sibTransId="{793A22A4-311A-445F-9803-2AA5C4C691FD}"/>
    <dgm:cxn modelId="{05F5E339-E65F-4765-A908-A0D38996F368}" srcId="{AB2C99BC-2725-4965-BA96-D9F034251C1E}" destId="{95B039E3-BDD5-41EB-B531-477E8CFA04CB}" srcOrd="2" destOrd="0" parTransId="{AC459CB9-129A-483D-B4A1-C5EC4855A353}" sibTransId="{DF623019-2CC7-44C9-9540-92037FCDDB88}"/>
    <dgm:cxn modelId="{2BC3A272-F669-4296-9E07-2CECF75814DF}" srcId="{AB2C99BC-2725-4965-BA96-D9F034251C1E}" destId="{48E698BF-444E-4269-BA8C-C5C2A2DF213A}" srcOrd="7" destOrd="0" parTransId="{A44B10EE-8331-43C5-AEEB-123878D93365}" sibTransId="{EC3E8BF6-E238-47EB-AD39-290965C4A8AF}"/>
    <dgm:cxn modelId="{1E95834C-BED7-43C1-9C0E-12AF110894EB}" srcId="{AB2C99BC-2725-4965-BA96-D9F034251C1E}" destId="{2D2DB90A-C07E-442F-9A97-C4235F7ABC11}" srcOrd="0" destOrd="0" parTransId="{92E3CF3E-3FEC-41F5-A3EF-416FB1BD53E2}" sibTransId="{CB879199-5A85-4F3B-9059-FDC00C40687F}"/>
    <dgm:cxn modelId="{BDAA2444-E88E-4F1B-9B05-1FF05F0290E7}" srcId="{AB2C99BC-2725-4965-BA96-D9F034251C1E}" destId="{DBAB0F86-EAD0-408C-8E20-B0ED517A0583}" srcOrd="6" destOrd="0" parTransId="{F93F2555-B328-4729-AA93-48A773A1CF7C}" sibTransId="{FBB4F18B-8172-4A34-B421-F5B75FEF2437}"/>
    <dgm:cxn modelId="{CC07BA76-4EE4-42A3-AF8D-EF7AE6164EF8}" srcId="{AB2C99BC-2725-4965-BA96-D9F034251C1E}" destId="{207C9F51-17B0-4A37-9444-9D66AF3CB1F6}" srcOrd="9" destOrd="0" parTransId="{D8796258-D3F3-4E3B-BBC1-370BB96566F6}" sibTransId="{ED20D6C5-3CA4-4708-BD22-203312386C63}"/>
    <dgm:cxn modelId="{89B2DE1A-D17D-4F94-A441-55F4F5C57B1F}" type="presOf" srcId="{95B039E3-BDD5-41EB-B531-477E8CFA04CB}" destId="{6773B7E5-F159-459D-8E5C-3B08A6303E88}" srcOrd="0" destOrd="0" presId="urn:microsoft.com/office/officeart/2005/8/layout/radial3"/>
    <dgm:cxn modelId="{DEA70FB0-B3E7-4E94-8C30-A2A82C0C4D41}" srcId="{92A2CB88-C195-41D9-944B-7689550B4880}" destId="{AB2C99BC-2725-4965-BA96-D9F034251C1E}" srcOrd="0" destOrd="0" parTransId="{B6A0392C-E6EA-4692-9238-A1B06930948E}" sibTransId="{47DB7FDF-23B5-470B-ACF5-AAA15C50A58D}"/>
    <dgm:cxn modelId="{24A0CB55-C004-44C5-9A54-34F7A7E3317B}" type="presOf" srcId="{A2BD02B2-D6CA-49DA-8B67-9215F9AFEEDD}" destId="{B78AC8D5-6655-4DEA-AC76-02A280725298}" srcOrd="0" destOrd="0" presId="urn:microsoft.com/office/officeart/2005/8/layout/radial3"/>
    <dgm:cxn modelId="{FAD16745-61B7-4265-A094-B5DD7ED4696C}" srcId="{AB2C99BC-2725-4965-BA96-D9F034251C1E}" destId="{89960EE8-926A-412B-B13C-314B12674788}" srcOrd="1" destOrd="0" parTransId="{BFAA0284-1A71-48C2-9FD1-2FB00C8C99DC}" sibTransId="{63FAF980-43FC-4BE9-B556-8EDD75852812}"/>
    <dgm:cxn modelId="{09C84ED3-F6A4-41F6-9DB4-23A3F4166C70}" type="presOf" srcId="{2D2DB90A-C07E-442F-9A97-C4235F7ABC11}" destId="{D7EB72D6-4C01-432B-BC66-C75EF9F6BA58}" srcOrd="0" destOrd="0" presId="urn:microsoft.com/office/officeart/2005/8/layout/radial3"/>
    <dgm:cxn modelId="{6A8459A2-245E-4243-85EC-BDA78C6D751F}" type="presOf" srcId="{DFDEB148-1AAF-43CB-A25B-EC39AC394907}" destId="{581D111D-00CF-4391-A8D6-3148DF00A8AF}" srcOrd="0" destOrd="0" presId="urn:microsoft.com/office/officeart/2005/8/layout/radial3"/>
    <dgm:cxn modelId="{5C4BB333-5B06-4A01-BF8F-C1BEA7473AD1}" type="presOf" srcId="{81C4AA1C-D603-4AED-ABC5-41A08D9D5314}" destId="{7FD12629-05DB-4DCC-B7A1-196D4EB8D836}" srcOrd="0" destOrd="0" presId="urn:microsoft.com/office/officeart/2005/8/layout/radial3"/>
    <dgm:cxn modelId="{7172D501-7406-467F-A0B0-02D7B113D362}" type="presOf" srcId="{7CE76DD3-4C0E-41B1-968B-8568C512C674}" destId="{4CB3E817-11B1-445C-91C9-7237630B8872}" srcOrd="0" destOrd="0" presId="urn:microsoft.com/office/officeart/2005/8/layout/radial3"/>
    <dgm:cxn modelId="{39DDCA4A-4231-4F02-9CE8-6A26834ED754}" type="presOf" srcId="{92A2CB88-C195-41D9-944B-7689550B4880}" destId="{3E3DE221-E412-4FCC-878B-87C8F9DFD2CE}" srcOrd="0" destOrd="0" presId="urn:microsoft.com/office/officeart/2005/8/layout/radial3"/>
    <dgm:cxn modelId="{65DD8492-7153-4D86-B0FD-37F1D78976C0}" type="presOf" srcId="{207C9F51-17B0-4A37-9444-9D66AF3CB1F6}" destId="{7483F1A9-5ADA-445B-B174-826417B5F5B3}" srcOrd="0" destOrd="0" presId="urn:microsoft.com/office/officeart/2005/8/layout/radial3"/>
    <dgm:cxn modelId="{D6B478C4-4C17-46BD-BAB2-EC5355CA26AB}" type="presOf" srcId="{48E698BF-444E-4269-BA8C-C5C2A2DF213A}" destId="{BA806C77-6AA3-495B-91AB-354E2D40EFC4}" srcOrd="0" destOrd="0" presId="urn:microsoft.com/office/officeart/2005/8/layout/radial3"/>
    <dgm:cxn modelId="{647364C3-D756-40B9-8D5A-E32041E9F0D1}" srcId="{92A2CB88-C195-41D9-944B-7689550B4880}" destId="{A936FDE9-9624-4AB5-B173-651CFA57B5AD}" srcOrd="1" destOrd="0" parTransId="{B4B37012-D95D-4C89-BCD5-968A2CBD7D39}" sibTransId="{C875C513-23AB-4096-A4F3-67F6C794ABEA}"/>
    <dgm:cxn modelId="{B2E25FAF-2286-4FB7-8778-0290C902AD3E}" type="presParOf" srcId="{3E3DE221-E412-4FCC-878B-87C8F9DFD2CE}" destId="{F4AF61BB-880C-4C1A-BD26-99AC4288E425}" srcOrd="0" destOrd="0" presId="urn:microsoft.com/office/officeart/2005/8/layout/radial3"/>
    <dgm:cxn modelId="{2590B3C0-D1C5-4F8C-9827-5FBAE6A3EE66}" type="presParOf" srcId="{F4AF61BB-880C-4C1A-BD26-99AC4288E425}" destId="{8F981C73-8692-4543-A966-07D6EBDD0442}" srcOrd="0" destOrd="0" presId="urn:microsoft.com/office/officeart/2005/8/layout/radial3"/>
    <dgm:cxn modelId="{CE14DAD0-A713-4B9A-BCC5-575A4727C4D0}" type="presParOf" srcId="{F4AF61BB-880C-4C1A-BD26-99AC4288E425}" destId="{D7EB72D6-4C01-432B-BC66-C75EF9F6BA58}" srcOrd="1" destOrd="0" presId="urn:microsoft.com/office/officeart/2005/8/layout/radial3"/>
    <dgm:cxn modelId="{425BD7CC-2F84-40BE-9E6F-BB90819FB1C1}" type="presParOf" srcId="{F4AF61BB-880C-4C1A-BD26-99AC4288E425}" destId="{C52C5912-EC10-4740-8A8A-8BC8F1DA0617}" srcOrd="2" destOrd="0" presId="urn:microsoft.com/office/officeart/2005/8/layout/radial3"/>
    <dgm:cxn modelId="{C59D259E-3EE7-4A05-87DA-3BEAF8D1400E}" type="presParOf" srcId="{F4AF61BB-880C-4C1A-BD26-99AC4288E425}" destId="{6773B7E5-F159-459D-8E5C-3B08A6303E88}" srcOrd="3" destOrd="0" presId="urn:microsoft.com/office/officeart/2005/8/layout/radial3"/>
    <dgm:cxn modelId="{9B3B8EA9-421D-4428-B8DA-64C30E6ACA84}" type="presParOf" srcId="{F4AF61BB-880C-4C1A-BD26-99AC4288E425}" destId="{4CB3E817-11B1-445C-91C9-7237630B8872}" srcOrd="4" destOrd="0" presId="urn:microsoft.com/office/officeart/2005/8/layout/radial3"/>
    <dgm:cxn modelId="{969D39DE-407F-4618-B430-43E504858CD0}" type="presParOf" srcId="{F4AF61BB-880C-4C1A-BD26-99AC4288E425}" destId="{764E29BF-021B-4433-9AB8-A550E7D2EFCB}" srcOrd="5" destOrd="0" presId="urn:microsoft.com/office/officeart/2005/8/layout/radial3"/>
    <dgm:cxn modelId="{D6FF338D-9FBE-4D04-804D-CC74A3B19029}" type="presParOf" srcId="{F4AF61BB-880C-4C1A-BD26-99AC4288E425}" destId="{7FD12629-05DB-4DCC-B7A1-196D4EB8D836}" srcOrd="6" destOrd="0" presId="urn:microsoft.com/office/officeart/2005/8/layout/radial3"/>
    <dgm:cxn modelId="{F93D486B-ADD4-44D7-8BE3-5F03E2C26CB6}" type="presParOf" srcId="{F4AF61BB-880C-4C1A-BD26-99AC4288E425}" destId="{D8422774-0BF2-42FF-BAF3-781747C1A45A}" srcOrd="7" destOrd="0" presId="urn:microsoft.com/office/officeart/2005/8/layout/radial3"/>
    <dgm:cxn modelId="{36627902-4128-489F-83A8-B0485947E108}" type="presParOf" srcId="{F4AF61BB-880C-4C1A-BD26-99AC4288E425}" destId="{BA806C77-6AA3-495B-91AB-354E2D40EFC4}" srcOrd="8" destOrd="0" presId="urn:microsoft.com/office/officeart/2005/8/layout/radial3"/>
    <dgm:cxn modelId="{69029FA1-34A5-48F5-9FD9-D8FA606F50B3}" type="presParOf" srcId="{F4AF61BB-880C-4C1A-BD26-99AC4288E425}" destId="{581D111D-00CF-4391-A8D6-3148DF00A8AF}" srcOrd="9" destOrd="0" presId="urn:microsoft.com/office/officeart/2005/8/layout/radial3"/>
    <dgm:cxn modelId="{B1D2470C-9762-47F5-872B-06D6580BB0A7}" type="presParOf" srcId="{F4AF61BB-880C-4C1A-BD26-99AC4288E425}" destId="{7483F1A9-5ADA-445B-B174-826417B5F5B3}" srcOrd="10" destOrd="0" presId="urn:microsoft.com/office/officeart/2005/8/layout/radial3"/>
    <dgm:cxn modelId="{D62C2E27-BC3B-4167-B1BB-B356175C59E6}" type="presParOf" srcId="{F4AF61BB-880C-4C1A-BD26-99AC4288E425}" destId="{B78AC8D5-6655-4DEA-AC76-02A280725298}" srcOrd="11"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81C73-8692-4543-A966-07D6EBDD0442}">
      <dsp:nvSpPr>
        <dsp:cNvPr id="0" name=""/>
        <dsp:cNvSpPr/>
      </dsp:nvSpPr>
      <dsp:spPr>
        <a:xfrm>
          <a:off x="3053308" y="1121685"/>
          <a:ext cx="2397621" cy="2397621"/>
        </a:xfrm>
        <a:prstGeom prst="ellipse">
          <a:avLst/>
        </a:prstGeom>
        <a:solidFill>
          <a:schemeClr val="accent2">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CA" sz="1400" b="1" kern="1200" dirty="0">
              <a:solidFill>
                <a:srgbClr val="5F5F4B"/>
              </a:solidFill>
            </a:rPr>
            <a:t>Troubles associés à un déficit des fonctions exécutives</a:t>
          </a:r>
        </a:p>
      </dsp:txBody>
      <dsp:txXfrm>
        <a:off x="3404431" y="1472808"/>
        <a:ext cx="1695375" cy="1695375"/>
      </dsp:txXfrm>
    </dsp:sp>
    <dsp:sp modelId="{D7EB72D6-4C01-432B-BC66-C75EF9F6BA58}">
      <dsp:nvSpPr>
        <dsp:cNvPr id="0" name=""/>
        <dsp:cNvSpPr/>
      </dsp:nvSpPr>
      <dsp:spPr>
        <a:xfrm>
          <a:off x="3652713" y="17889"/>
          <a:ext cx="1198810" cy="1198810"/>
        </a:xfrm>
        <a:prstGeom prst="ellipse">
          <a:avLst/>
        </a:prstGeom>
        <a:solidFill>
          <a:schemeClr val="accent3">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CA" sz="1000" kern="1200" dirty="0">
              <a:solidFill>
                <a:srgbClr val="5F5F4B"/>
              </a:solidFill>
            </a:rPr>
            <a:t>TDA/H</a:t>
          </a:r>
        </a:p>
      </dsp:txBody>
      <dsp:txXfrm>
        <a:off x="3828275" y="193451"/>
        <a:ext cx="847686" cy="847686"/>
      </dsp:txXfrm>
    </dsp:sp>
    <dsp:sp modelId="{C52C5912-EC10-4740-8A8A-8BC8F1DA0617}">
      <dsp:nvSpPr>
        <dsp:cNvPr id="0" name=""/>
        <dsp:cNvSpPr/>
      </dsp:nvSpPr>
      <dsp:spPr>
        <a:xfrm>
          <a:off x="4573533" y="288266"/>
          <a:ext cx="1198810" cy="1198810"/>
        </a:xfrm>
        <a:prstGeom prst="ellipse">
          <a:avLst/>
        </a:prstGeom>
        <a:solidFill>
          <a:schemeClr val="accent4">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CA" sz="1000" kern="1200" dirty="0">
              <a:solidFill>
                <a:srgbClr val="5F5F4B"/>
              </a:solidFill>
            </a:rPr>
            <a:t>Trouble du comportement</a:t>
          </a:r>
        </a:p>
      </dsp:txBody>
      <dsp:txXfrm>
        <a:off x="4749095" y="463828"/>
        <a:ext cx="847686" cy="847686"/>
      </dsp:txXfrm>
    </dsp:sp>
    <dsp:sp modelId="{6773B7E5-F159-459D-8E5C-3B08A6303E88}">
      <dsp:nvSpPr>
        <dsp:cNvPr id="0" name=""/>
        <dsp:cNvSpPr/>
      </dsp:nvSpPr>
      <dsp:spPr>
        <a:xfrm>
          <a:off x="5201999" y="1013555"/>
          <a:ext cx="1198810" cy="1198810"/>
        </a:xfrm>
        <a:prstGeom prst="ellipse">
          <a:avLst/>
        </a:prstGeom>
        <a:solidFill>
          <a:schemeClr val="accent5">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CA" sz="1000" kern="1200" dirty="0" err="1">
              <a:solidFill>
                <a:srgbClr val="5F5F4B"/>
              </a:solidFill>
            </a:rPr>
            <a:t>Syndrôme</a:t>
          </a:r>
          <a:r>
            <a:rPr lang="fr-CA" sz="1000" kern="1200" dirty="0">
              <a:solidFill>
                <a:srgbClr val="5F5F4B"/>
              </a:solidFill>
            </a:rPr>
            <a:t> Tourette</a:t>
          </a:r>
        </a:p>
      </dsp:txBody>
      <dsp:txXfrm>
        <a:off x="5377561" y="1189117"/>
        <a:ext cx="847686" cy="847686"/>
      </dsp:txXfrm>
    </dsp:sp>
    <dsp:sp modelId="{4CB3E817-11B1-445C-91C9-7237630B8872}">
      <dsp:nvSpPr>
        <dsp:cNvPr id="0" name=""/>
        <dsp:cNvSpPr/>
      </dsp:nvSpPr>
      <dsp:spPr>
        <a:xfrm>
          <a:off x="5338578" y="1963481"/>
          <a:ext cx="1198810" cy="1198810"/>
        </a:xfrm>
        <a:prstGeom prst="ellipse">
          <a:avLst/>
        </a:prstGeom>
        <a:solidFill>
          <a:schemeClr val="accent6">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CA" sz="1000" kern="1200" dirty="0">
              <a:solidFill>
                <a:srgbClr val="5F5F4B"/>
              </a:solidFill>
            </a:rPr>
            <a:t>TSA</a:t>
          </a:r>
        </a:p>
      </dsp:txBody>
      <dsp:txXfrm>
        <a:off x="5514140" y="2139043"/>
        <a:ext cx="847686" cy="847686"/>
      </dsp:txXfrm>
    </dsp:sp>
    <dsp:sp modelId="{764E29BF-021B-4433-9AB8-A550E7D2EFCB}">
      <dsp:nvSpPr>
        <dsp:cNvPr id="0" name=""/>
        <dsp:cNvSpPr/>
      </dsp:nvSpPr>
      <dsp:spPr>
        <a:xfrm>
          <a:off x="4939902" y="2793023"/>
          <a:ext cx="1198810" cy="1198810"/>
        </a:xfrm>
        <a:prstGeom prst="ellipse">
          <a:avLst/>
        </a:prstGeom>
        <a:solidFill>
          <a:schemeClr val="accent2">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fr-CA" sz="900" kern="1200" dirty="0">
              <a:solidFill>
                <a:srgbClr val="5F5F4B"/>
              </a:solidFill>
            </a:rPr>
            <a:t>Trouble d’apprentissage</a:t>
          </a:r>
        </a:p>
      </dsp:txBody>
      <dsp:txXfrm>
        <a:off x="5115464" y="2968585"/>
        <a:ext cx="847686" cy="847686"/>
      </dsp:txXfrm>
    </dsp:sp>
    <dsp:sp modelId="{7FD12629-05DB-4DCC-B7A1-196D4EB8D836}">
      <dsp:nvSpPr>
        <dsp:cNvPr id="0" name=""/>
        <dsp:cNvSpPr/>
      </dsp:nvSpPr>
      <dsp:spPr>
        <a:xfrm>
          <a:off x="4132563" y="3311886"/>
          <a:ext cx="1198810" cy="1198810"/>
        </a:xfrm>
        <a:prstGeom prst="ellipse">
          <a:avLst/>
        </a:prstGeom>
        <a:solidFill>
          <a:schemeClr val="accent3">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CA" sz="1000" kern="1200" dirty="0">
              <a:solidFill>
                <a:srgbClr val="5F5F4B"/>
              </a:solidFill>
            </a:rPr>
            <a:t>Trouble du langage</a:t>
          </a:r>
        </a:p>
      </dsp:txBody>
      <dsp:txXfrm>
        <a:off x="4308125" y="3487448"/>
        <a:ext cx="847686" cy="847686"/>
      </dsp:txXfrm>
    </dsp:sp>
    <dsp:sp modelId="{D8422774-0BF2-42FF-BAF3-781747C1A45A}">
      <dsp:nvSpPr>
        <dsp:cNvPr id="0" name=""/>
        <dsp:cNvSpPr/>
      </dsp:nvSpPr>
      <dsp:spPr>
        <a:xfrm>
          <a:off x="3233751" y="3311881"/>
          <a:ext cx="1198810" cy="1198810"/>
        </a:xfrm>
        <a:prstGeom prst="ellipse">
          <a:avLst/>
        </a:prstGeom>
        <a:solidFill>
          <a:schemeClr val="accent4">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CA" sz="1000" kern="1200" dirty="0">
              <a:solidFill>
                <a:srgbClr val="5F5F4B"/>
              </a:solidFill>
            </a:rPr>
            <a:t>Abus</a:t>
          </a:r>
        </a:p>
      </dsp:txBody>
      <dsp:txXfrm>
        <a:off x="3409313" y="3487443"/>
        <a:ext cx="847686" cy="847686"/>
      </dsp:txXfrm>
    </dsp:sp>
    <dsp:sp modelId="{BA806C77-6AA3-495B-91AB-354E2D40EFC4}">
      <dsp:nvSpPr>
        <dsp:cNvPr id="0" name=""/>
        <dsp:cNvSpPr/>
      </dsp:nvSpPr>
      <dsp:spPr>
        <a:xfrm>
          <a:off x="2426413" y="2793017"/>
          <a:ext cx="1198810" cy="1198810"/>
        </a:xfrm>
        <a:prstGeom prst="ellipse">
          <a:avLst/>
        </a:prstGeom>
        <a:solidFill>
          <a:schemeClr val="accent5">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CA" sz="1000" kern="1200" dirty="0">
              <a:solidFill>
                <a:srgbClr val="5F5F4B"/>
              </a:solidFill>
            </a:rPr>
            <a:t>Traumatisme </a:t>
          </a:r>
          <a:r>
            <a:rPr lang="fr-CA" sz="1000" kern="1200" dirty="0" err="1">
              <a:solidFill>
                <a:srgbClr val="5F5F4B"/>
              </a:solidFill>
            </a:rPr>
            <a:t>cranien</a:t>
          </a:r>
          <a:endParaRPr lang="fr-CA" sz="1000" kern="1200" dirty="0">
            <a:solidFill>
              <a:srgbClr val="5F5F4B"/>
            </a:solidFill>
          </a:endParaRPr>
        </a:p>
      </dsp:txBody>
      <dsp:txXfrm>
        <a:off x="2601975" y="2968579"/>
        <a:ext cx="847686" cy="847686"/>
      </dsp:txXfrm>
    </dsp:sp>
    <dsp:sp modelId="{581D111D-00CF-4391-A8D6-3148DF00A8AF}">
      <dsp:nvSpPr>
        <dsp:cNvPr id="0" name=""/>
        <dsp:cNvSpPr/>
      </dsp:nvSpPr>
      <dsp:spPr>
        <a:xfrm>
          <a:off x="2058056" y="1920053"/>
          <a:ext cx="1198810" cy="1198810"/>
        </a:xfrm>
        <a:prstGeom prst="ellipse">
          <a:avLst/>
        </a:prstGeom>
        <a:solidFill>
          <a:schemeClr val="accent6">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CA" sz="1000" kern="1200" dirty="0">
              <a:solidFill>
                <a:srgbClr val="5F5F4B"/>
              </a:solidFill>
            </a:rPr>
            <a:t>Trouble de l’audition centrale</a:t>
          </a:r>
        </a:p>
      </dsp:txBody>
      <dsp:txXfrm>
        <a:off x="2233618" y="2095615"/>
        <a:ext cx="847686" cy="847686"/>
      </dsp:txXfrm>
    </dsp:sp>
    <dsp:sp modelId="{7483F1A9-5ADA-445B-B174-826417B5F5B3}">
      <dsp:nvSpPr>
        <dsp:cNvPr id="0" name=""/>
        <dsp:cNvSpPr/>
      </dsp:nvSpPr>
      <dsp:spPr>
        <a:xfrm>
          <a:off x="2194635" y="970140"/>
          <a:ext cx="1198810" cy="1198810"/>
        </a:xfrm>
        <a:prstGeom prst="ellipse">
          <a:avLst/>
        </a:prstGeom>
        <a:solidFill>
          <a:schemeClr val="accent2">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CA" sz="1000" kern="1200" dirty="0" err="1">
              <a:solidFill>
                <a:srgbClr val="5F5F4B"/>
              </a:solidFill>
            </a:rPr>
            <a:t>Syndrôme</a:t>
          </a:r>
          <a:r>
            <a:rPr lang="fr-CA" sz="1000" kern="1200" dirty="0">
              <a:solidFill>
                <a:srgbClr val="5F5F4B"/>
              </a:solidFill>
            </a:rPr>
            <a:t> alcoolo-</a:t>
          </a:r>
          <a:r>
            <a:rPr lang="fr-CA" sz="1000" kern="1200" dirty="0" err="1">
              <a:solidFill>
                <a:srgbClr val="5F5F4B"/>
              </a:solidFill>
            </a:rPr>
            <a:t>foetal</a:t>
          </a:r>
          <a:endParaRPr lang="fr-CA" sz="1000" kern="1200" dirty="0">
            <a:solidFill>
              <a:srgbClr val="5F5F4B"/>
            </a:solidFill>
          </a:endParaRPr>
        </a:p>
      </dsp:txBody>
      <dsp:txXfrm>
        <a:off x="2370197" y="1145702"/>
        <a:ext cx="847686" cy="847686"/>
      </dsp:txXfrm>
    </dsp:sp>
    <dsp:sp modelId="{B78AC8D5-6655-4DEA-AC76-02A280725298}">
      <dsp:nvSpPr>
        <dsp:cNvPr id="0" name=""/>
        <dsp:cNvSpPr/>
      </dsp:nvSpPr>
      <dsp:spPr>
        <a:xfrm>
          <a:off x="2823102" y="244859"/>
          <a:ext cx="1198810" cy="1198810"/>
        </a:xfrm>
        <a:prstGeom prst="ellipse">
          <a:avLst/>
        </a:prstGeom>
        <a:solidFill>
          <a:schemeClr val="accent3">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CA" sz="1000" kern="1200" dirty="0">
              <a:solidFill>
                <a:srgbClr val="5F5F4B"/>
              </a:solidFill>
            </a:rPr>
            <a:t>Méningite</a:t>
          </a:r>
        </a:p>
      </dsp:txBody>
      <dsp:txXfrm>
        <a:off x="2998664" y="420421"/>
        <a:ext cx="847686" cy="84768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5F15E8-5854-449F-9874-66719D67E446}" type="datetimeFigureOut">
              <a:rPr lang="fr-CA" smtClean="0"/>
              <a:pPr/>
              <a:t>2016-10-24</a:t>
            </a:fld>
            <a:endParaRPr lang="fr-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C9F8CB-CEE6-4B24-B83A-00D211CB32B8}" type="slidenum">
              <a:rPr lang="fr-CA" smtClean="0"/>
              <a:pPr/>
              <a:t>‹N°›</a:t>
            </a:fld>
            <a:endParaRPr lang="fr-CA"/>
          </a:p>
        </p:txBody>
      </p:sp>
    </p:spTree>
    <p:extLst>
      <p:ext uri="{BB962C8B-B14F-4D97-AF65-F5344CB8AC3E}">
        <p14:creationId xmlns:p14="http://schemas.microsoft.com/office/powerpoint/2010/main" val="1801942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1</a:t>
            </a:fld>
            <a:endParaRPr lang="fr-CA"/>
          </a:p>
        </p:txBody>
      </p:sp>
    </p:spTree>
    <p:extLst>
      <p:ext uri="{BB962C8B-B14F-4D97-AF65-F5344CB8AC3E}">
        <p14:creationId xmlns:p14="http://schemas.microsoft.com/office/powerpoint/2010/main" val="3325192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16</a:t>
            </a:fld>
            <a:endParaRPr lang="fr-CA"/>
          </a:p>
        </p:txBody>
      </p:sp>
    </p:spTree>
    <p:extLst>
      <p:ext uri="{BB962C8B-B14F-4D97-AF65-F5344CB8AC3E}">
        <p14:creationId xmlns:p14="http://schemas.microsoft.com/office/powerpoint/2010/main" val="2095790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19</a:t>
            </a:fld>
            <a:endParaRPr lang="fr-CA"/>
          </a:p>
        </p:txBody>
      </p:sp>
    </p:spTree>
    <p:extLst>
      <p:ext uri="{BB962C8B-B14F-4D97-AF65-F5344CB8AC3E}">
        <p14:creationId xmlns:p14="http://schemas.microsoft.com/office/powerpoint/2010/main" val="3142113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20</a:t>
            </a:fld>
            <a:endParaRPr lang="fr-CA"/>
          </a:p>
        </p:txBody>
      </p:sp>
    </p:spTree>
    <p:extLst>
      <p:ext uri="{BB962C8B-B14F-4D97-AF65-F5344CB8AC3E}">
        <p14:creationId xmlns:p14="http://schemas.microsoft.com/office/powerpoint/2010/main" val="1105057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21</a:t>
            </a:fld>
            <a:endParaRPr lang="fr-CA"/>
          </a:p>
        </p:txBody>
      </p:sp>
    </p:spTree>
    <p:extLst>
      <p:ext uri="{BB962C8B-B14F-4D97-AF65-F5344CB8AC3E}">
        <p14:creationId xmlns:p14="http://schemas.microsoft.com/office/powerpoint/2010/main" val="2741220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22</a:t>
            </a:fld>
            <a:endParaRPr lang="fr-CA"/>
          </a:p>
        </p:txBody>
      </p:sp>
    </p:spTree>
    <p:extLst>
      <p:ext uri="{BB962C8B-B14F-4D97-AF65-F5344CB8AC3E}">
        <p14:creationId xmlns:p14="http://schemas.microsoft.com/office/powerpoint/2010/main" val="3269661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23</a:t>
            </a:fld>
            <a:endParaRPr lang="fr-CA"/>
          </a:p>
        </p:txBody>
      </p:sp>
    </p:spTree>
    <p:extLst>
      <p:ext uri="{BB962C8B-B14F-4D97-AF65-F5344CB8AC3E}">
        <p14:creationId xmlns:p14="http://schemas.microsoft.com/office/powerpoint/2010/main" val="717720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24</a:t>
            </a:fld>
            <a:endParaRPr lang="fr-CA"/>
          </a:p>
        </p:txBody>
      </p:sp>
    </p:spTree>
    <p:extLst>
      <p:ext uri="{BB962C8B-B14F-4D97-AF65-F5344CB8AC3E}">
        <p14:creationId xmlns:p14="http://schemas.microsoft.com/office/powerpoint/2010/main" val="3639952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25</a:t>
            </a:fld>
            <a:endParaRPr lang="fr-CA"/>
          </a:p>
        </p:txBody>
      </p:sp>
    </p:spTree>
    <p:extLst>
      <p:ext uri="{BB962C8B-B14F-4D97-AF65-F5344CB8AC3E}">
        <p14:creationId xmlns:p14="http://schemas.microsoft.com/office/powerpoint/2010/main" val="1967989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26</a:t>
            </a:fld>
            <a:endParaRPr lang="fr-CA"/>
          </a:p>
        </p:txBody>
      </p:sp>
    </p:spTree>
    <p:extLst>
      <p:ext uri="{BB962C8B-B14F-4D97-AF65-F5344CB8AC3E}">
        <p14:creationId xmlns:p14="http://schemas.microsoft.com/office/powerpoint/2010/main" val="2376644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27</a:t>
            </a:fld>
            <a:endParaRPr lang="fr-CA"/>
          </a:p>
        </p:txBody>
      </p:sp>
    </p:spTree>
    <p:extLst>
      <p:ext uri="{BB962C8B-B14F-4D97-AF65-F5344CB8AC3E}">
        <p14:creationId xmlns:p14="http://schemas.microsoft.com/office/powerpoint/2010/main" val="630412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a:p>
          <a:p>
            <a:r>
              <a:rPr lang="fr-CA" baseline="0" dirty="0"/>
              <a:t>POUCE : activation, démarrer la voiture</a:t>
            </a:r>
          </a:p>
          <a:p>
            <a:endParaRPr lang="fr-CA" baseline="0" dirty="0"/>
          </a:p>
          <a:p>
            <a:r>
              <a:rPr lang="fr-CA" baseline="0" dirty="0"/>
              <a:t>INDEX : « Chut » sur la bouche, le silence qui suit est propice à la réflexion; l’index sert aussi à indiquer une direction. </a:t>
            </a:r>
          </a:p>
          <a:p>
            <a:endParaRPr lang="fr-CA" baseline="0" dirty="0"/>
          </a:p>
          <a:p>
            <a:r>
              <a:rPr lang="fr-CA" baseline="0" dirty="0"/>
              <a:t>LE MAJEUR : Doigt d’honneur, message d’insulte; on doit inhiber ce comportement insolent</a:t>
            </a:r>
          </a:p>
          <a:p>
            <a:endParaRPr lang="fr-CA" baseline="0" dirty="0"/>
          </a:p>
          <a:p>
            <a:r>
              <a:rPr lang="fr-CA" baseline="0" dirty="0"/>
              <a:t>L’ANNUAIRE : étymologie : propre à recevoir l’anneau. Flexibilité et souplesse dans une relation de couple.</a:t>
            </a:r>
          </a:p>
          <a:p>
            <a:endParaRPr lang="fr-CA" baseline="0" dirty="0"/>
          </a:p>
          <a:p>
            <a:r>
              <a:rPr lang="fr-CA" baseline="0" dirty="0"/>
              <a:t>L’AURICULAIRE : S’introduit facilement dans l’oreille…  » mon petit doigt m’a dit »</a:t>
            </a:r>
          </a:p>
          <a:p>
            <a:endParaRPr lang="fr-CA" baseline="0" dirty="0"/>
          </a:p>
          <a:p>
            <a:endParaRPr lang="fr-CA" baseline="0"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6</a:t>
            </a:fld>
            <a:endParaRPr lang="fr-CA"/>
          </a:p>
        </p:txBody>
      </p:sp>
    </p:spTree>
    <p:extLst>
      <p:ext uri="{BB962C8B-B14F-4D97-AF65-F5344CB8AC3E}">
        <p14:creationId xmlns:p14="http://schemas.microsoft.com/office/powerpoint/2010/main" val="2815548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29</a:t>
            </a:fld>
            <a:endParaRPr lang="fr-CA"/>
          </a:p>
        </p:txBody>
      </p:sp>
    </p:spTree>
    <p:extLst>
      <p:ext uri="{BB962C8B-B14F-4D97-AF65-F5344CB8AC3E}">
        <p14:creationId xmlns:p14="http://schemas.microsoft.com/office/powerpoint/2010/main" val="1652761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35</a:t>
            </a:fld>
            <a:endParaRPr lang="fr-CA"/>
          </a:p>
        </p:txBody>
      </p:sp>
    </p:spTree>
    <p:extLst>
      <p:ext uri="{BB962C8B-B14F-4D97-AF65-F5344CB8AC3E}">
        <p14:creationId xmlns:p14="http://schemas.microsoft.com/office/powerpoint/2010/main" val="3417439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41</a:t>
            </a:fld>
            <a:endParaRPr lang="fr-CA"/>
          </a:p>
        </p:txBody>
      </p:sp>
    </p:spTree>
    <p:extLst>
      <p:ext uri="{BB962C8B-B14F-4D97-AF65-F5344CB8AC3E}">
        <p14:creationId xmlns:p14="http://schemas.microsoft.com/office/powerpoint/2010/main" val="3738364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748A098A-7433-4018-86E8-4EE0CE874CCF}" type="slidenum">
              <a:rPr lang="fr-CA" smtClean="0"/>
              <a:pPr/>
              <a:t>42</a:t>
            </a:fld>
            <a:endParaRPr lang="fr-CA"/>
          </a:p>
        </p:txBody>
      </p:sp>
    </p:spTree>
    <p:extLst>
      <p:ext uri="{BB962C8B-B14F-4D97-AF65-F5344CB8AC3E}">
        <p14:creationId xmlns:p14="http://schemas.microsoft.com/office/powerpoint/2010/main" val="1449411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47</a:t>
            </a:fld>
            <a:endParaRPr lang="fr-CA"/>
          </a:p>
        </p:txBody>
      </p:sp>
    </p:spTree>
    <p:extLst>
      <p:ext uri="{BB962C8B-B14F-4D97-AF65-F5344CB8AC3E}">
        <p14:creationId xmlns:p14="http://schemas.microsoft.com/office/powerpoint/2010/main" val="3526557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7</a:t>
            </a:fld>
            <a:endParaRPr lang="fr-CA"/>
          </a:p>
        </p:txBody>
      </p:sp>
    </p:spTree>
    <p:extLst>
      <p:ext uri="{BB962C8B-B14F-4D97-AF65-F5344CB8AC3E}">
        <p14:creationId xmlns:p14="http://schemas.microsoft.com/office/powerpoint/2010/main" val="559947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8</a:t>
            </a:fld>
            <a:endParaRPr lang="fr-CA"/>
          </a:p>
        </p:txBody>
      </p:sp>
    </p:spTree>
    <p:extLst>
      <p:ext uri="{BB962C8B-B14F-4D97-AF65-F5344CB8AC3E}">
        <p14:creationId xmlns:p14="http://schemas.microsoft.com/office/powerpoint/2010/main" val="3839967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u="sng"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10</a:t>
            </a:fld>
            <a:endParaRPr lang="fr-CA"/>
          </a:p>
        </p:txBody>
      </p:sp>
    </p:spTree>
    <p:extLst>
      <p:ext uri="{BB962C8B-B14F-4D97-AF65-F5344CB8AC3E}">
        <p14:creationId xmlns:p14="http://schemas.microsoft.com/office/powerpoint/2010/main" val="2788418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11</a:t>
            </a:fld>
            <a:endParaRPr lang="fr-CA"/>
          </a:p>
        </p:txBody>
      </p:sp>
    </p:spTree>
    <p:extLst>
      <p:ext uri="{BB962C8B-B14F-4D97-AF65-F5344CB8AC3E}">
        <p14:creationId xmlns:p14="http://schemas.microsoft.com/office/powerpoint/2010/main" val="4197865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13</a:t>
            </a:fld>
            <a:endParaRPr lang="fr-CA"/>
          </a:p>
        </p:txBody>
      </p:sp>
    </p:spTree>
    <p:extLst>
      <p:ext uri="{BB962C8B-B14F-4D97-AF65-F5344CB8AC3E}">
        <p14:creationId xmlns:p14="http://schemas.microsoft.com/office/powerpoint/2010/main" val="740852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14</a:t>
            </a:fld>
            <a:endParaRPr lang="fr-CA"/>
          </a:p>
        </p:txBody>
      </p:sp>
    </p:spTree>
    <p:extLst>
      <p:ext uri="{BB962C8B-B14F-4D97-AF65-F5344CB8AC3E}">
        <p14:creationId xmlns:p14="http://schemas.microsoft.com/office/powerpoint/2010/main" val="4195201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endParaRPr lang="fr-CA" dirty="0"/>
          </a:p>
        </p:txBody>
      </p:sp>
      <p:sp>
        <p:nvSpPr>
          <p:cNvPr id="4" name="Espace réservé du numéro de diapositive 3"/>
          <p:cNvSpPr>
            <a:spLocks noGrp="1"/>
          </p:cNvSpPr>
          <p:nvPr>
            <p:ph type="sldNum" sz="quarter" idx="10"/>
          </p:nvPr>
        </p:nvSpPr>
        <p:spPr/>
        <p:txBody>
          <a:bodyPr/>
          <a:lstStyle/>
          <a:p>
            <a:fld id="{6FC9F8CB-CEE6-4B24-B83A-00D211CB32B8}" type="slidenum">
              <a:rPr lang="fr-CA" smtClean="0"/>
              <a:pPr/>
              <a:t>15</a:t>
            </a:fld>
            <a:endParaRPr lang="fr-CA"/>
          </a:p>
        </p:txBody>
      </p:sp>
    </p:spTree>
    <p:extLst>
      <p:ext uri="{BB962C8B-B14F-4D97-AF65-F5344CB8AC3E}">
        <p14:creationId xmlns:p14="http://schemas.microsoft.com/office/powerpoint/2010/main" val="1670663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ous-titr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
        <p:nvSpPr>
          <p:cNvPr id="28" name="Espace réservé de la date 27"/>
          <p:cNvSpPr>
            <a:spLocks noGrp="1"/>
          </p:cNvSpPr>
          <p:nvPr>
            <p:ph type="dt" sz="half" idx="10"/>
          </p:nvPr>
        </p:nvSpPr>
        <p:spPr/>
        <p:txBody>
          <a:bodyPr/>
          <a:lstStyle/>
          <a:p>
            <a:fld id="{331303F6-12A9-4F9B-A79A-77E74EB63768}" type="datetimeFigureOut">
              <a:rPr lang="fr-CA" smtClean="0"/>
              <a:pPr/>
              <a:t>2016-10-24</a:t>
            </a:fld>
            <a:endParaRPr lang="fr-CA"/>
          </a:p>
        </p:txBody>
      </p:sp>
      <p:sp>
        <p:nvSpPr>
          <p:cNvPr id="17" name="Espace réservé du pied de page 16"/>
          <p:cNvSpPr>
            <a:spLocks noGrp="1"/>
          </p:cNvSpPr>
          <p:nvPr>
            <p:ph type="ftr" sz="quarter" idx="11"/>
          </p:nvPr>
        </p:nvSpPr>
        <p:spPr/>
        <p:txBody>
          <a:bodyPr/>
          <a:lstStyle/>
          <a:p>
            <a:endParaRPr lang="fr-CA"/>
          </a:p>
        </p:txBody>
      </p:sp>
      <p:sp>
        <p:nvSpPr>
          <p:cNvPr id="7" name="Connecteur droit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lipse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lipse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Espace réservé du numéro de diapositive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7DB2AD5-C518-4219-9977-3105BDFE1A53}" type="slidenum">
              <a:rPr lang="fr-CA" smtClean="0"/>
              <a:pPr/>
              <a:t>‹N°›</a:t>
            </a:fld>
            <a:endParaRPr lang="fr-CA"/>
          </a:p>
        </p:txBody>
      </p:sp>
      <p:sp>
        <p:nvSpPr>
          <p:cNvPr id="8" name="Titr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fr-FR" smtClean="0"/>
              <a:t>Modifiez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331303F6-12A9-4F9B-A79A-77E74EB63768}" type="datetimeFigureOut">
              <a:rPr lang="fr-CA" smtClean="0"/>
              <a:pPr/>
              <a:t>2016-10-24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7DB2AD5-C518-4219-9977-3105BDFE1A53}" type="slidenum">
              <a:rPr lang="fr-CA" smtClean="0"/>
              <a:pPr/>
              <a:t>‹N°›</a:t>
            </a:fld>
            <a:endParaRPr lang="fr-CA"/>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Connecteur droit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lipse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6915912" y="3009901"/>
            <a:ext cx="457200" cy="441325"/>
          </a:xfrm>
        </p:spPr>
        <p:txBody>
          <a:bodyPr/>
          <a:lstStyle/>
          <a:p>
            <a:fld id="{27DB2AD5-C518-4219-9977-3105BDFE1A53}" type="slidenum">
              <a:rPr lang="fr-CA" smtClean="0"/>
              <a:pPr/>
              <a:t>‹N°›</a:t>
            </a:fld>
            <a:endParaRPr lang="fr-CA"/>
          </a:p>
        </p:txBody>
      </p:sp>
      <p:sp>
        <p:nvSpPr>
          <p:cNvPr id="3" name="Espace réservé du texte vertical 2"/>
          <p:cNvSpPr>
            <a:spLocks noGrp="1"/>
          </p:cNvSpPr>
          <p:nvPr>
            <p:ph type="body" orient="vert" idx="1"/>
          </p:nvPr>
        </p:nvSpPr>
        <p:spPr>
          <a:xfrm>
            <a:off x="304800" y="304800"/>
            <a:ext cx="6553200" cy="5821366"/>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331303F6-12A9-4F9B-A79A-77E74EB63768}" type="datetimeFigureOut">
              <a:rPr lang="fr-CA" smtClean="0"/>
              <a:pPr/>
              <a:t>2016-10-24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2" name="Titre vertical 1"/>
          <p:cNvSpPr>
            <a:spLocks noGrp="1"/>
          </p:cNvSpPr>
          <p:nvPr>
            <p:ph type="title" orient="vert"/>
          </p:nvPr>
        </p:nvSpPr>
        <p:spPr>
          <a:xfrm>
            <a:off x="7391400" y="304801"/>
            <a:ext cx="1447800" cy="5851525"/>
          </a:xfrm>
        </p:spPr>
        <p:txBody>
          <a:bodyPr vert="eaVert"/>
          <a:lstStyle/>
          <a:p>
            <a:r>
              <a:rPr kumimoji="0" lang="fr-FR" smtClean="0"/>
              <a:t>Modifiez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hade val="75000"/>
                  </a:schemeClr>
                </a:solidFill>
              </a:defRPr>
            </a:lvl1pPr>
          </a:lstStyle>
          <a:p>
            <a:r>
              <a:rPr kumimoji="0" lang="fr-FR" smtClean="0"/>
              <a:t>Modifiez le style du titre</a:t>
            </a:r>
            <a:endParaRPr kumimoji="0" lang="en-US"/>
          </a:p>
        </p:txBody>
      </p:sp>
      <p:sp>
        <p:nvSpPr>
          <p:cNvPr id="4" name="Espace réservé de la date 3"/>
          <p:cNvSpPr>
            <a:spLocks noGrp="1"/>
          </p:cNvSpPr>
          <p:nvPr>
            <p:ph type="dt" sz="half" idx="10"/>
          </p:nvPr>
        </p:nvSpPr>
        <p:spPr/>
        <p:txBody>
          <a:bodyPr/>
          <a:lstStyle/>
          <a:p>
            <a:fld id="{331303F6-12A9-4F9B-A79A-77E74EB63768}" type="datetimeFigureOut">
              <a:rPr lang="fr-CA" smtClean="0"/>
              <a:pPr/>
              <a:t>2016-10-24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a:xfrm>
            <a:off x="4361688" y="1026372"/>
            <a:ext cx="457200" cy="441325"/>
          </a:xfrm>
        </p:spPr>
        <p:txBody>
          <a:bodyPr/>
          <a:lstStyle/>
          <a:p>
            <a:fld id="{27DB2AD5-C518-4219-9977-3105BDFE1A53}" type="slidenum">
              <a:rPr lang="fr-CA" smtClean="0"/>
              <a:pPr/>
              <a:t>‹N°›</a:t>
            </a:fld>
            <a:endParaRPr lang="fr-CA"/>
          </a:p>
        </p:txBody>
      </p:sp>
      <p:sp>
        <p:nvSpPr>
          <p:cNvPr id="8" name="Espace réservé du contenu 7"/>
          <p:cNvSpPr>
            <a:spLocks noGrp="1"/>
          </p:cNvSpPr>
          <p:nvPr>
            <p:ph sz="quarter" idx="1"/>
          </p:nvPr>
        </p:nvSpPr>
        <p:spPr>
          <a:xfrm>
            <a:off x="301752" y="1527048"/>
            <a:ext cx="8503920" cy="4572000"/>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Espace réservé du texte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Espace réservé du pied de page 4"/>
          <p:cNvSpPr>
            <a:spLocks noGrp="1"/>
          </p:cNvSpPr>
          <p:nvPr>
            <p:ph type="ftr" sz="quarter" idx="11"/>
          </p:nvPr>
        </p:nvSpPr>
        <p:spPr/>
        <p:txBody>
          <a:bodyPr/>
          <a:lstStyle/>
          <a:p>
            <a:endParaRPr lang="fr-CA"/>
          </a:p>
        </p:txBody>
      </p:sp>
      <p:sp>
        <p:nvSpPr>
          <p:cNvPr id="4" name="Espace réservé de la date 3"/>
          <p:cNvSpPr>
            <a:spLocks noGrp="1"/>
          </p:cNvSpPr>
          <p:nvPr>
            <p:ph type="dt" sz="half" idx="10"/>
          </p:nvPr>
        </p:nvSpPr>
        <p:spPr/>
        <p:txBody>
          <a:bodyPr/>
          <a:lstStyle/>
          <a:p>
            <a:fld id="{331303F6-12A9-4F9B-A79A-77E74EB63768}" type="datetimeFigureOut">
              <a:rPr lang="fr-CA" smtClean="0"/>
              <a:pPr/>
              <a:t>2016-10-24</a:t>
            </a:fld>
            <a:endParaRPr lang="fr-CA"/>
          </a:p>
        </p:txBody>
      </p:sp>
      <p:sp>
        <p:nvSpPr>
          <p:cNvPr id="8" name="Connecteur droit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lipse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7DB2AD5-C518-4219-9977-3105BDFE1A53}" type="slidenum">
              <a:rPr lang="fr-CA" smtClean="0"/>
              <a:pPr/>
              <a:t>‹N°›</a:t>
            </a:fld>
            <a:endParaRPr lang="fr-CA"/>
          </a:p>
        </p:txBody>
      </p:sp>
      <p:sp>
        <p:nvSpPr>
          <p:cNvPr id="2" name="Titr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fr-FR" smtClean="0"/>
              <a:t>Modifiez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301752" y="228600"/>
            <a:ext cx="8534400" cy="758952"/>
          </a:xfrm>
        </p:spPr>
        <p:txBody>
          <a:bodyPr/>
          <a:lstStyle/>
          <a:p>
            <a:r>
              <a:rPr kumimoji="0" lang="fr-FR" smtClean="0"/>
              <a:t>Modifiez le style du titre</a:t>
            </a:r>
            <a:endParaRPr kumimoji="0" lang="en-US"/>
          </a:p>
        </p:txBody>
      </p:sp>
      <p:sp>
        <p:nvSpPr>
          <p:cNvPr id="5" name="Espace réservé de la date 4"/>
          <p:cNvSpPr>
            <a:spLocks noGrp="1"/>
          </p:cNvSpPr>
          <p:nvPr>
            <p:ph type="dt" sz="half" idx="10"/>
          </p:nvPr>
        </p:nvSpPr>
        <p:spPr>
          <a:xfrm>
            <a:off x="5791200" y="6409944"/>
            <a:ext cx="3044952" cy="365760"/>
          </a:xfrm>
        </p:spPr>
        <p:txBody>
          <a:bodyPr/>
          <a:lstStyle/>
          <a:p>
            <a:fld id="{331303F6-12A9-4F9B-A79A-77E74EB63768}" type="datetimeFigureOut">
              <a:rPr lang="fr-CA" smtClean="0"/>
              <a:pPr/>
              <a:t>2016-10-24</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27DB2AD5-C518-4219-9977-3105BDFE1A53}" type="slidenum">
              <a:rPr lang="fr-CA" smtClean="0"/>
              <a:pPr/>
              <a:t>‹N°›</a:t>
            </a:fld>
            <a:endParaRPr lang="fr-CA"/>
          </a:p>
        </p:txBody>
      </p:sp>
      <p:sp>
        <p:nvSpPr>
          <p:cNvPr id="8" name="Connecteur droit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space réservé du contenu 9"/>
          <p:cNvSpPr>
            <a:spLocks noGrp="1"/>
          </p:cNvSpPr>
          <p:nvPr>
            <p:ph sz="half" idx="1"/>
          </p:nvPr>
        </p:nvSpPr>
        <p:spPr>
          <a:xfrm>
            <a:off x="301752" y="1371600"/>
            <a:ext cx="4038600" cy="4681728"/>
          </a:xfrm>
        </p:spPr>
        <p:txBody>
          <a:bodyPr/>
          <a:lstStyle>
            <a:lvl1pPr>
              <a:defRPr sz="2500"/>
            </a:lvl1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contenu 11"/>
          <p:cNvSpPr>
            <a:spLocks noGrp="1"/>
          </p:cNvSpPr>
          <p:nvPr>
            <p:ph sz="half" idx="2"/>
          </p:nvPr>
        </p:nvSpPr>
        <p:spPr>
          <a:xfrm>
            <a:off x="4800600" y="1371600"/>
            <a:ext cx="4038600" cy="4681728"/>
          </a:xfrm>
        </p:spPr>
        <p:txBody>
          <a:bodyPr/>
          <a:lstStyle>
            <a:lvl1pPr>
              <a:defRPr sz="2500"/>
            </a:lvl1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Ref idx="1001">
        <a:schemeClr val="bg2"/>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Espace réservé du texte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7" name="Espace réservé de la date 6"/>
          <p:cNvSpPr>
            <a:spLocks noGrp="1"/>
          </p:cNvSpPr>
          <p:nvPr>
            <p:ph type="dt" sz="half" idx="10"/>
          </p:nvPr>
        </p:nvSpPr>
        <p:spPr/>
        <p:txBody>
          <a:bodyPr/>
          <a:lstStyle/>
          <a:p>
            <a:fld id="{331303F6-12A9-4F9B-A79A-77E74EB63768}" type="datetimeFigureOut">
              <a:rPr lang="fr-CA" smtClean="0"/>
              <a:pPr/>
              <a:t>2016-10-24</a:t>
            </a:fld>
            <a:endParaRPr lang="fr-CA"/>
          </a:p>
        </p:txBody>
      </p:sp>
      <p:sp>
        <p:nvSpPr>
          <p:cNvPr id="8" name="Espace réservé du pied de page 7"/>
          <p:cNvSpPr>
            <a:spLocks noGrp="1"/>
          </p:cNvSpPr>
          <p:nvPr>
            <p:ph type="ftr" sz="quarter" idx="11"/>
          </p:nvPr>
        </p:nvSpPr>
        <p:spPr>
          <a:xfrm>
            <a:off x="304800" y="6409944"/>
            <a:ext cx="3581400" cy="365760"/>
          </a:xfrm>
        </p:spPr>
        <p:txBody>
          <a:bodyPr/>
          <a:lstStyle/>
          <a:p>
            <a:endParaRPr lang="fr-CA"/>
          </a:p>
        </p:txBody>
      </p:sp>
      <p:sp>
        <p:nvSpPr>
          <p:cNvPr id="15" name="Connecteur droit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Espace réservé du contenu 23"/>
          <p:cNvSpPr>
            <a:spLocks noGrp="1"/>
          </p:cNvSpPr>
          <p:nvPr>
            <p:ph sz="quarter" idx="2"/>
          </p:nvPr>
        </p:nvSpPr>
        <p:spPr>
          <a:xfrm>
            <a:off x="301752" y="2471383"/>
            <a:ext cx="4041648" cy="3818404"/>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6" name="Espace réservé du contenu 25"/>
          <p:cNvSpPr>
            <a:spLocks noGrp="1"/>
          </p:cNvSpPr>
          <p:nvPr>
            <p:ph sz="quarter" idx="4"/>
          </p:nvPr>
        </p:nvSpPr>
        <p:spPr>
          <a:xfrm>
            <a:off x="4800600" y="2471383"/>
            <a:ext cx="4038600" cy="3822192"/>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llipse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lipse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Espace réservé du numéro de diapositive 8"/>
          <p:cNvSpPr>
            <a:spLocks noGrp="1"/>
          </p:cNvSpPr>
          <p:nvPr>
            <p:ph type="sldNum" sz="quarter" idx="12"/>
          </p:nvPr>
        </p:nvSpPr>
        <p:spPr>
          <a:xfrm>
            <a:off x="4343400" y="1042416"/>
            <a:ext cx="457200" cy="441325"/>
          </a:xfrm>
        </p:spPr>
        <p:txBody>
          <a:bodyPr/>
          <a:lstStyle>
            <a:lvl1pPr algn="ctr">
              <a:defRPr/>
            </a:lvl1pPr>
          </a:lstStyle>
          <a:p>
            <a:fld id="{27DB2AD5-C518-4219-9977-3105BDFE1A53}" type="slidenum">
              <a:rPr lang="fr-CA" smtClean="0"/>
              <a:pPr/>
              <a:t>‹N°›</a:t>
            </a:fld>
            <a:endParaRPr lang="fr-CA"/>
          </a:p>
        </p:txBody>
      </p:sp>
      <p:sp>
        <p:nvSpPr>
          <p:cNvPr id="23" name="Titre 22"/>
          <p:cNvSpPr>
            <a:spLocks noGrp="1"/>
          </p:cNvSpPr>
          <p:nvPr>
            <p:ph type="title"/>
          </p:nvPr>
        </p:nvSpPr>
        <p:spPr/>
        <p:txBody>
          <a:bodyPr rtlCol="0" anchor="b" anchorCtr="0"/>
          <a:lstStyle/>
          <a:p>
            <a:r>
              <a:rPr kumimoji="0" lang="fr-FR" smtClean="0"/>
              <a:t>Modifiez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p>
            <a:fld id="{331303F6-12A9-4F9B-A79A-77E74EB63768}" type="datetimeFigureOut">
              <a:rPr lang="fr-CA" smtClean="0"/>
              <a:pPr/>
              <a:t>2016-10-24</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a:xfrm>
            <a:off x="4343400" y="1036020"/>
            <a:ext cx="457200" cy="441325"/>
          </a:xfrm>
        </p:spPr>
        <p:txBody>
          <a:bodyPr/>
          <a:lstStyle/>
          <a:p>
            <a:fld id="{27DB2AD5-C518-4219-9977-3105BDFE1A53}" type="slidenum">
              <a:rPr lang="fr-CA" smtClean="0"/>
              <a:pPr/>
              <a:t>‹N°›</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Espace réservé de la date 1"/>
          <p:cNvSpPr>
            <a:spLocks noGrp="1"/>
          </p:cNvSpPr>
          <p:nvPr>
            <p:ph type="dt" sz="half" idx="10"/>
          </p:nvPr>
        </p:nvSpPr>
        <p:spPr/>
        <p:txBody>
          <a:bodyPr/>
          <a:lstStyle/>
          <a:p>
            <a:fld id="{331303F6-12A9-4F9B-A79A-77E74EB63768}" type="datetimeFigureOut">
              <a:rPr lang="fr-CA" smtClean="0"/>
              <a:pPr/>
              <a:t>2016-10-24</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a:xfrm>
            <a:off x="4267200" y="6324600"/>
            <a:ext cx="609600" cy="441324"/>
          </a:xfrm>
        </p:spPr>
        <p:txBody>
          <a:bodyPr/>
          <a:lstStyle>
            <a:lvl1pPr>
              <a:defRPr>
                <a:solidFill>
                  <a:srgbClr val="FFFFFF"/>
                </a:solidFill>
              </a:defRPr>
            </a:lvl1pPr>
          </a:lstStyle>
          <a:p>
            <a:fld id="{27DB2AD5-C518-4219-9977-3105BDFE1A53}" type="slidenum">
              <a:rPr lang="fr-CA" smtClean="0"/>
              <a:pPr/>
              <a:t>‹N°›</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Connecteur droit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Espace réservé du contenu 19"/>
          <p:cNvSpPr>
            <a:spLocks noGrp="1"/>
          </p:cNvSpPr>
          <p:nvPr>
            <p:ph sz="quarter" idx="1"/>
          </p:nvPr>
        </p:nvSpPr>
        <p:spPr>
          <a:xfrm>
            <a:off x="3124200" y="685800"/>
            <a:ext cx="5638800" cy="5410200"/>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0" name="Ellipse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7DB2AD5-C518-4219-9977-3105BDFE1A53}" type="slidenum">
              <a:rPr lang="fr-CA" smtClean="0"/>
              <a:pPr/>
              <a:t>‹N°›</a:t>
            </a:fld>
            <a:endParaRPr lang="fr-CA"/>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Espace réservé de la date 4"/>
          <p:cNvSpPr>
            <a:spLocks noGrp="1"/>
          </p:cNvSpPr>
          <p:nvPr>
            <p:ph type="dt" sz="half" idx="10"/>
          </p:nvPr>
        </p:nvSpPr>
        <p:spPr/>
        <p:txBody>
          <a:bodyPr/>
          <a:lstStyle/>
          <a:p>
            <a:fld id="{331303F6-12A9-4F9B-A79A-77E74EB63768}" type="datetimeFigureOut">
              <a:rPr lang="fr-CA" smtClean="0"/>
              <a:pPr/>
              <a:t>2016-10-24</a:t>
            </a:fld>
            <a:endParaRPr lang="fr-CA"/>
          </a:p>
        </p:txBody>
      </p:sp>
      <p:sp>
        <p:nvSpPr>
          <p:cNvPr id="6" name="Espace réservé du pied de page 5"/>
          <p:cNvSpPr>
            <a:spLocks noGrp="1"/>
          </p:cNvSpPr>
          <p:nvPr>
            <p:ph type="ftr" sz="quarter" idx="11"/>
          </p:nvPr>
        </p:nvSpPr>
        <p:spPr>
          <a:xfrm>
            <a:off x="301752" y="6410848"/>
            <a:ext cx="3383280" cy="365760"/>
          </a:xfrm>
        </p:spPr>
        <p:txBody>
          <a:bodyPr/>
          <a:lstStyle/>
          <a:p>
            <a:endParaRPr lang="fr-CA"/>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1" name="Connecteur droit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lipse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lipse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371600" y="312738"/>
            <a:ext cx="457200" cy="441325"/>
          </a:xfrm>
        </p:spPr>
        <p:txBody>
          <a:bodyPr/>
          <a:lstStyle/>
          <a:p>
            <a:fld id="{27DB2AD5-C518-4219-9977-3105BDFE1A53}" type="slidenum">
              <a:rPr lang="fr-CA" smtClean="0"/>
              <a:pPr/>
              <a:t>‹N°›</a:t>
            </a:fld>
            <a:endParaRPr lang="fr-CA"/>
          </a:p>
        </p:txBody>
      </p:sp>
      <p:sp>
        <p:nvSpPr>
          <p:cNvPr id="2" name="Titr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3000375" y="609600"/>
            <a:ext cx="5867400" cy="4267200"/>
          </a:xfrm>
        </p:spPr>
        <p:txBody>
          <a:bodyPr/>
          <a:lstStyle>
            <a:lvl1pPr marL="0" indent="0">
              <a:buNone/>
              <a:defRPr sz="3200"/>
            </a:lvl1pPr>
          </a:lstStyle>
          <a:p>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Espace réservé de la date 4"/>
          <p:cNvSpPr>
            <a:spLocks noGrp="1"/>
          </p:cNvSpPr>
          <p:nvPr>
            <p:ph type="dt" sz="half" idx="10"/>
          </p:nvPr>
        </p:nvSpPr>
        <p:spPr>
          <a:xfrm>
            <a:off x="5788152" y="6404984"/>
            <a:ext cx="3044952" cy="365760"/>
          </a:xfrm>
        </p:spPr>
        <p:txBody>
          <a:bodyPr/>
          <a:lstStyle/>
          <a:p>
            <a:fld id="{331303F6-12A9-4F9B-A79A-77E74EB63768}" type="datetimeFigureOut">
              <a:rPr lang="fr-CA" smtClean="0"/>
              <a:pPr/>
              <a:t>2016-10-24</a:t>
            </a:fld>
            <a:endParaRPr lang="fr-CA"/>
          </a:p>
        </p:txBody>
      </p:sp>
      <p:sp>
        <p:nvSpPr>
          <p:cNvPr id="6" name="Espace réservé du pied de page 5"/>
          <p:cNvSpPr>
            <a:spLocks noGrp="1"/>
          </p:cNvSpPr>
          <p:nvPr>
            <p:ph type="ftr" sz="quarter" idx="11"/>
          </p:nvPr>
        </p:nvSpPr>
        <p:spPr>
          <a:xfrm>
            <a:off x="301752" y="6410848"/>
            <a:ext cx="3584448" cy="365760"/>
          </a:xfrm>
        </p:spPr>
        <p:txBody>
          <a:bodyPr/>
          <a:lstStyle/>
          <a:p>
            <a:endParaRPr lang="fr-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Espace réservé de la date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331303F6-12A9-4F9B-A79A-77E74EB63768}" type="datetimeFigureOut">
              <a:rPr lang="fr-CA" smtClean="0"/>
              <a:pPr/>
              <a:t>2016-10-24</a:t>
            </a:fld>
            <a:endParaRPr lang="fr-CA"/>
          </a:p>
        </p:txBody>
      </p:sp>
      <p:sp>
        <p:nvSpPr>
          <p:cNvPr id="3" name="Espace réservé du pied de page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fr-CA"/>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Connecteur droit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lipse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Espace réservé du numéro de diapositive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27DB2AD5-C518-4219-9977-3105BDFE1A53}" type="slidenum">
              <a:rPr lang="fr-CA" smtClean="0"/>
              <a:pPr/>
              <a:t>‹N°›</a:t>
            </a:fld>
            <a:endParaRPr lang="fr-CA"/>
          </a:p>
        </p:txBody>
      </p:sp>
      <p:sp>
        <p:nvSpPr>
          <p:cNvPr id="22" name="Espace réservé du titre 21"/>
          <p:cNvSpPr>
            <a:spLocks noGrp="1"/>
          </p:cNvSpPr>
          <p:nvPr>
            <p:ph type="title"/>
          </p:nvPr>
        </p:nvSpPr>
        <p:spPr>
          <a:xfrm>
            <a:off x="301752" y="228600"/>
            <a:ext cx="8534400" cy="758952"/>
          </a:xfrm>
          <a:prstGeom prst="rect">
            <a:avLst/>
          </a:prstGeom>
        </p:spPr>
        <p:txBody>
          <a:bodyPr vert="horz" anchor="b">
            <a:normAutofit/>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hyperlink" Target="http://www.clinisciences.com/lire/neurosciences-17/pathologies-du-cerveau-1329.html" TargetMode="External"/><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a/url?sa=i&amp;rct=j&amp;q=&amp;esrc=s&amp;source=images&amp;cd=&amp;cad=rja&amp;uact=8&amp;ved=0ahUKEwi-2taZ9PjLAhULpR4KHbUHACUQjRwIBw&amp;url=http://opinionator.blogs.nytimes.com/2014/03/19/first-learn-how-to-calm-down/&amp;bvm=bv.118443451,d.d2s&amp;psig=AFQjCNEgFE8YZQwRyFvYKz4onesoyaBdww&amp;ust=1459992680551965"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edfmejharten.blogspot.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google.ca/url?sa=i&amp;rct=j&amp;q=&amp;esrc=s&amp;source=images&amp;cd=&amp;cad=rja&amp;uact=8&amp;ved=0ahUKEwjUibzXwfzLAhVEpB4KHYzLBwUQjRwIBw&amp;url=http://www.gettyimages.com/detail/photo/asian-girl-taking-cookie-from-jar-royalty-free-image/76132189&amp;bvm=bv.118817766,d.dmo&amp;psig=AFQjCNFUlCyz7_pfjA0anSO9mikTGPQSmw&amp;ust=1460118001525918"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Xi1K-Lz4m6I" TargetMode="External"/><Relationship Id="rId2" Type="http://schemas.openxmlformats.org/officeDocument/2006/relationships/hyperlink" Target="https://www.youtube.com/watch?v=xybQrxvpOnY" TargetMode="Externa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www.google.ca/url?sa=i&amp;rct=j&amp;q=&amp;esrc=s&amp;source=images&amp;cd=&amp;cad=rja&amp;uact=8&amp;ved=0ahUKEwj5kfP9zfjLAhUhvIMKHcsgBOEQjRwIBw&amp;url=http://www.child-encyclopedia.com/executive-functions/synthesis&amp;bvm=bv.118443451,d.amc&amp;psig=AFQjCNEJMxlGxNRm2CJ2-b-xvnGa5ggaXg&amp;ust=145998388757738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hyperlink" Target="http://www.google.ca/url?sa=i&amp;rct=j&amp;q=&amp;esrc=s&amp;source=images&amp;cd=&amp;cad=rja&amp;uact=8&amp;ved=0ahUKEwjbhcyWx_jLAhXIqB4KHcjvCi0QjRwIBw&amp;url=http://www.nidobcn.com/fr/the-science-behind-montessori/&amp;psig=AFQjCNFji3-L1NVl7WSMe2aDzDmqqfZk3A&amp;ust=1459982017181585" TargetMode="External"/><Relationship Id="rId5" Type="http://schemas.openxmlformats.org/officeDocument/2006/relationships/image" Target="../media/image36.jpeg"/><Relationship Id="rId4" Type="http://schemas.openxmlformats.org/officeDocument/2006/relationships/hyperlink" Target="http://www.google.ca/url?sa=i&amp;rct=j&amp;q=&amp;esrc=s&amp;source=images&amp;cd=&amp;cad=rja&amp;uact=8&amp;ved=&amp;url=http://westlake-umc.org/wumc-preschool&amp;bvm=bv.118443451,d.d2s&amp;psig=AFQjCNFf_2PQyYV9BM1XCtAcvZUHSjM2bA&amp;ust=1459991517612877"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a/url?sa=i&amp;rct=j&amp;q=&amp;esrc=s&amp;source=images&amp;cd=&amp;cad=rja&amp;uact=8&amp;ved=0ahUKEwiPheKq6_jLAhWFKx4KHQu2ACYQjRwIBw&amp;url=http://papappato.hatenablog.com/entry/2015/05/24/100000&amp;bvm=bv.118443451,d.d2s&amp;psig=AFQjCNGPIp709Qp_mp4PEifOhcN1X6G9aA&amp;ust=1459991693988438"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5.xml"/><Relationship Id="rId7"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tags" Target="../tags/tag10.xml"/><Relationship Id="rId7" Type="http://schemas.openxmlformats.org/officeDocument/2006/relationships/image" Target="../media/image53.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hyperlink" Target="http://www.google.ca/url?sa=i&amp;rct=j&amp;q=cerveau+et+jonglerie&amp;source=images&amp;cd=&amp;ved=0CAcQjRw&amp;url=http://www.canstockphoto.fr/illustration/monocycle.html&amp;ei=tyFZVJWsBMOlyAT6jIHoBw&amp;bvm=bv.78677474,d.aWw&amp;psig=AFQjCNHACK7IHuYpJXr1_T9fMQ_iZxholg&amp;ust=1415213778446893" TargetMode="Externa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a/url?sa=i&amp;rct=j&amp;q=&amp;esrc=s&amp;source=images&amp;cd=&amp;cad=rja&amp;uact=8&amp;ved=0ahUKEwja1rHYyfjLAhUBqx4KHeF4CT8QjRwIBw&amp;url=http://thetobinschool.org/learning/preschool-prek/&amp;bvm=bv.118443451,d.amc&amp;psig=AFQjCNFlPvkk-rLgEcTVPbQJAC2mxNjRYw&amp;ust=1459982580833217"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lamaternelledesenfants.wordpress.com/2015/06/07/les-fonctions-executives-3-competences-cles/" TargetMode="Externa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3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ualberta.ca/~abcdlab/research.htm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aboutkidshealth.ca/Fr/News/Series/ExecutiveFunction/Pages/Executive-Function-Part-Three-The-development-of-executive-function-across-the-lifespan.aspx"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42.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slideLayout" Target="../slideLayouts/slideLayout2.xml"/><Relationship Id="rId7" Type="http://schemas.openxmlformats.org/officeDocument/2006/relationships/hyperlink" Target="http://www.ecdevelopment.org/our-preschool-prep-group-8-things-we-learn-in-class/" TargetMode="Externa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notesSlide" Target="../notesSlides/notesSlide23.xml"/><Relationship Id="rId9" Type="http://schemas.openxmlformats.org/officeDocument/2006/relationships/image" Target="../media/image95.jpeg"/></Relationships>
</file>

<file path=ppt/slides/_rels/slide4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ncbi.nlm.nih.gov/pubmed/?term=Diamond%20A%5bauth%5d" TargetMode="External"/><Relationship Id="rId2" Type="http://schemas.openxmlformats.org/officeDocument/2006/relationships/hyperlink" Target="http://www.ncbi.nlm.nih.gov/pmc/articles/PMC2950655/#R2"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parlonsapprentissage.com/les-fonctions-executives-chez-les-enfants-comment-les-definir-et-comment-les-soutenir-a-leducation-prescolaire/" TargetMode="External"/><Relationship Id="rId13" Type="http://schemas.openxmlformats.org/officeDocument/2006/relationships/hyperlink" Target="http://developingchild.harvard.edu/resources/activities-guide-enhancing-and-practicing-executive-function-skills-with-children-from-infancy-to-adolescence/" TargetMode="External"/><Relationship Id="rId3" Type="http://schemas.openxmlformats.org/officeDocument/2006/relationships/hyperlink" Target="http://www.enfant-encyclopedie.com/fonctions-executives" TargetMode="External"/><Relationship Id="rId7" Type="http://schemas.openxmlformats.org/officeDocument/2006/relationships/hyperlink" Target="http://www.aboutkidshealth.ca/Fr/News/Series/ExecutiveFunction/Pages/Executive-Function-Part-Three-The-development-of-executive-function-across-the-lifespan.aspx" TargetMode="External"/><Relationship Id="rId12" Type="http://schemas.openxmlformats.org/officeDocument/2006/relationships/hyperlink" Target="http://cqjdc.org/wp/wp-content/uploads/2013/11/comprendre-le-role-des-fonctions-executives-dans-les-difficultes-de-l_eleve.pdf" TargetMode="External"/><Relationship Id="rId2" Type="http://schemas.openxmlformats.org/officeDocument/2006/relationships/hyperlink" Target="http://www.crfna.be/Portals/0/fonctions%20ex%C3%A9cutives.pdf" TargetMode="External"/><Relationship Id="rId1" Type="http://schemas.openxmlformats.org/officeDocument/2006/relationships/slideLayout" Target="../slideLayouts/slideLayout2.xml"/><Relationship Id="rId6" Type="http://schemas.openxmlformats.org/officeDocument/2006/relationships/hyperlink" Target="http://rire.ctreq.qc.ca/2016/10/fonctions-executives-prescolaire/" TargetMode="External"/><Relationship Id="rId11" Type="http://schemas.openxmlformats.org/officeDocument/2006/relationships/hyperlink" Target="http://www.frqsc.gouv.qc.ca/documents/11326/448958/PC_BernierA_rapport+2014_d%C3%A9pistage+difficult%C3%A9s+scolaires/54f4efdf-03fd-40df-8e78-42c54c51465f" TargetMode="External"/><Relationship Id="rId5" Type="http://schemas.openxmlformats.org/officeDocument/2006/relationships/hyperlink" Target="http://apprendreaeduquer.fr/fonctions-executives-enfants/" TargetMode="External"/><Relationship Id="rId10" Type="http://schemas.openxmlformats.org/officeDocument/2006/relationships/hyperlink" Target="http://www.educationspecialisee.ca/fct_executives" TargetMode="External"/><Relationship Id="rId4" Type="http://schemas.openxmlformats.org/officeDocument/2006/relationships/hyperlink" Target="http://www.enfant-encyclopedie.com/sites/default/files/docs/coups-oeil/fonctions-executives-info.pdf" TargetMode="External"/><Relationship Id="rId9" Type="http://schemas.openxmlformats.org/officeDocument/2006/relationships/hyperlink" Target="http://www.fondation-lamap.org/fr/page/25343/les-fonctions-executives-des-fonctions-necessaires-pour-lexecution-des-taches-complexe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hyperlink" Target="http://www.google.ca/url?sa=i&amp;rct=j&amp;q=&amp;esrc=s&amp;source=images&amp;cd=&amp;cad=rja&amp;uact=8&amp;ved=0ahUKEwiK0day8_jLAhVLph4KHa6hCyQQjRwIBw&amp;url=http://www.scholastic.com/parents/resources/article/praise-discipline/behavior-problems-discipline-works&amp;bvm=bv.118443451,d.d2s&amp;psig=AFQjCNEgFE8YZQwRyFvYKz4onesoyaBdww&amp;ust=1459992680551965"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a/url?sa=i&amp;rct=j&amp;q=&amp;esrc=s&amp;source=images&amp;cd=&amp;cad=rja&amp;uact=8&amp;ved=0ahUKEwizlub28fjLAhWIdR4KHYhhBycQjRwIBw&amp;url=http://childdevelopmentinfo.com/how-to-be-a-parent/angry_child/&amp;bvm=bv.118443451,d.d2s&amp;psig=AFQjCNEgFE8YZQwRyFvYKz4onesoyaBdww&amp;ust=1459992680551965"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google.ca/url?sa=i&amp;rct=j&amp;q=&amp;esrc=s&amp;source=images&amp;cd=&amp;cad=rja&amp;uact=8&amp;ved=0ahUKEwjx6vyMwfzLAhWCdx4KHZnmCQcQjRwIBw&amp;url=http://creativerecreationsystems.over-blog.com/do-children-really-misbehave-when-they-got-nothing-to-do.html&amp;bvm=bv.118817766,d.dmo&amp;psig=AFQjCNHjNbEd2bwLRfgUNPBEhAWmfKgkKw&amp;ust=1460116434885252"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custDataLst>
              <p:tags r:id="rId1"/>
            </p:custDataLst>
          </p:nvPr>
        </p:nvSpPr>
        <p:spPr>
          <a:xfrm>
            <a:off x="503904" y="4480292"/>
            <a:ext cx="8208912" cy="1152127"/>
          </a:xfrm>
        </p:spPr>
        <p:txBody>
          <a:bodyPr>
            <a:noAutofit/>
          </a:bodyPr>
          <a:lstStyle/>
          <a:p>
            <a:r>
              <a:rPr lang="fr-CA" sz="3600" b="1" dirty="0">
                <a:solidFill>
                  <a:schemeClr val="accent3">
                    <a:lumMod val="75000"/>
                  </a:schemeClr>
                </a:solidFill>
                <a:latin typeface="Bauhaus 93" panose="04030905020B02020C02" pitchFamily="82" charset="0"/>
              </a:rPr>
              <a:t>Chef d’orchestre du cerveau </a:t>
            </a:r>
          </a:p>
        </p:txBody>
      </p:sp>
      <p:sp>
        <p:nvSpPr>
          <p:cNvPr id="2" name="Titre 1"/>
          <p:cNvSpPr>
            <a:spLocks noGrp="1"/>
          </p:cNvSpPr>
          <p:nvPr>
            <p:ph type="title"/>
            <p:custDataLst>
              <p:tags r:id="rId2"/>
            </p:custDataLst>
          </p:nvPr>
        </p:nvSpPr>
        <p:spPr>
          <a:xfrm>
            <a:off x="503548" y="3083122"/>
            <a:ext cx="8170168" cy="1362075"/>
          </a:xfrm>
        </p:spPr>
        <p:txBody>
          <a:bodyPr>
            <a:normAutofit/>
          </a:bodyPr>
          <a:lstStyle/>
          <a:p>
            <a:r>
              <a:rPr lang="fr-CA" sz="4800" dirty="0">
                <a:solidFill>
                  <a:srgbClr val="C00000"/>
                </a:solidFill>
                <a:cs typeface="FrankRuehl" panose="020E0503060101010101" pitchFamily="34" charset="-79"/>
              </a:rPr>
              <a:t>Les fonctions exécutives</a:t>
            </a:r>
          </a:p>
        </p:txBody>
      </p:sp>
      <p:pic>
        <p:nvPicPr>
          <p:cNvPr id="6" name="Image 5" descr="Résultats de recherche d'images pour « executive function images »"/>
          <p:cNvPicPr/>
          <p:nvPr/>
        </p:nvPicPr>
        <p:blipFill rotWithShape="1">
          <a:blip r:embed="rId5">
            <a:extLst>
              <a:ext uri="{28A0092B-C50C-407E-A947-70E740481C1C}">
                <a14:useLocalDpi xmlns:a14="http://schemas.microsoft.com/office/drawing/2010/main" val="0"/>
              </a:ext>
            </a:extLst>
          </a:blip>
          <a:srcRect l="30313" t="50000" r="31625"/>
          <a:stretch/>
        </p:blipFill>
        <p:spPr bwMode="auto">
          <a:xfrm>
            <a:off x="5364088" y="476672"/>
            <a:ext cx="2736304" cy="3240360"/>
          </a:xfrm>
          <a:prstGeom prst="rect">
            <a:avLst/>
          </a:prstGeom>
          <a:noFill/>
          <a:ln>
            <a:noFill/>
          </a:ln>
        </p:spPr>
      </p:pic>
      <p:pic>
        <p:nvPicPr>
          <p:cNvPr id="5" name="Picture 6" descr="http://www.clinisciences.com/upload/thumbs/070912_173524_PEEL_r5t9sJ-76ff.jpg">
            <a:hlinkClick r:id="rId6"/>
          </p:cNvPr>
          <p:cNvPicPr>
            <a:picLocks noChangeAspect="1" noChangeArrowheads="1"/>
          </p:cNvPicPr>
          <p:nvPr/>
        </p:nvPicPr>
        <p:blipFill>
          <a:blip r:embed="rId7" cstate="print"/>
          <a:srcRect/>
          <a:stretch>
            <a:fillRect/>
          </a:stretch>
        </p:blipFill>
        <p:spPr bwMode="auto">
          <a:xfrm>
            <a:off x="1043608" y="692696"/>
            <a:ext cx="1866447" cy="1944216"/>
          </a:xfrm>
          <a:prstGeom prst="rect">
            <a:avLst/>
          </a:prstGeom>
          <a:noFill/>
        </p:spPr>
      </p:pic>
      <p:sp>
        <p:nvSpPr>
          <p:cNvPr id="4" name="ZoneTexte 3"/>
          <p:cNvSpPr txBox="1"/>
          <p:nvPr/>
        </p:nvSpPr>
        <p:spPr>
          <a:xfrm>
            <a:off x="323528" y="5349115"/>
            <a:ext cx="8496944" cy="1200329"/>
          </a:xfrm>
          <a:prstGeom prst="rect">
            <a:avLst/>
          </a:prstGeom>
          <a:noFill/>
        </p:spPr>
        <p:txBody>
          <a:bodyPr wrap="square" rtlCol="0">
            <a:spAutoFit/>
          </a:bodyPr>
          <a:lstStyle/>
          <a:p>
            <a:pPr algn="ctr"/>
            <a:r>
              <a:rPr lang="fr-CA" b="1" dirty="0">
                <a:solidFill>
                  <a:srgbClr val="C00000"/>
                </a:solidFill>
              </a:rPr>
              <a:t>Colloque « De cœur et de tête Priorité aux 0-5 ans » 21 octobre 2016</a:t>
            </a:r>
          </a:p>
          <a:p>
            <a:pPr algn="ctr"/>
            <a:r>
              <a:rPr lang="fr-CA" b="1" dirty="0">
                <a:solidFill>
                  <a:schemeClr val="bg2">
                    <a:lumMod val="50000"/>
                  </a:schemeClr>
                </a:solidFill>
              </a:rPr>
              <a:t>Présentation de Gloria </a:t>
            </a:r>
            <a:r>
              <a:rPr lang="fr-CA" b="1" dirty="0" smtClean="0">
                <a:solidFill>
                  <a:schemeClr val="bg2">
                    <a:lumMod val="50000"/>
                  </a:schemeClr>
                </a:solidFill>
              </a:rPr>
              <a:t>Babineau, </a:t>
            </a:r>
            <a:r>
              <a:rPr lang="fr-CA" b="1" dirty="0">
                <a:solidFill>
                  <a:schemeClr val="bg2">
                    <a:lumMod val="50000"/>
                  </a:schemeClr>
                </a:solidFill>
              </a:rPr>
              <a:t>animatrices Passe-Partout</a:t>
            </a:r>
          </a:p>
          <a:p>
            <a:pPr algn="ctr"/>
            <a:r>
              <a:rPr lang="fr-CA" b="1" dirty="0">
                <a:solidFill>
                  <a:schemeClr val="bg2">
                    <a:lumMod val="50000"/>
                  </a:schemeClr>
                </a:solidFill>
              </a:rPr>
              <a:t>Inspirée de diverses formations et lectures</a:t>
            </a:r>
          </a:p>
          <a:p>
            <a:endParaRPr lang="fr-CA" dirty="0"/>
          </a:p>
        </p:txBody>
      </p:sp>
    </p:spTree>
    <p:extLst>
      <p:ext uri="{BB962C8B-B14F-4D97-AF65-F5344CB8AC3E}">
        <p14:creationId xmlns:p14="http://schemas.microsoft.com/office/powerpoint/2010/main" val="10738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FFC000"/>
          </a:solidFill>
        </p:spPr>
        <p:txBody>
          <a:bodyPr>
            <a:noAutofit/>
          </a:bodyPr>
          <a:lstStyle/>
          <a:p>
            <a:r>
              <a:rPr lang="fr-CA" sz="3000" dirty="0"/>
              <a:t>Contrôle des </a:t>
            </a:r>
            <a:r>
              <a:rPr lang="fr-CA" sz="3000" dirty="0" smtClean="0"/>
              <a:t>émotions / Stratégies </a:t>
            </a:r>
            <a:r>
              <a:rPr lang="fr-CA" sz="3000" dirty="0"/>
              <a:t>d’intervention</a:t>
            </a:r>
          </a:p>
        </p:txBody>
      </p:sp>
      <p:sp>
        <p:nvSpPr>
          <p:cNvPr id="3" name="Espace réservé du contenu 2"/>
          <p:cNvSpPr>
            <a:spLocks noGrp="1"/>
          </p:cNvSpPr>
          <p:nvPr>
            <p:ph sz="half" idx="1"/>
          </p:nvPr>
        </p:nvSpPr>
        <p:spPr/>
        <p:txBody>
          <a:bodyPr>
            <a:normAutofit/>
          </a:bodyPr>
          <a:lstStyle/>
          <a:p>
            <a:r>
              <a:rPr lang="fr-CA" sz="2000" dirty="0" smtClean="0"/>
              <a:t>Apprendre à l’enfant </a:t>
            </a:r>
            <a:r>
              <a:rPr lang="fr-CA" sz="2000" dirty="0"/>
              <a:t>à </a:t>
            </a:r>
            <a:r>
              <a:rPr lang="fr-CA" sz="2000" dirty="0" smtClean="0"/>
              <a:t>identifier, exprimer, gérer </a:t>
            </a:r>
            <a:r>
              <a:rPr lang="fr-CA" sz="2000" dirty="0"/>
              <a:t>et à canaliser ses émotions: exercices de détente ou de respiration, différentes façons d’expression (dessin, boule de stress), coin doux, bouger (ballon exercice)…</a:t>
            </a:r>
          </a:p>
          <a:p>
            <a:r>
              <a:rPr lang="fr-CA" sz="2000" dirty="0"/>
              <a:t>Dédramatiser avec l’enfant</a:t>
            </a:r>
          </a:p>
          <a:p>
            <a:r>
              <a:rPr lang="fr-CA" sz="2000" dirty="0"/>
              <a:t>Demeurer une aide extérieure, développer l’autonomie</a:t>
            </a:r>
          </a:p>
          <a:p>
            <a:endParaRPr lang="fr-CA" sz="2000" dirty="0"/>
          </a:p>
        </p:txBody>
      </p:sp>
      <p:sp>
        <p:nvSpPr>
          <p:cNvPr id="4" name="Espace réservé du contenu 3"/>
          <p:cNvSpPr>
            <a:spLocks noGrp="1"/>
          </p:cNvSpPr>
          <p:nvPr>
            <p:ph sz="half" idx="2"/>
          </p:nvPr>
        </p:nvSpPr>
        <p:spPr/>
        <p:txBody>
          <a:bodyPr>
            <a:normAutofit/>
          </a:bodyPr>
          <a:lstStyle/>
          <a:p>
            <a:r>
              <a:rPr lang="fr-CA" sz="2000" dirty="0"/>
              <a:t>Enseigner des habiletés sociales</a:t>
            </a:r>
          </a:p>
          <a:p>
            <a:r>
              <a:rPr lang="fr-CA" sz="2000" dirty="0"/>
              <a:t>Nommer </a:t>
            </a:r>
            <a:r>
              <a:rPr lang="fr-CA" sz="2000" dirty="0" smtClean="0"/>
              <a:t>clairement le comportement qui </a:t>
            </a:r>
            <a:r>
              <a:rPr lang="fr-CA" sz="2000" dirty="0"/>
              <a:t>est </a:t>
            </a:r>
            <a:r>
              <a:rPr lang="fr-CA" sz="2000" dirty="0" smtClean="0"/>
              <a:t>attendu</a:t>
            </a:r>
          </a:p>
          <a:p>
            <a:r>
              <a:rPr lang="fr-CA" sz="2000" dirty="0"/>
              <a:t>Développer des stratégies pour la régulation des émotions: respirer lorsque je commence à être fâché, se retirer pour se </a:t>
            </a:r>
            <a:r>
              <a:rPr lang="fr-CA" sz="2000" dirty="0" smtClean="0"/>
              <a:t>calmer, aller chercher de l’aide</a:t>
            </a:r>
            <a:endParaRPr lang="fr-CA" sz="2000" dirty="0"/>
          </a:p>
          <a:p>
            <a:endParaRPr lang="fr-CA" dirty="0"/>
          </a:p>
          <a:p>
            <a:endParaRPr lang="fr-CA" dirty="0"/>
          </a:p>
        </p:txBody>
      </p:sp>
      <p:pic>
        <p:nvPicPr>
          <p:cNvPr id="6" name="Picture 2" descr="http://graphics8.nytimes.com/images/2014/03/19/opinion/19fixes-class/19fixes-class-blog480.jpg">
            <a:hlinkClick r:id="rId3"/>
          </p:cNvPr>
          <p:cNvPicPr>
            <a:picLocks noChangeAspect="1" noChangeArrowheads="1"/>
          </p:cNvPicPr>
          <p:nvPr/>
        </p:nvPicPr>
        <p:blipFill rotWithShape="1">
          <a:blip r:embed="rId4" cstate="print"/>
          <a:srcRect l="15612"/>
          <a:stretch/>
        </p:blipFill>
        <p:spPr bwMode="auto">
          <a:xfrm>
            <a:off x="1115616" y="4941168"/>
            <a:ext cx="2107459" cy="1664880"/>
          </a:xfrm>
          <a:prstGeom prst="rect">
            <a:avLst/>
          </a:prstGeom>
          <a:noFill/>
          <a:effectLst>
            <a:softEdge rad="127000"/>
          </a:effectLst>
        </p:spPr>
      </p:pic>
      <p:pic>
        <p:nvPicPr>
          <p:cNvPr id="7" name="Image 6" descr="Résultats de recherche d'images pour « toddlers emotions »"/>
          <p:cNvPicPr/>
          <p:nvPr/>
        </p:nvPicPr>
        <p:blipFill>
          <a:blip r:embed="rId5">
            <a:extLst>
              <a:ext uri="{28A0092B-C50C-407E-A947-70E740481C1C}">
                <a14:useLocalDpi xmlns:a14="http://schemas.microsoft.com/office/drawing/2010/main" val="0"/>
              </a:ext>
            </a:extLst>
          </a:blip>
          <a:srcRect/>
          <a:stretch>
            <a:fillRect/>
          </a:stretch>
        </p:blipFill>
        <p:spPr bwMode="auto">
          <a:xfrm>
            <a:off x="5292080" y="4221088"/>
            <a:ext cx="3247256" cy="2216288"/>
          </a:xfrm>
          <a:prstGeom prst="rect">
            <a:avLst/>
          </a:prstGeom>
          <a:noFill/>
          <a:ln>
            <a:noFill/>
          </a:ln>
          <a:effectLst>
            <a:softEdge rad="127000"/>
          </a:effectLst>
        </p:spPr>
      </p:pic>
    </p:spTree>
    <p:extLst>
      <p:ext uri="{BB962C8B-B14F-4D97-AF65-F5344CB8AC3E}">
        <p14:creationId xmlns:p14="http://schemas.microsoft.com/office/powerpoint/2010/main" val="226957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custDataLst>
              <p:tags r:id="rId1"/>
            </p:custDataLst>
          </p:nvPr>
        </p:nvSpPr>
        <p:spPr>
          <a:xfrm>
            <a:off x="457200" y="1556792"/>
            <a:ext cx="8229600" cy="4785395"/>
          </a:xfrm>
        </p:spPr>
        <p:txBody>
          <a:bodyPr>
            <a:normAutofit/>
          </a:bodyPr>
          <a:lstStyle/>
          <a:p>
            <a:pPr marL="0" indent="0">
              <a:buNone/>
            </a:pPr>
            <a:r>
              <a:rPr lang="fr-CA" sz="2400" dirty="0">
                <a:solidFill>
                  <a:srgbClr val="5F5F4B"/>
                </a:solidFill>
              </a:rPr>
              <a:t>Capacité à </a:t>
            </a:r>
            <a:r>
              <a:rPr lang="fr-CA" sz="2400" b="1" dirty="0">
                <a:solidFill>
                  <a:srgbClr val="7030A0"/>
                </a:solidFill>
              </a:rPr>
              <a:t>modifier notre point de vue </a:t>
            </a:r>
            <a:r>
              <a:rPr lang="fr-CA" sz="2400" dirty="0">
                <a:solidFill>
                  <a:srgbClr val="5F5F4B"/>
                </a:solidFill>
              </a:rPr>
              <a:t>ou à </a:t>
            </a:r>
            <a:r>
              <a:rPr lang="fr-CA" sz="2400" b="1" dirty="0">
                <a:solidFill>
                  <a:srgbClr val="7030A0"/>
                </a:solidFill>
              </a:rPr>
              <a:t>passer d’une activité </a:t>
            </a:r>
            <a:r>
              <a:rPr lang="fr-CA" sz="2400" b="1" dirty="0" smtClean="0">
                <a:solidFill>
                  <a:srgbClr val="7030A0"/>
                </a:solidFill>
              </a:rPr>
              <a:t> ou une stratégie à </a:t>
            </a:r>
            <a:r>
              <a:rPr lang="fr-CA" sz="2400" b="1" dirty="0">
                <a:solidFill>
                  <a:srgbClr val="7030A0"/>
                </a:solidFill>
              </a:rPr>
              <a:t>une autre</a:t>
            </a:r>
            <a:r>
              <a:rPr lang="fr-CA" sz="2400" dirty="0">
                <a:solidFill>
                  <a:srgbClr val="5F5F4B"/>
                </a:solidFill>
              </a:rPr>
              <a:t>, en utilisant nos connaissances antérieures. </a:t>
            </a:r>
          </a:p>
          <a:p>
            <a:pPr marL="0" indent="0">
              <a:buNone/>
            </a:pPr>
            <a:r>
              <a:rPr lang="fr-CA" sz="2400" dirty="0">
                <a:solidFill>
                  <a:srgbClr val="5F5F4B"/>
                </a:solidFill>
              </a:rPr>
              <a:t>Capacité de </a:t>
            </a:r>
            <a:r>
              <a:rPr lang="fr-CA" sz="2400" b="1" dirty="0">
                <a:solidFill>
                  <a:srgbClr val="7030A0"/>
                </a:solidFill>
              </a:rPr>
              <a:t>s’ajuster aux demandes</a:t>
            </a:r>
            <a:r>
              <a:rPr lang="fr-CA" sz="2400" dirty="0">
                <a:solidFill>
                  <a:srgbClr val="5F5F4B"/>
                </a:solidFill>
              </a:rPr>
              <a:t>, de </a:t>
            </a:r>
            <a:r>
              <a:rPr lang="fr-CA" sz="2400" b="1" dirty="0">
                <a:solidFill>
                  <a:srgbClr val="7030A0"/>
                </a:solidFill>
              </a:rPr>
              <a:t>réajuster nos priorités</a:t>
            </a:r>
            <a:r>
              <a:rPr lang="fr-CA" sz="2400" dirty="0">
                <a:solidFill>
                  <a:srgbClr val="5F5F4B"/>
                </a:solidFill>
              </a:rPr>
              <a:t>, de </a:t>
            </a:r>
            <a:r>
              <a:rPr lang="fr-CA" sz="2400" b="1" dirty="0">
                <a:solidFill>
                  <a:srgbClr val="7030A0"/>
                </a:solidFill>
              </a:rPr>
              <a:t>réagir</a:t>
            </a:r>
            <a:r>
              <a:rPr lang="fr-CA" sz="2400" dirty="0">
                <a:solidFill>
                  <a:srgbClr val="5F5F4B"/>
                </a:solidFill>
              </a:rPr>
              <a:t> efficacement aux </a:t>
            </a:r>
            <a:r>
              <a:rPr lang="fr-CA" sz="2400" b="1" dirty="0">
                <a:solidFill>
                  <a:srgbClr val="7030A0"/>
                </a:solidFill>
              </a:rPr>
              <a:t>nouvelles situations</a:t>
            </a:r>
            <a:r>
              <a:rPr lang="fr-CA" sz="2400" dirty="0">
                <a:solidFill>
                  <a:srgbClr val="5F5F4B"/>
                </a:solidFill>
              </a:rPr>
              <a:t> ou </a:t>
            </a:r>
            <a:r>
              <a:rPr lang="fr-CA" sz="2400" b="1" dirty="0">
                <a:solidFill>
                  <a:srgbClr val="7030A0"/>
                </a:solidFill>
              </a:rPr>
              <a:t>aux contraintes </a:t>
            </a:r>
            <a:r>
              <a:rPr lang="fr-CA" sz="2400" dirty="0">
                <a:solidFill>
                  <a:srgbClr val="5F5F4B"/>
                </a:solidFill>
              </a:rPr>
              <a:t>et de </a:t>
            </a:r>
            <a:r>
              <a:rPr lang="fr-CA" sz="2400" b="1" dirty="0">
                <a:solidFill>
                  <a:srgbClr val="7030A0"/>
                </a:solidFill>
              </a:rPr>
              <a:t>choisir la bonne  stratégie</a:t>
            </a:r>
            <a:r>
              <a:rPr lang="fr-CA" sz="2400" dirty="0">
                <a:solidFill>
                  <a:srgbClr val="5F5F4B"/>
                </a:solidFill>
              </a:rPr>
              <a:t> à utiliser.</a:t>
            </a:r>
          </a:p>
          <a:p>
            <a:pPr marL="0" indent="0">
              <a:buNone/>
            </a:pPr>
            <a:endParaRPr lang="fr-CA" sz="2800" dirty="0">
              <a:solidFill>
                <a:srgbClr val="5F5F4B"/>
              </a:solidFill>
            </a:endParaRPr>
          </a:p>
          <a:p>
            <a:pPr marL="0" indent="0">
              <a:buNone/>
            </a:pPr>
            <a:endParaRPr lang="fr-CA" sz="2800" dirty="0">
              <a:solidFill>
                <a:srgbClr val="5F5F4B"/>
              </a:solidFill>
            </a:endParaRPr>
          </a:p>
        </p:txBody>
      </p:sp>
      <p:pic>
        <p:nvPicPr>
          <p:cNvPr id="5" name="Image 4" descr="http://images.agoramedia.com/wte3.0/gcms/td-preschool-classroom.jpg"/>
          <p:cNvPicPr/>
          <p:nvPr/>
        </p:nvPicPr>
        <p:blipFill rotWithShape="1">
          <a:blip r:embed="rId4" cstate="print">
            <a:extLst>
              <a:ext uri="{28A0092B-C50C-407E-A947-70E740481C1C}">
                <a14:useLocalDpi xmlns:a14="http://schemas.microsoft.com/office/drawing/2010/main" val="0"/>
              </a:ext>
            </a:extLst>
          </a:blip>
          <a:srcRect t="10964"/>
          <a:stretch/>
        </p:blipFill>
        <p:spPr bwMode="auto">
          <a:xfrm>
            <a:off x="827584" y="4509120"/>
            <a:ext cx="2498224" cy="2160213"/>
          </a:xfrm>
          <a:prstGeom prst="rect">
            <a:avLst/>
          </a:prstGeom>
          <a:noFill/>
          <a:ln>
            <a:noFill/>
          </a:ln>
          <a:effectLst>
            <a:softEdge rad="127000"/>
          </a:effectLst>
        </p:spPr>
      </p:pic>
      <p:pic>
        <p:nvPicPr>
          <p:cNvPr id="6" name="Image 5" descr="https://home.bt.com/images/young-children-in-a-classroom-136381390341910401-13070411523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4000" y="4437112"/>
            <a:ext cx="3512800" cy="2175118"/>
          </a:xfrm>
          <a:prstGeom prst="rect">
            <a:avLst/>
          </a:prstGeom>
          <a:noFill/>
          <a:ln>
            <a:noFill/>
          </a:ln>
          <a:effectLst>
            <a:softEdge rad="127000"/>
          </a:effectLst>
        </p:spPr>
      </p:pic>
      <p:sp>
        <p:nvSpPr>
          <p:cNvPr id="4" name="Titre 3"/>
          <p:cNvSpPr>
            <a:spLocks noGrp="1"/>
          </p:cNvSpPr>
          <p:nvPr>
            <p:ph type="title"/>
          </p:nvPr>
        </p:nvSpPr>
        <p:spPr>
          <a:solidFill>
            <a:srgbClr val="FFC000"/>
          </a:solidFill>
        </p:spPr>
        <p:txBody>
          <a:bodyPr/>
          <a:lstStyle/>
          <a:p>
            <a:r>
              <a:rPr lang="fr-CA" dirty="0" smtClean="0"/>
              <a:t>Flexibilité cognitive</a:t>
            </a:r>
            <a:endParaRPr lang="fr-CA" dirty="0"/>
          </a:p>
        </p:txBody>
      </p:sp>
    </p:spTree>
    <p:extLst>
      <p:ext uri="{BB962C8B-B14F-4D97-AF65-F5344CB8AC3E}">
        <p14:creationId xmlns:p14="http://schemas.microsoft.com/office/powerpoint/2010/main" val="142245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sp>
        <p:nvSpPr>
          <p:cNvPr id="3" name="Espace réservé du contenu 2"/>
          <p:cNvSpPr>
            <a:spLocks noGrp="1"/>
          </p:cNvSpPr>
          <p:nvPr>
            <p:ph sz="quarter" idx="1"/>
          </p:nvPr>
        </p:nvSpPr>
        <p:spPr/>
        <p:txBody>
          <a:bodyPr/>
          <a:lstStyle/>
          <a:p>
            <a:endParaRPr lang="fr-CA" dirty="0"/>
          </a:p>
        </p:txBody>
      </p:sp>
      <p:pic>
        <p:nvPicPr>
          <p:cNvPr id="4098" name="Picture 2" descr="Résultats de recherche d'images pour « apprendre une question de stratégie »"/>
          <p:cNvPicPr>
            <a:picLocks noChangeAspect="1" noChangeArrowheads="1"/>
          </p:cNvPicPr>
          <p:nvPr/>
        </p:nvPicPr>
        <p:blipFill rotWithShape="1">
          <a:blip r:embed="rId2">
            <a:extLst>
              <a:ext uri="{28A0092B-C50C-407E-A947-70E740481C1C}">
                <a14:useLocalDpi xmlns:a14="http://schemas.microsoft.com/office/drawing/2010/main" val="0"/>
              </a:ext>
            </a:extLst>
          </a:blip>
          <a:srcRect b="26798"/>
          <a:stretch/>
        </p:blipFill>
        <p:spPr bwMode="auto">
          <a:xfrm>
            <a:off x="467544" y="600180"/>
            <a:ext cx="8208912" cy="549886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Résultats de recherche d'images pour « divided attenti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33" y="1772816"/>
            <a:ext cx="7883593" cy="3980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22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600200"/>
            <a:ext cx="5482952" cy="4637112"/>
          </a:xfrm>
        </p:spPr>
        <p:txBody>
          <a:bodyPr>
            <a:normAutofit/>
          </a:bodyPr>
          <a:lstStyle/>
          <a:p>
            <a:pPr marL="0" indent="0">
              <a:buClr>
                <a:srgbClr val="A03219"/>
              </a:buClr>
              <a:buNone/>
            </a:pPr>
            <a:r>
              <a:rPr lang="fr-CA" sz="2400" dirty="0">
                <a:solidFill>
                  <a:srgbClr val="5F5F4B"/>
                </a:solidFill>
              </a:rPr>
              <a:t>Lorsque peu développée, ce qu’on peut observer chez l’enfant:</a:t>
            </a:r>
          </a:p>
          <a:p>
            <a:pPr>
              <a:buClr>
                <a:srgbClr val="A03219"/>
              </a:buClr>
            </a:pPr>
            <a:r>
              <a:rPr lang="fr-CA" sz="2400" b="1" dirty="0"/>
              <a:t>Rigidité (entêtement), </a:t>
            </a:r>
            <a:r>
              <a:rPr lang="fr-CA" sz="2400" dirty="0">
                <a:solidFill>
                  <a:srgbClr val="5F5F4B"/>
                </a:solidFill>
              </a:rPr>
              <a:t>résiste aux changements et aux imprévus</a:t>
            </a:r>
          </a:p>
          <a:p>
            <a:pPr>
              <a:buClr>
                <a:srgbClr val="A03219"/>
              </a:buClr>
            </a:pPr>
            <a:r>
              <a:rPr lang="fr-CA" sz="2400" b="1" dirty="0"/>
              <a:t>Généralise difficilement </a:t>
            </a:r>
            <a:r>
              <a:rPr lang="fr-CA" sz="2400" dirty="0">
                <a:solidFill>
                  <a:srgbClr val="5F5F4B"/>
                </a:solidFill>
              </a:rPr>
              <a:t>les </a:t>
            </a:r>
            <a:r>
              <a:rPr lang="fr-CA" sz="2400" b="1" dirty="0"/>
              <a:t>connaissances</a:t>
            </a:r>
            <a:r>
              <a:rPr lang="fr-CA" sz="2400" dirty="0">
                <a:solidFill>
                  <a:srgbClr val="5F5F4B"/>
                </a:solidFill>
              </a:rPr>
              <a:t> dans d’autres contextes (ne fait pas de liens entre ses connaissances)</a:t>
            </a:r>
          </a:p>
          <a:p>
            <a:pPr>
              <a:buClr>
                <a:srgbClr val="A03219"/>
              </a:buClr>
            </a:pPr>
            <a:r>
              <a:rPr lang="fr-CA" sz="2400" b="1" dirty="0"/>
              <a:t>Incapable d’imaginer </a:t>
            </a:r>
            <a:r>
              <a:rPr lang="fr-CA" sz="2400" dirty="0">
                <a:solidFill>
                  <a:srgbClr val="5F5F4B"/>
                </a:solidFill>
              </a:rPr>
              <a:t>d’autres solutions.</a:t>
            </a:r>
          </a:p>
          <a:p>
            <a:pPr marL="0" indent="0">
              <a:buClr>
                <a:srgbClr val="A03219"/>
              </a:buClr>
              <a:buNone/>
            </a:pPr>
            <a:endParaRPr lang="fr-CA" dirty="0">
              <a:solidFill>
                <a:srgbClr val="5F5F4B"/>
              </a:solidFill>
            </a:endParaRPr>
          </a:p>
        </p:txBody>
      </p:sp>
      <p:pic>
        <p:nvPicPr>
          <p:cNvPr id="5" name="irc_mi" descr="http://preschoolstem.files.wordpress.com/2012/06/1-water-works.jpg">
            <a:hlinkClick r:id="rId3"/>
          </p:cNvPr>
          <p:cNvPicPr/>
          <p:nvPr/>
        </p:nvPicPr>
        <p:blipFill>
          <a:blip r:embed="rId4" cstate="print"/>
          <a:srcRect/>
          <a:stretch>
            <a:fillRect/>
          </a:stretch>
        </p:blipFill>
        <p:spPr bwMode="auto">
          <a:xfrm>
            <a:off x="5652120" y="3953126"/>
            <a:ext cx="3359646" cy="2303710"/>
          </a:xfrm>
          <a:prstGeom prst="rect">
            <a:avLst/>
          </a:prstGeom>
          <a:noFill/>
          <a:ln w="9525">
            <a:noFill/>
            <a:miter lim="800000"/>
            <a:headEnd/>
            <a:tailEnd/>
          </a:ln>
          <a:effectLst>
            <a:softEdge rad="127000"/>
          </a:effectLst>
        </p:spPr>
      </p:pic>
      <p:sp>
        <p:nvSpPr>
          <p:cNvPr id="4" name="Titre 3"/>
          <p:cNvSpPr>
            <a:spLocks noGrp="1"/>
          </p:cNvSpPr>
          <p:nvPr>
            <p:ph type="title"/>
          </p:nvPr>
        </p:nvSpPr>
        <p:spPr>
          <a:solidFill>
            <a:srgbClr val="FFC000"/>
          </a:solidFill>
        </p:spPr>
        <p:txBody>
          <a:bodyPr/>
          <a:lstStyle/>
          <a:p>
            <a:r>
              <a:rPr lang="fr-CA" dirty="0" smtClean="0"/>
              <a:t>Flexibilité cognitive / Observations</a:t>
            </a:r>
            <a:endParaRPr lang="fr-CA" dirty="0"/>
          </a:p>
        </p:txBody>
      </p:sp>
      <p:pic>
        <p:nvPicPr>
          <p:cNvPr id="1026" name="Picture 2" descr="Résultats de recherche d'images pour « stubborn preschool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75" r="31221"/>
          <a:stretch/>
        </p:blipFill>
        <p:spPr bwMode="auto">
          <a:xfrm>
            <a:off x="6588224" y="1521437"/>
            <a:ext cx="1944216" cy="221036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80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600200"/>
            <a:ext cx="7787208" cy="4781128"/>
          </a:xfrm>
        </p:spPr>
        <p:txBody>
          <a:bodyPr>
            <a:normAutofit fontScale="85000" lnSpcReduction="20000"/>
          </a:bodyPr>
          <a:lstStyle/>
          <a:p>
            <a:pPr>
              <a:buClr>
                <a:srgbClr val="A03219"/>
              </a:buClr>
            </a:pPr>
            <a:r>
              <a:rPr lang="fr-CA" sz="3100" dirty="0">
                <a:solidFill>
                  <a:srgbClr val="5F5F4B"/>
                </a:solidFill>
              </a:rPr>
              <a:t>Offrir des choix entre différentes activités </a:t>
            </a:r>
          </a:p>
          <a:p>
            <a:pPr>
              <a:buClr>
                <a:srgbClr val="A03219"/>
              </a:buClr>
            </a:pPr>
            <a:r>
              <a:rPr lang="fr-CA" sz="3100" dirty="0" smtClean="0">
                <a:solidFill>
                  <a:srgbClr val="5F5F4B"/>
                </a:solidFill>
              </a:rPr>
              <a:t>Encourager </a:t>
            </a:r>
            <a:r>
              <a:rPr lang="fr-CA" sz="3100" dirty="0">
                <a:solidFill>
                  <a:srgbClr val="5F5F4B"/>
                </a:solidFill>
              </a:rPr>
              <a:t>la créativité: jeux, idées, activités</a:t>
            </a:r>
          </a:p>
          <a:p>
            <a:pPr>
              <a:buClr>
                <a:srgbClr val="A03219"/>
              </a:buClr>
            </a:pPr>
            <a:r>
              <a:rPr lang="fr-CA" sz="3100" dirty="0">
                <a:solidFill>
                  <a:srgbClr val="5F5F4B"/>
                </a:solidFill>
              </a:rPr>
              <a:t>Annoncer à l’avance les activités ou les changements</a:t>
            </a:r>
          </a:p>
          <a:p>
            <a:pPr>
              <a:buClr>
                <a:srgbClr val="A03219"/>
              </a:buClr>
            </a:pPr>
            <a:r>
              <a:rPr lang="fr-CA" sz="3100" dirty="0">
                <a:solidFill>
                  <a:srgbClr val="5F5F4B"/>
                </a:solidFill>
              </a:rPr>
              <a:t>Accompagner l’enfant lors des nouvelles situations et des  imprévus</a:t>
            </a:r>
          </a:p>
          <a:p>
            <a:pPr>
              <a:buClr>
                <a:srgbClr val="A03219"/>
              </a:buClr>
            </a:pPr>
            <a:r>
              <a:rPr lang="fr-CA" sz="3100" dirty="0">
                <a:solidFill>
                  <a:srgbClr val="5F5F4B"/>
                </a:solidFill>
              </a:rPr>
              <a:t>Prévoir l’imprévu: avoir un plan B, C, D</a:t>
            </a:r>
          </a:p>
          <a:p>
            <a:pPr>
              <a:buClr>
                <a:srgbClr val="A03219"/>
              </a:buClr>
            </a:pPr>
            <a:r>
              <a:rPr lang="fr-CA" sz="3100" dirty="0" smtClean="0">
                <a:solidFill>
                  <a:srgbClr val="5F5F4B"/>
                </a:solidFill>
              </a:rPr>
              <a:t>S’habituer au changement:</a:t>
            </a:r>
          </a:p>
          <a:p>
            <a:pPr lvl="1">
              <a:buClr>
                <a:srgbClr val="A03219"/>
              </a:buClr>
            </a:pPr>
            <a:r>
              <a:rPr lang="fr-CA" sz="2600" dirty="0" smtClean="0">
                <a:solidFill>
                  <a:srgbClr val="5F5F4B"/>
                </a:solidFill>
              </a:rPr>
              <a:t>Changer </a:t>
            </a:r>
            <a:r>
              <a:rPr lang="fr-CA" sz="2600" dirty="0">
                <a:solidFill>
                  <a:srgbClr val="5F5F4B"/>
                </a:solidFill>
              </a:rPr>
              <a:t>l’ordre habituel: du repas, du lieu, du menu</a:t>
            </a:r>
          </a:p>
          <a:p>
            <a:pPr lvl="1">
              <a:buClr>
                <a:srgbClr val="A03219"/>
              </a:buClr>
            </a:pPr>
            <a:r>
              <a:rPr lang="fr-CA" sz="2600" dirty="0">
                <a:solidFill>
                  <a:srgbClr val="5F5F4B"/>
                </a:solidFill>
              </a:rPr>
              <a:t>Lire différentes versions d’une même histoire, changer la fin d’une histoire connue</a:t>
            </a:r>
            <a:r>
              <a:rPr lang="fr-CA" sz="2600" dirty="0" smtClean="0">
                <a:solidFill>
                  <a:srgbClr val="5F5F4B"/>
                </a:solidFill>
              </a:rPr>
              <a:t>…</a:t>
            </a:r>
          </a:p>
          <a:p>
            <a:pPr lvl="1">
              <a:buClr>
                <a:srgbClr val="A03219"/>
              </a:buClr>
            </a:pPr>
            <a:r>
              <a:rPr lang="fr-CA" sz="2600" dirty="0" smtClean="0">
                <a:solidFill>
                  <a:srgbClr val="5F5F4B"/>
                </a:solidFill>
              </a:rPr>
              <a:t>Changer les règles d’un jeu connu</a:t>
            </a:r>
          </a:p>
          <a:p>
            <a:pPr lvl="1">
              <a:buClr>
                <a:srgbClr val="A03219"/>
              </a:buClr>
            </a:pPr>
            <a:r>
              <a:rPr lang="fr-CA" sz="2600" dirty="0" smtClean="0">
                <a:solidFill>
                  <a:srgbClr val="5F5F4B"/>
                </a:solidFill>
              </a:rPr>
              <a:t>Faire une journée à l’envers</a:t>
            </a:r>
            <a:endParaRPr lang="fr-CA" sz="2600" dirty="0">
              <a:solidFill>
                <a:srgbClr val="5F5F4B"/>
              </a:solidFill>
            </a:endParaRPr>
          </a:p>
          <a:p>
            <a:pPr>
              <a:buClr>
                <a:srgbClr val="A03219"/>
              </a:buClr>
            </a:pPr>
            <a:endParaRPr lang="fr-CA" dirty="0">
              <a:solidFill>
                <a:srgbClr val="5F5F4B"/>
              </a:solidFill>
            </a:endParaRPr>
          </a:p>
        </p:txBody>
      </p:sp>
      <p:sp>
        <p:nvSpPr>
          <p:cNvPr id="5" name="Titre 4"/>
          <p:cNvSpPr>
            <a:spLocks noGrp="1"/>
          </p:cNvSpPr>
          <p:nvPr>
            <p:ph type="title"/>
          </p:nvPr>
        </p:nvSpPr>
        <p:spPr>
          <a:solidFill>
            <a:srgbClr val="FFC000"/>
          </a:solidFill>
        </p:spPr>
        <p:txBody>
          <a:bodyPr>
            <a:normAutofit fontScale="90000"/>
          </a:bodyPr>
          <a:lstStyle/>
          <a:p>
            <a:r>
              <a:rPr lang="fr-CA" dirty="0" smtClean="0"/>
              <a:t>Flexibilité cognitive / stratégies d’intervention</a:t>
            </a:r>
            <a:endParaRPr lang="fr-CA" dirty="0"/>
          </a:p>
        </p:txBody>
      </p:sp>
      <p:pic>
        <p:nvPicPr>
          <p:cNvPr id="2050" name="Picture 2" descr="Résultats de recherche d'images pour « preschool upside down day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18" t="12714" r="11084" b="2528"/>
          <a:stretch/>
        </p:blipFill>
        <p:spPr bwMode="auto">
          <a:xfrm>
            <a:off x="7378511" y="1340768"/>
            <a:ext cx="1731793" cy="280831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6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arn(inVertic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arn(inVertical)">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custDataLst>
              <p:tags r:id="rId1"/>
            </p:custDataLst>
          </p:nvPr>
        </p:nvSpPr>
        <p:spPr>
          <a:xfrm>
            <a:off x="323528" y="1628800"/>
            <a:ext cx="6264696" cy="3024336"/>
          </a:xfrm>
        </p:spPr>
        <p:txBody>
          <a:bodyPr>
            <a:normAutofit/>
          </a:bodyPr>
          <a:lstStyle/>
          <a:p>
            <a:pPr marL="0" indent="0">
              <a:spcBef>
                <a:spcPts val="0"/>
              </a:spcBef>
              <a:buNone/>
            </a:pPr>
            <a:r>
              <a:rPr lang="fr-CA" sz="2400" dirty="0"/>
              <a:t>Capacité à </a:t>
            </a:r>
            <a:r>
              <a:rPr lang="fr-CA" sz="2400" b="1" dirty="0">
                <a:solidFill>
                  <a:srgbClr val="0070C0"/>
                </a:solidFill>
              </a:rPr>
              <a:t>contrôler</a:t>
            </a:r>
            <a:r>
              <a:rPr lang="fr-CA" sz="2400" b="1" dirty="0"/>
              <a:t> </a:t>
            </a:r>
            <a:r>
              <a:rPr lang="fr-CA" sz="2400" dirty="0"/>
              <a:t>son</a:t>
            </a:r>
            <a:r>
              <a:rPr lang="fr-CA" sz="2400" dirty="0">
                <a:solidFill>
                  <a:srgbClr val="5F5F4B"/>
                </a:solidFill>
              </a:rPr>
              <a:t> </a:t>
            </a:r>
            <a:r>
              <a:rPr lang="fr-CA" sz="2400" b="1" dirty="0" smtClean="0">
                <a:solidFill>
                  <a:srgbClr val="0070C0"/>
                </a:solidFill>
              </a:rPr>
              <a:t>comportement</a:t>
            </a:r>
            <a:r>
              <a:rPr lang="fr-CA" sz="2400" dirty="0" smtClean="0">
                <a:solidFill>
                  <a:srgbClr val="5F5F4B"/>
                </a:solidFill>
              </a:rPr>
              <a:t> </a:t>
            </a:r>
            <a:r>
              <a:rPr lang="fr-CA" sz="2400" dirty="0"/>
              <a:t>ou ses </a:t>
            </a:r>
            <a:r>
              <a:rPr lang="fr-CA" sz="2400" b="1" dirty="0" smtClean="0">
                <a:solidFill>
                  <a:srgbClr val="0070C0"/>
                </a:solidFill>
              </a:rPr>
              <a:t>impulsions </a:t>
            </a:r>
            <a:r>
              <a:rPr lang="fr-CA" sz="2400" dirty="0" smtClean="0"/>
              <a:t>à empêcher l’adoption d’un comportement lorsqu’il n’est pas approprié.</a:t>
            </a:r>
          </a:p>
          <a:p>
            <a:pPr marL="0" lvl="0" indent="0">
              <a:spcBef>
                <a:spcPts val="0"/>
              </a:spcBef>
              <a:buNone/>
            </a:pPr>
            <a:r>
              <a:rPr lang="fr-CA" sz="2400" dirty="0" smtClean="0"/>
              <a:t>Capacité à </a:t>
            </a:r>
            <a:r>
              <a:rPr lang="fr-CA" sz="2400" dirty="0"/>
              <a:t>se </a:t>
            </a:r>
            <a:r>
              <a:rPr lang="fr-CA" sz="2400" b="1" dirty="0">
                <a:solidFill>
                  <a:srgbClr val="0070C0"/>
                </a:solidFill>
              </a:rPr>
              <a:t>concentrer</a:t>
            </a:r>
            <a:r>
              <a:rPr lang="fr-CA" sz="2400" b="1" dirty="0"/>
              <a:t> </a:t>
            </a:r>
            <a:r>
              <a:rPr lang="fr-CA" sz="2400" dirty="0"/>
              <a:t>sur la tâche à accomplir malgré les</a:t>
            </a:r>
            <a:r>
              <a:rPr lang="fr-CA" sz="2400" dirty="0">
                <a:solidFill>
                  <a:srgbClr val="5F5F4B"/>
                </a:solidFill>
              </a:rPr>
              <a:t> </a:t>
            </a:r>
            <a:r>
              <a:rPr lang="fr-CA" sz="2400" b="1" dirty="0">
                <a:solidFill>
                  <a:srgbClr val="0070C0"/>
                </a:solidFill>
              </a:rPr>
              <a:t>distractions</a:t>
            </a:r>
            <a:r>
              <a:rPr lang="fr-CA" sz="2400" dirty="0">
                <a:solidFill>
                  <a:srgbClr val="0070C0"/>
                </a:solidFill>
              </a:rPr>
              <a:t>,</a:t>
            </a:r>
            <a:r>
              <a:rPr lang="fr-CA" sz="2400" dirty="0">
                <a:solidFill>
                  <a:srgbClr val="5F5F4B"/>
                </a:solidFill>
              </a:rPr>
              <a:t> </a:t>
            </a:r>
            <a:r>
              <a:rPr lang="fr-CA" sz="2800" b="1" dirty="0">
                <a:solidFill>
                  <a:srgbClr val="0070C0"/>
                </a:solidFill>
              </a:rPr>
              <a:t>l’ennui</a:t>
            </a:r>
            <a:r>
              <a:rPr lang="fr-CA" sz="2800" dirty="0">
                <a:solidFill>
                  <a:srgbClr val="0070C0"/>
                </a:solidFill>
              </a:rPr>
              <a:t> </a:t>
            </a:r>
            <a:r>
              <a:rPr lang="fr-CA" sz="2800" dirty="0">
                <a:solidFill>
                  <a:srgbClr val="5F5F4B"/>
                </a:solidFill>
              </a:rPr>
              <a:t>ou </a:t>
            </a:r>
            <a:r>
              <a:rPr lang="fr-CA" sz="2800" b="1" dirty="0">
                <a:solidFill>
                  <a:srgbClr val="0070C0"/>
                </a:solidFill>
              </a:rPr>
              <a:t>l’échec</a:t>
            </a:r>
            <a:r>
              <a:rPr lang="fr-CA" sz="2800" dirty="0">
                <a:solidFill>
                  <a:srgbClr val="5F5F4B"/>
                </a:solidFill>
              </a:rPr>
              <a:t>.</a:t>
            </a:r>
          </a:p>
          <a:p>
            <a:pPr marL="0" lvl="0" indent="0">
              <a:spcBef>
                <a:spcPts val="0"/>
              </a:spcBef>
              <a:buNone/>
            </a:pPr>
            <a:endParaRPr lang="fr-CA" sz="2800" i="1" dirty="0">
              <a:solidFill>
                <a:srgbClr val="5F5F4B"/>
              </a:solidFill>
            </a:endParaRPr>
          </a:p>
          <a:p>
            <a:pPr marL="0" indent="0" algn="ctr">
              <a:buNone/>
            </a:pPr>
            <a:endParaRPr lang="fr-CA" dirty="0">
              <a:solidFill>
                <a:srgbClr val="5F5F4B"/>
              </a:solidFill>
            </a:endParaRPr>
          </a:p>
          <a:p>
            <a:pPr marL="0" indent="0" algn="ctr">
              <a:buNone/>
            </a:pPr>
            <a:endParaRPr lang="fr-CA" dirty="0">
              <a:solidFill>
                <a:srgbClr val="5F5F4B"/>
              </a:solidFill>
            </a:endParaRPr>
          </a:p>
          <a:p>
            <a:pPr marL="0" indent="0" algn="ctr">
              <a:buNone/>
            </a:pPr>
            <a:endParaRPr lang="fr-CA" dirty="0">
              <a:solidFill>
                <a:srgbClr val="5F5F4B"/>
              </a:solidFill>
            </a:endParaRPr>
          </a:p>
          <a:p>
            <a:pPr marL="0" indent="0" algn="ctr">
              <a:buNone/>
            </a:pPr>
            <a:endParaRPr lang="fr-CA" dirty="0">
              <a:solidFill>
                <a:srgbClr val="5F5F4B"/>
              </a:solidFill>
            </a:endParaRPr>
          </a:p>
          <a:p>
            <a:pPr marL="0" indent="0" algn="ctr">
              <a:buNone/>
            </a:pPr>
            <a:endParaRPr lang="fr-CA" dirty="0">
              <a:solidFill>
                <a:srgbClr val="5F5F4B"/>
              </a:solidFill>
            </a:endParaRPr>
          </a:p>
          <a:p>
            <a:pPr marL="0" indent="0" algn="ctr">
              <a:buNone/>
            </a:pPr>
            <a:endParaRPr lang="fr-CA" dirty="0">
              <a:solidFill>
                <a:srgbClr val="5F5F4B"/>
              </a:solidFill>
            </a:endParaRPr>
          </a:p>
        </p:txBody>
      </p:sp>
      <p:pic>
        <p:nvPicPr>
          <p:cNvPr id="8" name="Image 7" descr="http://wwwassets.rand.org/content/rand/pubs/technical_reports/TR539/jcr:content/par/teaser.aspectfit.0x1200.jpg/139518338624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3" y="4457127"/>
            <a:ext cx="2535960" cy="1866245"/>
          </a:xfrm>
          <a:prstGeom prst="rect">
            <a:avLst/>
          </a:prstGeom>
          <a:noFill/>
          <a:ln w="38100">
            <a:solidFill>
              <a:schemeClr val="tx1"/>
            </a:solidFill>
          </a:ln>
        </p:spPr>
      </p:pic>
      <p:pic>
        <p:nvPicPr>
          <p:cNvPr id="9" name="Image 8" descr="http://media.buzzle.com/media/images-en/gallery/human-expressions/kids/450-178748638-kids-touching-noses.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4492290"/>
            <a:ext cx="2529937" cy="1834815"/>
          </a:xfrm>
          <a:prstGeom prst="rect">
            <a:avLst/>
          </a:prstGeom>
          <a:noFill/>
          <a:ln w="38100">
            <a:solidFill>
              <a:schemeClr val="tx1"/>
            </a:solidFill>
          </a:ln>
        </p:spPr>
      </p:pic>
      <p:pic>
        <p:nvPicPr>
          <p:cNvPr id="10" name="Image 9" descr="http://www.notimeforflashcards.com/wp-content/uploads/2015/05/how-to-save-circle-time-for-preschool-1.png"/>
          <p:cNvPicPr/>
          <p:nvPr/>
        </p:nvPicPr>
        <p:blipFill>
          <a:blip r:embed="rId6" cstate="print">
            <a:extLst>
              <a:ext uri="{28A0092B-C50C-407E-A947-70E740481C1C}">
                <a14:useLocalDpi xmlns:a14="http://schemas.microsoft.com/office/drawing/2010/main" val="0"/>
              </a:ext>
            </a:extLst>
          </a:blip>
          <a:srcRect t="27977"/>
          <a:stretch>
            <a:fillRect/>
          </a:stretch>
        </p:blipFill>
        <p:spPr bwMode="auto">
          <a:xfrm>
            <a:off x="6434501" y="1609079"/>
            <a:ext cx="2391560" cy="2206800"/>
          </a:xfrm>
          <a:prstGeom prst="rect">
            <a:avLst/>
          </a:prstGeom>
          <a:noFill/>
          <a:ln w="38100">
            <a:solidFill>
              <a:schemeClr val="tx1"/>
            </a:solidFill>
          </a:ln>
        </p:spPr>
      </p:pic>
      <p:sp>
        <p:nvSpPr>
          <p:cNvPr id="4" name="Titre 3"/>
          <p:cNvSpPr>
            <a:spLocks noGrp="1"/>
          </p:cNvSpPr>
          <p:nvPr>
            <p:ph type="title"/>
          </p:nvPr>
        </p:nvSpPr>
        <p:spPr>
          <a:solidFill>
            <a:srgbClr val="FFC000"/>
          </a:solidFill>
        </p:spPr>
        <p:txBody>
          <a:bodyPr/>
          <a:lstStyle/>
          <a:p>
            <a:r>
              <a:rPr lang="fr-CA" dirty="0" smtClean="0"/>
              <a:t>Inhibition</a:t>
            </a:r>
            <a:endParaRPr lang="fr-CA" dirty="0"/>
          </a:p>
        </p:txBody>
      </p:sp>
      <p:pic>
        <p:nvPicPr>
          <p:cNvPr id="7" name="Image 6" descr="Résultats de recherche d'images pour « toddlers emotions »"/>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4391" y="4492291"/>
            <a:ext cx="2743200" cy="1831082"/>
          </a:xfrm>
          <a:prstGeom prst="rect">
            <a:avLst/>
          </a:prstGeom>
          <a:noFill/>
          <a:ln w="38100">
            <a:solidFill>
              <a:schemeClr val="tx1"/>
            </a:solidFill>
          </a:ln>
        </p:spPr>
      </p:pic>
    </p:spTree>
    <p:extLst>
      <p:ext uri="{BB962C8B-B14F-4D97-AF65-F5344CB8AC3E}">
        <p14:creationId xmlns:p14="http://schemas.microsoft.com/office/powerpoint/2010/main" val="175689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94585" y="1410719"/>
            <a:ext cx="6237655" cy="4754585"/>
          </a:xfrm>
        </p:spPr>
        <p:txBody>
          <a:bodyPr>
            <a:normAutofit/>
          </a:bodyPr>
          <a:lstStyle/>
          <a:p>
            <a:pPr marL="0" indent="0">
              <a:buClr>
                <a:srgbClr val="A03219"/>
              </a:buClr>
              <a:buNone/>
            </a:pPr>
            <a:r>
              <a:rPr lang="fr-CA" sz="2400" dirty="0">
                <a:solidFill>
                  <a:srgbClr val="5F5F4B"/>
                </a:solidFill>
              </a:rPr>
              <a:t>Lorsque peu développée, ce qu’on peut observer chez l’enfant:</a:t>
            </a:r>
          </a:p>
          <a:p>
            <a:pPr>
              <a:buClr>
                <a:srgbClr val="A03219"/>
              </a:buClr>
            </a:pPr>
            <a:r>
              <a:rPr lang="fr-CA" sz="2400" b="1" dirty="0"/>
              <a:t>Actif</a:t>
            </a:r>
            <a:r>
              <a:rPr lang="fr-CA" sz="2400" dirty="0">
                <a:solidFill>
                  <a:srgbClr val="5F5F4B"/>
                </a:solidFill>
              </a:rPr>
              <a:t> et </a:t>
            </a:r>
            <a:r>
              <a:rPr lang="fr-CA" sz="2400" b="1" dirty="0"/>
              <a:t>impulsif</a:t>
            </a:r>
          </a:p>
          <a:p>
            <a:pPr>
              <a:buClr>
                <a:srgbClr val="A03219"/>
              </a:buClr>
            </a:pPr>
            <a:r>
              <a:rPr lang="fr-CA" sz="2400" b="1" dirty="0"/>
              <a:t>Parle sans réfléchir </a:t>
            </a:r>
            <a:r>
              <a:rPr lang="fr-CA" sz="2400" dirty="0">
                <a:solidFill>
                  <a:srgbClr val="5F5F4B"/>
                </a:solidFill>
              </a:rPr>
              <a:t>ou hors </a:t>
            </a:r>
            <a:r>
              <a:rPr lang="fr-CA" sz="2400" dirty="0" smtClean="0">
                <a:solidFill>
                  <a:srgbClr val="5F5F4B"/>
                </a:solidFill>
              </a:rPr>
              <a:t>contexte, coupe la parole</a:t>
            </a:r>
            <a:endParaRPr lang="fr-CA" sz="2400" dirty="0">
              <a:solidFill>
                <a:srgbClr val="5F5F4B"/>
              </a:solidFill>
            </a:endParaRPr>
          </a:p>
          <a:p>
            <a:pPr>
              <a:buClr>
                <a:srgbClr val="A03219"/>
              </a:buClr>
            </a:pPr>
            <a:r>
              <a:rPr lang="fr-CA" sz="2400" dirty="0" smtClean="0">
                <a:solidFill>
                  <a:srgbClr val="5F5F4B"/>
                </a:solidFill>
              </a:rPr>
              <a:t>Fini pas ses </a:t>
            </a:r>
            <a:r>
              <a:rPr lang="fr-CA" sz="2400" b="1" dirty="0"/>
              <a:t>tâches</a:t>
            </a:r>
            <a:r>
              <a:rPr lang="fr-CA" sz="2400" dirty="0">
                <a:solidFill>
                  <a:srgbClr val="5F5F4B"/>
                </a:solidFill>
              </a:rPr>
              <a:t> </a:t>
            </a:r>
            <a:endParaRPr lang="fr-CA" sz="2400" dirty="0" smtClean="0">
              <a:solidFill>
                <a:srgbClr val="5F5F4B"/>
              </a:solidFill>
            </a:endParaRPr>
          </a:p>
          <a:p>
            <a:pPr>
              <a:buClr>
                <a:srgbClr val="A03219"/>
              </a:buClr>
            </a:pPr>
            <a:r>
              <a:rPr lang="fr-CA" sz="2400" dirty="0" smtClean="0">
                <a:solidFill>
                  <a:srgbClr val="5F5F4B"/>
                </a:solidFill>
              </a:rPr>
              <a:t>Difficulté à </a:t>
            </a:r>
            <a:r>
              <a:rPr lang="fr-CA" sz="2400" b="1" dirty="0" smtClean="0"/>
              <a:t>attendre, </a:t>
            </a:r>
            <a:r>
              <a:rPr lang="fr-CA" sz="2400" dirty="0" smtClean="0">
                <a:solidFill>
                  <a:schemeClr val="bg1">
                    <a:lumMod val="50000"/>
                  </a:schemeClr>
                </a:solidFill>
              </a:rPr>
              <a:t>de vivre un </a:t>
            </a:r>
            <a:r>
              <a:rPr lang="fr-CA" sz="2400" b="1" dirty="0" smtClean="0"/>
              <a:t>délai</a:t>
            </a:r>
            <a:endParaRPr lang="fr-CA" sz="2400" b="1" dirty="0"/>
          </a:p>
          <a:p>
            <a:pPr>
              <a:buClr>
                <a:srgbClr val="A03219"/>
              </a:buClr>
            </a:pPr>
            <a:r>
              <a:rPr lang="fr-CA" sz="2400" b="1" dirty="0"/>
              <a:t>Souvent en conflit </a:t>
            </a:r>
            <a:r>
              <a:rPr lang="fr-CA" sz="2400" dirty="0">
                <a:solidFill>
                  <a:srgbClr val="5F5F4B"/>
                </a:solidFill>
              </a:rPr>
              <a:t>avec les autres</a:t>
            </a:r>
          </a:p>
          <a:p>
            <a:pPr marL="0" indent="0">
              <a:buClr>
                <a:srgbClr val="A03219"/>
              </a:buClr>
              <a:buNone/>
            </a:pPr>
            <a:endParaRPr lang="fr-CA" dirty="0">
              <a:solidFill>
                <a:srgbClr val="5F5F4B"/>
              </a:solidFill>
            </a:endParaRPr>
          </a:p>
        </p:txBody>
      </p:sp>
      <p:pic>
        <p:nvPicPr>
          <p:cNvPr id="5" name="Image 4" descr="https://s-media-cache-ak0.pinimg.com/736x/b1/d8/86/b1d88600202dfecaa34b84a9ff47df4c.jpg"/>
          <p:cNvPicPr/>
          <p:nvPr/>
        </p:nvPicPr>
        <p:blipFill rotWithShape="1">
          <a:blip r:embed="rId3" cstate="print">
            <a:extLst>
              <a:ext uri="{28A0092B-C50C-407E-A947-70E740481C1C}">
                <a14:useLocalDpi xmlns:a14="http://schemas.microsoft.com/office/drawing/2010/main" val="0"/>
              </a:ext>
            </a:extLst>
          </a:blip>
          <a:srcRect t="14414" b="10461"/>
          <a:stretch/>
        </p:blipFill>
        <p:spPr bwMode="auto">
          <a:xfrm>
            <a:off x="5981333" y="4487883"/>
            <a:ext cx="2854819" cy="2100588"/>
          </a:xfrm>
          <a:prstGeom prst="rect">
            <a:avLst/>
          </a:prstGeom>
          <a:noFill/>
          <a:ln>
            <a:noFill/>
          </a:ln>
        </p:spPr>
      </p:pic>
      <p:pic>
        <p:nvPicPr>
          <p:cNvPr id="6" name="Image 5" descr="http://www.ahaparenting.com/img/toddler%20scribbles%20on%20fac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1201" y="1340768"/>
            <a:ext cx="1666467" cy="2418575"/>
          </a:xfrm>
          <a:prstGeom prst="rect">
            <a:avLst/>
          </a:prstGeom>
          <a:noFill/>
          <a:ln>
            <a:noFill/>
          </a:ln>
        </p:spPr>
      </p:pic>
      <p:sp>
        <p:nvSpPr>
          <p:cNvPr id="4" name="Titre 3"/>
          <p:cNvSpPr>
            <a:spLocks noGrp="1"/>
          </p:cNvSpPr>
          <p:nvPr>
            <p:ph type="title"/>
          </p:nvPr>
        </p:nvSpPr>
        <p:spPr>
          <a:solidFill>
            <a:srgbClr val="FFC000"/>
          </a:solidFill>
        </p:spPr>
        <p:txBody>
          <a:bodyPr/>
          <a:lstStyle/>
          <a:p>
            <a:r>
              <a:rPr lang="fr-CA" dirty="0" smtClean="0"/>
              <a:t>Inhibition / Observations</a:t>
            </a:r>
            <a:endParaRPr lang="fr-CA" dirty="0"/>
          </a:p>
        </p:txBody>
      </p:sp>
      <p:pic>
        <p:nvPicPr>
          <p:cNvPr id="7" name="Image 6" descr="Résultats de recherche d'images pour « toddlers conflict »"/>
          <p:cNvPicPr/>
          <p:nvPr/>
        </p:nvPicPr>
        <p:blipFill>
          <a:blip r:embed="rId5">
            <a:extLst>
              <a:ext uri="{28A0092B-C50C-407E-A947-70E740481C1C}">
                <a14:useLocalDpi xmlns:a14="http://schemas.microsoft.com/office/drawing/2010/main" val="0"/>
              </a:ext>
            </a:extLst>
          </a:blip>
          <a:srcRect/>
          <a:stretch>
            <a:fillRect/>
          </a:stretch>
        </p:blipFill>
        <p:spPr bwMode="auto">
          <a:xfrm>
            <a:off x="827584" y="4725144"/>
            <a:ext cx="2736304" cy="2004243"/>
          </a:xfrm>
          <a:prstGeom prst="rect">
            <a:avLst/>
          </a:prstGeom>
          <a:noFill/>
          <a:ln>
            <a:noFill/>
          </a:ln>
          <a:effectLst>
            <a:softEdge rad="127000"/>
          </a:effectLst>
        </p:spPr>
      </p:pic>
    </p:spTree>
    <p:extLst>
      <p:ext uri="{BB962C8B-B14F-4D97-AF65-F5344CB8AC3E}">
        <p14:creationId xmlns:p14="http://schemas.microsoft.com/office/powerpoint/2010/main" val="418142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600201"/>
            <a:ext cx="8229600" cy="1756791"/>
          </a:xfrm>
        </p:spPr>
        <p:txBody>
          <a:bodyPr>
            <a:normAutofit/>
          </a:bodyPr>
          <a:lstStyle/>
          <a:p>
            <a:r>
              <a:rPr lang="fr-CA" dirty="0"/>
              <a:t>Les </a:t>
            </a:r>
            <a:r>
              <a:rPr lang="fr-CA" b="1" dirty="0">
                <a:solidFill>
                  <a:srgbClr val="FF0000"/>
                </a:solidFill>
              </a:rPr>
              <a:t>limites des FÉ peuvent faire croire </a:t>
            </a:r>
            <a:r>
              <a:rPr lang="fr-CA" dirty="0"/>
              <a:t>que les enfants sont </a:t>
            </a:r>
            <a:r>
              <a:rPr lang="fr-CA" b="1" dirty="0">
                <a:solidFill>
                  <a:srgbClr val="FF0000"/>
                </a:solidFill>
              </a:rPr>
              <a:t>entêtés</a:t>
            </a:r>
            <a:r>
              <a:rPr lang="fr-CA" dirty="0"/>
              <a:t>, </a:t>
            </a:r>
            <a:r>
              <a:rPr lang="fr-CA" b="1" dirty="0">
                <a:solidFill>
                  <a:srgbClr val="FF0000"/>
                </a:solidFill>
              </a:rPr>
              <a:t>indiscipliné </a:t>
            </a:r>
            <a:r>
              <a:rPr lang="fr-CA" dirty="0"/>
              <a:t>ou </a:t>
            </a:r>
            <a:r>
              <a:rPr lang="fr-CA" b="1" dirty="0">
                <a:solidFill>
                  <a:srgbClr val="FF0000"/>
                </a:solidFill>
              </a:rPr>
              <a:t>opposant</a:t>
            </a:r>
            <a:r>
              <a:rPr lang="fr-CA" dirty="0"/>
              <a:t> quand ils posent des gestes qu’ils ne devraient pas poser ou semblent ne pas écouter.</a:t>
            </a:r>
          </a:p>
          <a:p>
            <a:endParaRPr lang="fr-CA" dirty="0"/>
          </a:p>
        </p:txBody>
      </p:sp>
      <p:sp>
        <p:nvSpPr>
          <p:cNvPr id="4" name="Espace réservé du contenu 2"/>
          <p:cNvSpPr txBox="1">
            <a:spLocks/>
          </p:cNvSpPr>
          <p:nvPr/>
        </p:nvSpPr>
        <p:spPr>
          <a:xfrm>
            <a:off x="457200" y="3429000"/>
            <a:ext cx="5266928" cy="2952328"/>
          </a:xfrm>
          <a:prstGeom prst="rect">
            <a:avLst/>
          </a:prstGeom>
        </p:spPr>
        <p:txBody>
          <a:bodyPr vert="horz" lIns="91440" tIns="45720" rIns="91440" bIns="45720" rtlCol="0">
            <a:normAutofit fontScale="7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CA" sz="3200" b="0" i="0" u="none" strike="noStrike" kern="1200" cap="none" spc="0" normalizeH="0" baseline="0" noProof="0" dirty="0">
                <a:ln>
                  <a:noFill/>
                </a:ln>
                <a:solidFill>
                  <a:schemeClr val="tx1"/>
                </a:solidFill>
                <a:effectLst/>
                <a:uLnTx/>
                <a:uFillTx/>
                <a:latin typeface="+mn-lt"/>
                <a:ea typeface="+mn-ea"/>
                <a:cs typeface="+mn-cs"/>
              </a:rPr>
              <a:t>Par exemple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CA" sz="2800" b="0" i="0" u="none" strike="noStrike" kern="1200" cap="none" spc="0" normalizeH="0" baseline="0" noProof="0" dirty="0">
                <a:ln>
                  <a:noFill/>
                </a:ln>
                <a:solidFill>
                  <a:schemeClr val="tx1"/>
                </a:solidFill>
                <a:effectLst/>
                <a:uLnTx/>
                <a:uFillTx/>
                <a:latin typeface="+mn-lt"/>
                <a:ea typeface="+mn-ea"/>
                <a:cs typeface="+mn-cs"/>
              </a:rPr>
              <a:t>lorsqu’ils répètent avec insistance qu’ils n’ont pas besoin de manteau pour aller jouer dans la neige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CA" sz="2800" b="0" i="0" u="none" strike="noStrike" kern="1200" cap="none" spc="0" normalizeH="0" baseline="0" noProof="0" dirty="0">
                <a:ln>
                  <a:noFill/>
                </a:ln>
                <a:solidFill>
                  <a:schemeClr val="tx1"/>
                </a:solidFill>
                <a:effectLst/>
                <a:uLnTx/>
                <a:uFillTx/>
                <a:latin typeface="+mn-lt"/>
                <a:ea typeface="+mn-ea"/>
                <a:cs typeface="+mn-cs"/>
              </a:rPr>
              <a:t>lorsqu’ils cherchent à prendre un biscuit même s’ils sont capables de répéter la règle selon laquelle ils ne peuvent en manger un avant la fin du repas.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fr-CA"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51202" name="Picture 2" descr="http://cache2.asset-cache.net/gc/76132189-asian-girl-taking-cookie-from-jar-gettyimages.jpg?v=1&amp;c=IWSAsset&amp;k=2&amp;d=xKFFX%2BmXzB2poYcz2%2FiwDoe3MLqcvCbGk5ARjtHyuNx45kPdOcyfozFNESOs0FWymBFQk7q5fR8mRm4nFvkqWg%3D%3D">
            <a:hlinkClick r:id="rId2"/>
          </p:cNvPr>
          <p:cNvPicPr>
            <a:picLocks noChangeAspect="1" noChangeArrowheads="1"/>
          </p:cNvPicPr>
          <p:nvPr/>
        </p:nvPicPr>
        <p:blipFill>
          <a:blip r:embed="rId3" cstate="print"/>
          <a:srcRect b="15360"/>
          <a:stretch>
            <a:fillRect/>
          </a:stretch>
        </p:blipFill>
        <p:spPr bwMode="auto">
          <a:xfrm>
            <a:off x="5796136" y="3645024"/>
            <a:ext cx="2977645" cy="2520280"/>
          </a:xfrm>
          <a:prstGeom prst="rect">
            <a:avLst/>
          </a:prstGeom>
          <a:noFill/>
        </p:spPr>
      </p:pic>
      <p:sp>
        <p:nvSpPr>
          <p:cNvPr id="5" name="Titre 4"/>
          <p:cNvSpPr>
            <a:spLocks noGrp="1"/>
          </p:cNvSpPr>
          <p:nvPr>
            <p:ph type="title"/>
          </p:nvPr>
        </p:nvSpPr>
        <p:spPr>
          <a:solidFill>
            <a:srgbClr val="FFC000"/>
          </a:solidFill>
        </p:spPr>
        <p:txBody>
          <a:bodyPr/>
          <a:lstStyle/>
          <a:p>
            <a:r>
              <a:rPr lang="fr-CA" dirty="0" smtClean="0"/>
              <a:t>Inhibition / observations</a:t>
            </a:r>
            <a:endParaRPr lang="fr-CA" dirty="0"/>
          </a:p>
        </p:txBody>
      </p:sp>
    </p:spTree>
    <p:extLst>
      <p:ext uri="{BB962C8B-B14F-4D97-AF65-F5344CB8AC3E}">
        <p14:creationId xmlns:p14="http://schemas.microsoft.com/office/powerpoint/2010/main" val="21602536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600201"/>
            <a:ext cx="8229600" cy="1036711"/>
          </a:xfrm>
        </p:spPr>
        <p:txBody>
          <a:bodyPr>
            <a:normAutofit fontScale="85000" lnSpcReduction="20000"/>
          </a:bodyPr>
          <a:lstStyle/>
          <a:p>
            <a:pPr marL="0" indent="0">
              <a:buNone/>
            </a:pPr>
            <a:r>
              <a:rPr lang="fr-CA" dirty="0"/>
              <a:t>Même lorsqu’ils sont fortement </a:t>
            </a:r>
            <a:r>
              <a:rPr lang="fr-CA" b="1" dirty="0">
                <a:solidFill>
                  <a:srgbClr val="FF0000"/>
                </a:solidFill>
              </a:rPr>
              <a:t>motivés </a:t>
            </a:r>
            <a:r>
              <a:rPr lang="fr-CA" dirty="0"/>
              <a:t>à se conduire </a:t>
            </a:r>
            <a:r>
              <a:rPr lang="fr-CA" b="1" dirty="0">
                <a:solidFill>
                  <a:srgbClr val="FF0000"/>
                </a:solidFill>
              </a:rPr>
              <a:t>correctement</a:t>
            </a:r>
            <a:r>
              <a:rPr lang="fr-CA" dirty="0"/>
              <a:t>, les </a:t>
            </a:r>
            <a:r>
              <a:rPr lang="fr-CA" b="1" dirty="0">
                <a:solidFill>
                  <a:srgbClr val="FF0000"/>
                </a:solidFill>
              </a:rPr>
              <a:t>limites</a:t>
            </a:r>
            <a:r>
              <a:rPr lang="fr-CA" dirty="0"/>
              <a:t> de leur fonctionnement exécutif peuvent nuire à leur </a:t>
            </a:r>
            <a:r>
              <a:rPr lang="fr-CA" b="1" dirty="0">
                <a:solidFill>
                  <a:srgbClr val="FF0000"/>
                </a:solidFill>
              </a:rPr>
              <a:t>capacité de le faire</a:t>
            </a:r>
            <a:r>
              <a:rPr lang="fr-CA" dirty="0"/>
              <a:t>. </a:t>
            </a:r>
          </a:p>
          <a:p>
            <a:endParaRPr lang="fr-CA" dirty="0"/>
          </a:p>
          <a:p>
            <a:endParaRPr lang="fr-CA" dirty="0"/>
          </a:p>
          <a:p>
            <a:endParaRPr lang="fr-CA" dirty="0"/>
          </a:p>
          <a:p>
            <a:endParaRPr lang="fr-CA" dirty="0"/>
          </a:p>
        </p:txBody>
      </p:sp>
      <p:sp>
        <p:nvSpPr>
          <p:cNvPr id="4" name="Espace réservé du contenu 2"/>
          <p:cNvSpPr txBox="1">
            <a:spLocks/>
          </p:cNvSpPr>
          <p:nvPr/>
        </p:nvSpPr>
        <p:spPr>
          <a:xfrm>
            <a:off x="395536" y="2708920"/>
            <a:ext cx="6264696" cy="2232248"/>
          </a:xfrm>
          <a:prstGeom prst="rect">
            <a:avLst/>
          </a:prstGeom>
        </p:spPr>
        <p:txBody>
          <a:bodyPr vert="horz" lIns="91440" tIns="45720" rIns="91440" bIns="45720" rtlCol="0">
            <a:normAutofit fontScale="25000" lnSpcReduction="20000"/>
          </a:bodyPr>
          <a:lstStyle/>
          <a:p>
            <a:pPr marR="0" lvl="0" algn="l" defTabSz="914400" rtl="0" eaLnBrk="1" fontAlgn="auto" latinLnBrk="0" hangingPunct="1">
              <a:lnSpc>
                <a:spcPct val="100000"/>
              </a:lnSpc>
              <a:spcBef>
                <a:spcPct val="20000"/>
              </a:spcBef>
              <a:spcAft>
                <a:spcPts val="0"/>
              </a:spcAft>
              <a:buClrTx/>
              <a:buSzTx/>
              <a:tabLst/>
              <a:defRPr/>
            </a:pPr>
            <a:r>
              <a:rPr kumimoji="0" lang="fr-CA" sz="5200" b="0" i="0" u="none" strike="noStrike" kern="1200" cap="none" spc="0" normalizeH="0" baseline="0" noProof="0" dirty="0">
                <a:ln>
                  <a:noFill/>
                </a:ln>
                <a:solidFill>
                  <a:schemeClr val="tx1"/>
                </a:solidFill>
                <a:effectLst/>
                <a:uLnTx/>
                <a:uFillTx/>
                <a:latin typeface="+mn-lt"/>
                <a:ea typeface="+mn-ea"/>
                <a:cs typeface="+mn-cs"/>
              </a:rPr>
              <a:t>Dans une étude récente, on a demandé à des enfants de trois ans d’aider une scientifique à décider si elle devrait manger un bonbon maintenant ou plusieurs bonbons quand il est temps d’aller à la maison. Les enfants répondaient habituellement qu’elle devrait attendre pour avoir une plus grosse récompense, ce qui est un conseil tout à fait rationnel. Mais quand les enfants eux-mêmes ont eu à faire le même choix (un maintenant ou plus de bonbons plus tard), ils ont presque toujours choisi la récompense plus petite, mais immédiate. Malgré qu’ils sachent quoi faire et donner de bons conseils orientés sur l’avenir à la scientifique, les enfants ont agi impulsivement et ont choisi une gratification immédiate plutôt que reportée.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fr-CA" sz="5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fr-CA" sz="5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fr-CA" sz="4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fr-CA"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ZoneTexte 4"/>
          <p:cNvSpPr txBox="1"/>
          <p:nvPr/>
        </p:nvSpPr>
        <p:spPr>
          <a:xfrm>
            <a:off x="971600" y="5372558"/>
            <a:ext cx="6984776" cy="369332"/>
          </a:xfrm>
          <a:prstGeom prst="rect">
            <a:avLst/>
          </a:prstGeom>
          <a:noFill/>
        </p:spPr>
        <p:txBody>
          <a:bodyPr wrap="square" rtlCol="0">
            <a:spAutoFit/>
          </a:bodyPr>
          <a:lstStyle/>
          <a:p>
            <a:r>
              <a:rPr lang="fr-CA" dirty="0">
                <a:hlinkClick r:id="rId2"/>
              </a:rPr>
              <a:t>https://</a:t>
            </a:r>
            <a:r>
              <a:rPr lang="fr-CA" dirty="0" smtClean="0">
                <a:hlinkClick r:id="rId2"/>
              </a:rPr>
              <a:t>www.youtube.com/watch?v=xybQrxvpOnY</a:t>
            </a:r>
            <a:r>
              <a:rPr lang="fr-CA" dirty="0" smtClean="0"/>
              <a:t>  La guimauve</a:t>
            </a:r>
            <a:endParaRPr lang="fr-CA" dirty="0"/>
          </a:p>
        </p:txBody>
      </p:sp>
      <p:sp>
        <p:nvSpPr>
          <p:cNvPr id="7" name="ZoneTexte 6"/>
          <p:cNvSpPr txBox="1"/>
          <p:nvPr/>
        </p:nvSpPr>
        <p:spPr>
          <a:xfrm>
            <a:off x="539552" y="4726885"/>
            <a:ext cx="8147248" cy="369332"/>
          </a:xfrm>
          <a:prstGeom prst="rect">
            <a:avLst/>
          </a:prstGeom>
          <a:noFill/>
        </p:spPr>
        <p:txBody>
          <a:bodyPr wrap="square" rtlCol="0">
            <a:spAutoFit/>
          </a:bodyPr>
          <a:lstStyle/>
          <a:p>
            <a:r>
              <a:rPr lang="fr-CA" dirty="0">
                <a:hlinkClick r:id="rId3"/>
              </a:rPr>
              <a:t>https://</a:t>
            </a:r>
            <a:r>
              <a:rPr lang="fr-CA" dirty="0" smtClean="0">
                <a:hlinkClick r:id="rId3"/>
              </a:rPr>
              <a:t>www.youtube.com/watch?v=Xi1K-Lz4m6I</a:t>
            </a:r>
            <a:r>
              <a:rPr lang="fr-CA" dirty="0" smtClean="0"/>
              <a:t> Le chocolat et la patience</a:t>
            </a:r>
            <a:endParaRPr lang="fr-CA" dirty="0" smtClean="0"/>
          </a:p>
        </p:txBody>
      </p:sp>
      <p:pic>
        <p:nvPicPr>
          <p:cNvPr id="8" name="irc_mi" descr="http://www.child-encyclopedia.com/sites/default/files/images/vignettes/executive-functions-360_0.jpg">
            <a:hlinkClick r:id="rId4"/>
          </p:cNvPr>
          <p:cNvPicPr/>
          <p:nvPr/>
        </p:nvPicPr>
        <p:blipFill>
          <a:blip r:embed="rId5" cstate="print"/>
          <a:srcRect/>
          <a:stretch>
            <a:fillRect/>
          </a:stretch>
        </p:blipFill>
        <p:spPr bwMode="auto">
          <a:xfrm>
            <a:off x="6588224" y="3140968"/>
            <a:ext cx="2348880" cy="1213495"/>
          </a:xfrm>
          <a:prstGeom prst="rect">
            <a:avLst/>
          </a:prstGeom>
          <a:noFill/>
          <a:ln w="9525">
            <a:noFill/>
            <a:miter lim="800000"/>
            <a:headEnd/>
            <a:tailEnd/>
          </a:ln>
        </p:spPr>
      </p:pic>
      <p:sp>
        <p:nvSpPr>
          <p:cNvPr id="9" name="Titre 8"/>
          <p:cNvSpPr>
            <a:spLocks noGrp="1"/>
          </p:cNvSpPr>
          <p:nvPr>
            <p:ph type="title"/>
          </p:nvPr>
        </p:nvSpPr>
        <p:spPr>
          <a:solidFill>
            <a:srgbClr val="FFC000"/>
          </a:solidFill>
        </p:spPr>
        <p:txBody>
          <a:bodyPr/>
          <a:lstStyle/>
          <a:p>
            <a:r>
              <a:rPr lang="fr-CA" dirty="0" smtClean="0"/>
              <a:t>Inhibition / un exemple</a:t>
            </a:r>
            <a:endParaRPr lang="fr-CA" dirty="0"/>
          </a:p>
        </p:txBody>
      </p:sp>
    </p:spTree>
    <p:extLst>
      <p:ext uri="{BB962C8B-B14F-4D97-AF65-F5344CB8AC3E}">
        <p14:creationId xmlns:p14="http://schemas.microsoft.com/office/powerpoint/2010/main" val="5857738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600200"/>
            <a:ext cx="5770984" cy="4525963"/>
          </a:xfrm>
        </p:spPr>
        <p:txBody>
          <a:bodyPr>
            <a:normAutofit/>
          </a:bodyPr>
          <a:lstStyle/>
          <a:p>
            <a:pPr>
              <a:buClr>
                <a:srgbClr val="A03219"/>
              </a:buClr>
            </a:pPr>
            <a:r>
              <a:rPr lang="fr-CA" sz="2400" dirty="0">
                <a:solidFill>
                  <a:srgbClr val="5F5F4B"/>
                </a:solidFill>
              </a:rPr>
              <a:t>Montrer des techniques d’autocontrôle</a:t>
            </a:r>
          </a:p>
          <a:p>
            <a:pPr>
              <a:buClr>
                <a:srgbClr val="A03219"/>
              </a:buClr>
            </a:pPr>
            <a:r>
              <a:rPr lang="fr-CA" sz="2400" dirty="0" smtClean="0">
                <a:solidFill>
                  <a:srgbClr val="5F5F4B"/>
                </a:solidFill>
              </a:rPr>
              <a:t>Énoncer clairement le </a:t>
            </a:r>
            <a:r>
              <a:rPr lang="fr-CA" sz="2400" dirty="0">
                <a:solidFill>
                  <a:srgbClr val="5F5F4B"/>
                </a:solidFill>
              </a:rPr>
              <a:t>comportement </a:t>
            </a:r>
            <a:r>
              <a:rPr lang="fr-CA" sz="2400" dirty="0" smtClean="0">
                <a:solidFill>
                  <a:srgbClr val="5F5F4B"/>
                </a:solidFill>
              </a:rPr>
              <a:t>attendu</a:t>
            </a:r>
            <a:endParaRPr lang="fr-CA" sz="2400" dirty="0">
              <a:solidFill>
                <a:srgbClr val="5F5F4B"/>
              </a:solidFill>
            </a:endParaRPr>
          </a:p>
          <a:p>
            <a:pPr>
              <a:buClr>
                <a:srgbClr val="A03219"/>
              </a:buClr>
            </a:pPr>
            <a:r>
              <a:rPr lang="fr-CA" sz="2400" dirty="0">
                <a:solidFill>
                  <a:srgbClr val="5F5F4B"/>
                </a:solidFill>
              </a:rPr>
              <a:t>Répondre au besoin </a:t>
            </a:r>
            <a:r>
              <a:rPr lang="fr-CA" sz="2400" dirty="0" smtClean="0">
                <a:solidFill>
                  <a:srgbClr val="5F5F4B"/>
                </a:solidFill>
              </a:rPr>
              <a:t>de bouger</a:t>
            </a:r>
            <a:endParaRPr lang="fr-CA" sz="2400" dirty="0">
              <a:solidFill>
                <a:srgbClr val="5F5F4B"/>
              </a:solidFill>
            </a:endParaRPr>
          </a:p>
          <a:p>
            <a:pPr>
              <a:buClr>
                <a:srgbClr val="A03219"/>
              </a:buClr>
            </a:pPr>
            <a:r>
              <a:rPr lang="fr-CA" sz="2400" dirty="0" smtClean="0">
                <a:solidFill>
                  <a:srgbClr val="5F5F4B"/>
                </a:solidFill>
              </a:rPr>
              <a:t>Identifier </a:t>
            </a:r>
            <a:r>
              <a:rPr lang="fr-CA" sz="2400" dirty="0">
                <a:solidFill>
                  <a:srgbClr val="5F5F4B"/>
                </a:solidFill>
              </a:rPr>
              <a:t>les situations </a:t>
            </a:r>
            <a:r>
              <a:rPr lang="fr-CA" sz="2400" dirty="0" smtClean="0">
                <a:solidFill>
                  <a:srgbClr val="5F5F4B"/>
                </a:solidFill>
              </a:rPr>
              <a:t>problématiques</a:t>
            </a:r>
            <a:endParaRPr lang="fr-CA" sz="2400" dirty="0">
              <a:solidFill>
                <a:srgbClr val="5F5F4B"/>
              </a:solidFill>
            </a:endParaRPr>
          </a:p>
          <a:p>
            <a:pPr>
              <a:buClr>
                <a:srgbClr val="A03219"/>
              </a:buClr>
            </a:pPr>
            <a:r>
              <a:rPr lang="fr-CA" sz="2400" dirty="0">
                <a:solidFill>
                  <a:srgbClr val="5F5F4B"/>
                </a:solidFill>
              </a:rPr>
              <a:t>Réaménager l’espace</a:t>
            </a:r>
          </a:p>
          <a:p>
            <a:pPr>
              <a:buClr>
                <a:srgbClr val="A03219"/>
              </a:buClr>
            </a:pPr>
            <a:r>
              <a:rPr lang="fr-CA" sz="2400" dirty="0">
                <a:solidFill>
                  <a:srgbClr val="5F5F4B"/>
                </a:solidFill>
              </a:rPr>
              <a:t>Limiter les distractions</a:t>
            </a:r>
          </a:p>
          <a:p>
            <a:pPr>
              <a:buClr>
                <a:srgbClr val="A03219"/>
              </a:buClr>
            </a:pPr>
            <a:r>
              <a:rPr lang="fr-CA" sz="2400" dirty="0" smtClean="0">
                <a:solidFill>
                  <a:srgbClr val="5F5F4B"/>
                </a:solidFill>
              </a:rPr>
              <a:t>Morceler </a:t>
            </a:r>
            <a:r>
              <a:rPr lang="fr-CA" sz="2400" dirty="0">
                <a:solidFill>
                  <a:srgbClr val="5F5F4B"/>
                </a:solidFill>
              </a:rPr>
              <a:t>la tâche</a:t>
            </a:r>
          </a:p>
          <a:p>
            <a:pPr marL="0" indent="0">
              <a:buClr>
                <a:srgbClr val="A03219"/>
              </a:buClr>
              <a:buNone/>
            </a:pPr>
            <a:endParaRPr lang="fr-CA" dirty="0">
              <a:solidFill>
                <a:srgbClr val="5F5F4B"/>
              </a:solidFill>
            </a:endParaRPr>
          </a:p>
        </p:txBody>
      </p:sp>
      <p:sp>
        <p:nvSpPr>
          <p:cNvPr id="7" name="Titre 6"/>
          <p:cNvSpPr>
            <a:spLocks noGrp="1"/>
          </p:cNvSpPr>
          <p:nvPr>
            <p:ph type="title"/>
          </p:nvPr>
        </p:nvSpPr>
        <p:spPr>
          <a:solidFill>
            <a:srgbClr val="FFC000"/>
          </a:solidFill>
        </p:spPr>
        <p:txBody>
          <a:bodyPr/>
          <a:lstStyle/>
          <a:p>
            <a:r>
              <a:rPr lang="fr-CA" dirty="0" smtClean="0"/>
              <a:t>Inhibition / stratégies d’intervention</a:t>
            </a:r>
            <a:endParaRPr lang="fr-CA" dirty="0"/>
          </a:p>
        </p:txBody>
      </p:sp>
      <p:pic>
        <p:nvPicPr>
          <p:cNvPr id="3074" name="Picture 2" descr="Résultats de recherche d'images pour « toddle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490" y="4653136"/>
            <a:ext cx="2759694" cy="184123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076" name="Picture 4" descr="Résultats de recherche d'images pour « toddler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3284984"/>
            <a:ext cx="2604988" cy="198875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9" name="Image 8" descr="Résultats de recherche d'images pour « toddlers conflict »"/>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3347" y="1335782"/>
            <a:ext cx="1702693" cy="1949202"/>
          </a:xfrm>
          <a:prstGeom prst="rect">
            <a:avLst/>
          </a:prstGeom>
          <a:noFill/>
          <a:ln>
            <a:noFill/>
          </a:ln>
          <a:effectLst>
            <a:softEdge rad="127000"/>
          </a:effectLst>
        </p:spPr>
      </p:pic>
    </p:spTree>
    <p:extLst>
      <p:ext uri="{BB962C8B-B14F-4D97-AF65-F5344CB8AC3E}">
        <p14:creationId xmlns:p14="http://schemas.microsoft.com/office/powerpoint/2010/main" val="250782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6"/>
                                        </p:tgtEl>
                                        <p:attrNameLst>
                                          <p:attrName>style.visibility</p:attrName>
                                        </p:attrNameLst>
                                      </p:cBhvr>
                                      <p:to>
                                        <p:strVal val="visible"/>
                                      </p:to>
                                    </p:set>
                                    <p:anim calcmode="lin" valueType="num">
                                      <p:cBhvr additive="base">
                                        <p:cTn id="25" dur="500" fill="hold"/>
                                        <p:tgtEl>
                                          <p:spTgt spid="3076"/>
                                        </p:tgtEl>
                                        <p:attrNameLst>
                                          <p:attrName>ppt_x</p:attrName>
                                        </p:attrNameLst>
                                      </p:cBhvr>
                                      <p:tavLst>
                                        <p:tav tm="0">
                                          <p:val>
                                            <p:strVal val="#ppt_x"/>
                                          </p:val>
                                        </p:tav>
                                        <p:tav tm="100000">
                                          <p:val>
                                            <p:strVal val="#ppt_x"/>
                                          </p:val>
                                        </p:tav>
                                      </p:tavLst>
                                    </p:anim>
                                    <p:anim calcmode="lin" valueType="num">
                                      <p:cBhvr additive="base">
                                        <p:cTn id="26"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074"/>
                                        </p:tgtEl>
                                        <p:attrNameLst>
                                          <p:attrName>style.visibility</p:attrName>
                                        </p:attrNameLst>
                                      </p:cBhvr>
                                      <p:to>
                                        <p:strVal val="visible"/>
                                      </p:to>
                                    </p:set>
                                    <p:anim calcmode="lin" valueType="num">
                                      <p:cBhvr additive="base">
                                        <p:cTn id="55" dur="500" fill="hold"/>
                                        <p:tgtEl>
                                          <p:spTgt spid="3074"/>
                                        </p:tgtEl>
                                        <p:attrNameLst>
                                          <p:attrName>ppt_x</p:attrName>
                                        </p:attrNameLst>
                                      </p:cBhvr>
                                      <p:tavLst>
                                        <p:tav tm="0">
                                          <p:val>
                                            <p:strVal val="#ppt_x"/>
                                          </p:val>
                                        </p:tav>
                                        <p:tav tm="100000">
                                          <p:val>
                                            <p:strVal val="#ppt_x"/>
                                          </p:val>
                                        </p:tav>
                                      </p:tavLst>
                                    </p:anim>
                                    <p:anim calcmode="lin" valueType="num">
                                      <p:cBhvr additive="base">
                                        <p:cTn id="56"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FFC000"/>
          </a:solidFill>
        </p:spPr>
        <p:txBody>
          <a:bodyPr/>
          <a:lstStyle/>
          <a:p>
            <a:r>
              <a:rPr lang="fr-CA" dirty="0" smtClean="0"/>
              <a:t>Intentions de la rencontre</a:t>
            </a:r>
            <a:endParaRPr lang="fr-CA" dirty="0"/>
          </a:p>
        </p:txBody>
      </p:sp>
      <p:sp>
        <p:nvSpPr>
          <p:cNvPr id="3" name="Espace réservé du contenu 2"/>
          <p:cNvSpPr>
            <a:spLocks noGrp="1"/>
          </p:cNvSpPr>
          <p:nvPr>
            <p:ph sz="quarter" idx="1"/>
          </p:nvPr>
        </p:nvSpPr>
        <p:spPr>
          <a:xfrm>
            <a:off x="301752" y="2564904"/>
            <a:ext cx="8534400" cy="3774160"/>
          </a:xfrm>
        </p:spPr>
        <p:txBody>
          <a:bodyPr>
            <a:normAutofit/>
          </a:bodyPr>
          <a:lstStyle/>
          <a:p>
            <a:r>
              <a:rPr lang="fr-CA" sz="2400" dirty="0" smtClean="0"/>
              <a:t>C’est quoi les fonctions exécutives?</a:t>
            </a:r>
          </a:p>
          <a:p>
            <a:endParaRPr lang="fr-CA" sz="2400" dirty="0" smtClean="0"/>
          </a:p>
          <a:p>
            <a:r>
              <a:rPr lang="fr-CA" sz="2400" dirty="0" smtClean="0"/>
              <a:t>Quelles sont les principales composantes des FÉ?</a:t>
            </a:r>
          </a:p>
          <a:p>
            <a:endParaRPr lang="fr-CA" sz="2400" dirty="0" smtClean="0"/>
          </a:p>
          <a:p>
            <a:r>
              <a:rPr lang="fr-CA" sz="2400" dirty="0" smtClean="0"/>
              <a:t>Description, observation et stratégies d’interventions?</a:t>
            </a:r>
          </a:p>
          <a:p>
            <a:endParaRPr lang="fr-CA" sz="2400" dirty="0" smtClean="0"/>
          </a:p>
          <a:p>
            <a:r>
              <a:rPr lang="fr-CA" sz="2400" dirty="0" smtClean="0"/>
              <a:t>Comment aider l’enfant à développer ses FÉ?</a:t>
            </a:r>
          </a:p>
          <a:p>
            <a:endParaRPr lang="fr-CA" sz="2400" dirty="0"/>
          </a:p>
        </p:txBody>
      </p:sp>
      <p:pic>
        <p:nvPicPr>
          <p:cNvPr id="4" name="Image 3" descr="Résultats de recherche d'images pour « executive function preschool »"/>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1116220"/>
            <a:ext cx="3328048" cy="2304256"/>
          </a:xfrm>
          <a:prstGeom prst="rect">
            <a:avLst/>
          </a:prstGeom>
          <a:noFill/>
          <a:ln>
            <a:noFill/>
          </a:ln>
          <a:effectLst>
            <a:softEdge rad="127000"/>
          </a:effectLst>
        </p:spPr>
      </p:pic>
    </p:spTree>
    <p:extLst>
      <p:ext uri="{BB962C8B-B14F-4D97-AF65-F5344CB8AC3E}">
        <p14:creationId xmlns:p14="http://schemas.microsoft.com/office/powerpoint/2010/main" val="2464437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custDataLst>
              <p:tags r:id="rId1"/>
            </p:custDataLst>
          </p:nvPr>
        </p:nvSpPr>
        <p:spPr/>
        <p:txBody>
          <a:bodyPr>
            <a:normAutofit/>
          </a:bodyPr>
          <a:lstStyle/>
          <a:p>
            <a:pPr marL="285750" indent="-285750" algn="just"/>
            <a:r>
              <a:rPr lang="fr-CA" sz="2400" dirty="0"/>
              <a:t>Capacité à </a:t>
            </a:r>
            <a:r>
              <a:rPr lang="fr-CA" sz="2400" b="1" dirty="0">
                <a:solidFill>
                  <a:srgbClr val="0070C0"/>
                </a:solidFill>
              </a:rPr>
              <a:t>organiser</a:t>
            </a:r>
            <a:r>
              <a:rPr lang="fr-CA" sz="2400" dirty="0"/>
              <a:t> les actions en </a:t>
            </a:r>
            <a:r>
              <a:rPr lang="fr-CA" sz="2400" b="1" dirty="0">
                <a:solidFill>
                  <a:srgbClr val="0070C0"/>
                </a:solidFill>
              </a:rPr>
              <a:t>étapes</a:t>
            </a:r>
            <a:r>
              <a:rPr lang="fr-CA" sz="2400" dirty="0"/>
              <a:t> efficaces, de </a:t>
            </a:r>
            <a:r>
              <a:rPr lang="fr-CA" sz="2400" b="1" dirty="0">
                <a:solidFill>
                  <a:srgbClr val="0070C0"/>
                </a:solidFill>
              </a:rPr>
              <a:t>coordonner</a:t>
            </a:r>
            <a:r>
              <a:rPr lang="fr-CA" sz="2400" dirty="0"/>
              <a:t> le déroulement, d’établir et de </a:t>
            </a:r>
            <a:r>
              <a:rPr lang="fr-CA" sz="2400" b="1" dirty="0">
                <a:solidFill>
                  <a:srgbClr val="0070C0"/>
                </a:solidFill>
              </a:rPr>
              <a:t>respecter</a:t>
            </a:r>
            <a:r>
              <a:rPr lang="fr-CA" sz="2400" dirty="0"/>
              <a:t> un </a:t>
            </a:r>
            <a:r>
              <a:rPr lang="fr-CA" sz="2400" b="1" dirty="0">
                <a:solidFill>
                  <a:srgbClr val="0070C0"/>
                </a:solidFill>
              </a:rPr>
              <a:t>échéancier,</a:t>
            </a:r>
            <a:r>
              <a:rPr lang="fr-CA" sz="2400" dirty="0"/>
              <a:t> de </a:t>
            </a:r>
            <a:r>
              <a:rPr lang="fr-CA" sz="2400" b="1" dirty="0">
                <a:solidFill>
                  <a:srgbClr val="0070C0"/>
                </a:solidFill>
              </a:rPr>
              <a:t>faire des liens </a:t>
            </a:r>
            <a:r>
              <a:rPr lang="fr-CA" sz="2400" dirty="0"/>
              <a:t>avec les </a:t>
            </a:r>
            <a:r>
              <a:rPr lang="fr-CA" sz="2400" b="1" dirty="0">
                <a:solidFill>
                  <a:srgbClr val="0070C0"/>
                </a:solidFill>
              </a:rPr>
              <a:t>connaissances</a:t>
            </a:r>
            <a:r>
              <a:rPr lang="fr-CA" sz="2400" dirty="0"/>
              <a:t> antérieures afin d’atteindre le </a:t>
            </a:r>
            <a:r>
              <a:rPr lang="fr-CA" sz="2400" b="1" dirty="0">
                <a:solidFill>
                  <a:srgbClr val="0070C0"/>
                </a:solidFill>
              </a:rPr>
              <a:t>but fixé</a:t>
            </a:r>
            <a:r>
              <a:rPr lang="fr-CA" sz="2400" dirty="0"/>
              <a:t>. </a:t>
            </a:r>
          </a:p>
          <a:p>
            <a:pPr marL="0" indent="0" algn="just">
              <a:buNone/>
            </a:pPr>
            <a:endParaRPr lang="fr-CA" sz="2800" dirty="0"/>
          </a:p>
          <a:p>
            <a:pPr marL="0" indent="0">
              <a:buNone/>
            </a:pPr>
            <a:endParaRPr lang="fr-CA" sz="2800" dirty="0">
              <a:solidFill>
                <a:srgbClr val="5F5F4B"/>
              </a:solidFill>
            </a:endParaRPr>
          </a:p>
          <a:p>
            <a:pPr marL="0" indent="0">
              <a:buNone/>
            </a:pPr>
            <a:endParaRPr lang="fr-CA" sz="2800" dirty="0">
              <a:solidFill>
                <a:srgbClr val="5F5F4B"/>
              </a:solidFill>
            </a:endParaRPr>
          </a:p>
        </p:txBody>
      </p:sp>
      <p:pic>
        <p:nvPicPr>
          <p:cNvPr id="40962" name="Picture 2" descr="http://bc6273bae5c7406153b0-35ec7eb5862c7cdeac59f4c310444a4e.r86.cf2.rackcdn.com/c6a8ac5a03711d5b29c55b87f347dba0-5584b1ef045a5e2d89939649b38d90e1.jpg">
            <a:hlinkClick r:id="rId4"/>
          </p:cNvPr>
          <p:cNvPicPr>
            <a:picLocks noChangeAspect="1" noChangeArrowheads="1"/>
          </p:cNvPicPr>
          <p:nvPr/>
        </p:nvPicPr>
        <p:blipFill>
          <a:blip r:embed="rId5" cstate="print"/>
          <a:srcRect/>
          <a:stretch>
            <a:fillRect/>
          </a:stretch>
        </p:blipFill>
        <p:spPr bwMode="auto">
          <a:xfrm>
            <a:off x="683568" y="3645024"/>
            <a:ext cx="3884879" cy="2592288"/>
          </a:xfrm>
          <a:prstGeom prst="rect">
            <a:avLst/>
          </a:prstGeom>
          <a:noFill/>
          <a:effectLst>
            <a:softEdge rad="127000"/>
          </a:effectLst>
        </p:spPr>
      </p:pic>
      <p:pic>
        <p:nvPicPr>
          <p:cNvPr id="5" name="Picture 2" descr="http://www.nidobcn.com/wp-content/uploads/2015/06/executive-fonction.jpg">
            <a:hlinkClick r:id="rId6"/>
          </p:cNvPr>
          <p:cNvPicPr>
            <a:picLocks noChangeAspect="1" noChangeArrowheads="1"/>
          </p:cNvPicPr>
          <p:nvPr/>
        </p:nvPicPr>
        <p:blipFill>
          <a:blip r:embed="rId7" cstate="print"/>
          <a:srcRect/>
          <a:stretch>
            <a:fillRect/>
          </a:stretch>
        </p:blipFill>
        <p:spPr bwMode="auto">
          <a:xfrm>
            <a:off x="5148064" y="3789040"/>
            <a:ext cx="3672408" cy="2448272"/>
          </a:xfrm>
          <a:prstGeom prst="rect">
            <a:avLst/>
          </a:prstGeom>
          <a:noFill/>
          <a:effectLst>
            <a:softEdge rad="127000"/>
          </a:effectLst>
        </p:spPr>
      </p:pic>
      <p:sp>
        <p:nvSpPr>
          <p:cNvPr id="4" name="Titre 3"/>
          <p:cNvSpPr>
            <a:spLocks noGrp="1"/>
          </p:cNvSpPr>
          <p:nvPr>
            <p:ph type="title"/>
          </p:nvPr>
        </p:nvSpPr>
        <p:spPr>
          <a:solidFill>
            <a:srgbClr val="FFC000"/>
          </a:solidFill>
        </p:spPr>
        <p:txBody>
          <a:bodyPr/>
          <a:lstStyle/>
          <a:p>
            <a:r>
              <a:rPr lang="fr-CA" dirty="0" smtClean="0"/>
              <a:t>Planification et organisation</a:t>
            </a:r>
            <a:endParaRPr lang="fr-CA" dirty="0"/>
          </a:p>
        </p:txBody>
      </p:sp>
    </p:spTree>
    <p:extLst>
      <p:ext uri="{BB962C8B-B14F-4D97-AF65-F5344CB8AC3E}">
        <p14:creationId xmlns:p14="http://schemas.microsoft.com/office/powerpoint/2010/main" val="23866230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67544" y="1628800"/>
            <a:ext cx="4618856" cy="4608512"/>
          </a:xfrm>
        </p:spPr>
        <p:txBody>
          <a:bodyPr>
            <a:normAutofit fontScale="85000" lnSpcReduction="10000"/>
          </a:bodyPr>
          <a:lstStyle/>
          <a:p>
            <a:pPr marL="0" indent="0">
              <a:buClr>
                <a:srgbClr val="A03219"/>
              </a:buClr>
              <a:buNone/>
            </a:pPr>
            <a:r>
              <a:rPr lang="fr-CA" dirty="0">
                <a:solidFill>
                  <a:srgbClr val="5F5F4B"/>
                </a:solidFill>
              </a:rPr>
              <a:t>Lorsque peu développée, ce qu’on peut observer chez l’enfant:</a:t>
            </a:r>
          </a:p>
          <a:p>
            <a:pPr>
              <a:buClr>
                <a:srgbClr val="A03219"/>
              </a:buClr>
            </a:pPr>
            <a:r>
              <a:rPr lang="fr-CA" dirty="0">
                <a:solidFill>
                  <a:srgbClr val="5F5F4B"/>
                </a:solidFill>
              </a:rPr>
              <a:t>Maintien difficilement l’</a:t>
            </a:r>
            <a:r>
              <a:rPr lang="fr-CA" b="1" dirty="0"/>
              <a:t>ordre</a:t>
            </a:r>
            <a:r>
              <a:rPr lang="fr-CA" dirty="0"/>
              <a:t> </a:t>
            </a:r>
            <a:r>
              <a:rPr lang="fr-CA" dirty="0">
                <a:solidFill>
                  <a:srgbClr val="5F5F4B"/>
                </a:solidFill>
              </a:rPr>
              <a:t>dans sa </a:t>
            </a:r>
            <a:r>
              <a:rPr lang="fr-CA" b="1" dirty="0"/>
              <a:t>chambre</a:t>
            </a:r>
            <a:r>
              <a:rPr lang="fr-CA" dirty="0">
                <a:solidFill>
                  <a:srgbClr val="5F5F4B"/>
                </a:solidFill>
              </a:rPr>
              <a:t> ou ses </a:t>
            </a:r>
            <a:r>
              <a:rPr lang="fr-CA" b="1" dirty="0" smtClean="0"/>
              <a:t>jouets </a:t>
            </a:r>
            <a:r>
              <a:rPr lang="fr-CA" sz="2100" dirty="0" smtClean="0"/>
              <a:t>(sort tous les jouets)</a:t>
            </a:r>
            <a:endParaRPr lang="fr-CA" sz="2100" dirty="0"/>
          </a:p>
          <a:p>
            <a:pPr>
              <a:buClr>
                <a:srgbClr val="A03219"/>
              </a:buClr>
            </a:pPr>
            <a:r>
              <a:rPr lang="fr-CA" b="1" dirty="0"/>
              <a:t>Perds</a:t>
            </a:r>
            <a:r>
              <a:rPr lang="fr-CA" dirty="0"/>
              <a:t> </a:t>
            </a:r>
            <a:r>
              <a:rPr lang="fr-CA" dirty="0">
                <a:solidFill>
                  <a:srgbClr val="5F5F4B"/>
                </a:solidFill>
              </a:rPr>
              <a:t>ses choses ou </a:t>
            </a:r>
            <a:r>
              <a:rPr lang="fr-CA" b="1" dirty="0"/>
              <a:t>oublie</a:t>
            </a:r>
            <a:r>
              <a:rPr lang="fr-CA" dirty="0">
                <a:solidFill>
                  <a:srgbClr val="5F5F4B"/>
                </a:solidFill>
              </a:rPr>
              <a:t> son matériel</a:t>
            </a:r>
          </a:p>
          <a:p>
            <a:pPr>
              <a:buClr>
                <a:srgbClr val="A03219"/>
              </a:buClr>
            </a:pPr>
            <a:r>
              <a:rPr lang="fr-CA" b="1" dirty="0"/>
              <a:t>En retard</a:t>
            </a:r>
            <a:r>
              <a:rPr lang="fr-CA" dirty="0">
                <a:solidFill>
                  <a:srgbClr val="5F5F4B"/>
                </a:solidFill>
              </a:rPr>
              <a:t>, difficulté à organiser son temps</a:t>
            </a:r>
          </a:p>
          <a:p>
            <a:pPr>
              <a:buClr>
                <a:srgbClr val="A03219"/>
              </a:buClr>
            </a:pPr>
            <a:r>
              <a:rPr lang="fr-CA" dirty="0">
                <a:solidFill>
                  <a:srgbClr val="5F5F4B"/>
                </a:solidFill>
              </a:rPr>
              <a:t>Difficulté à </a:t>
            </a:r>
            <a:r>
              <a:rPr lang="fr-CA" b="1" dirty="0"/>
              <a:t>planifier</a:t>
            </a:r>
            <a:r>
              <a:rPr lang="fr-CA" dirty="0">
                <a:solidFill>
                  <a:srgbClr val="5F5F4B"/>
                </a:solidFill>
              </a:rPr>
              <a:t> </a:t>
            </a:r>
            <a:r>
              <a:rPr lang="fr-CA" dirty="0" smtClean="0">
                <a:solidFill>
                  <a:srgbClr val="5F5F4B"/>
                </a:solidFill>
              </a:rPr>
              <a:t>les étapes: 1, 2, 3</a:t>
            </a:r>
            <a:endParaRPr lang="fr-CA" dirty="0">
              <a:solidFill>
                <a:srgbClr val="5F5F4B"/>
              </a:solidFill>
            </a:endParaRPr>
          </a:p>
          <a:p>
            <a:pPr>
              <a:buClr>
                <a:srgbClr val="A03219"/>
              </a:buClr>
            </a:pPr>
            <a:r>
              <a:rPr lang="fr-CA" b="1" dirty="0"/>
              <a:t>Discours décousu</a:t>
            </a:r>
            <a:r>
              <a:rPr lang="fr-CA" dirty="0">
                <a:solidFill>
                  <a:srgbClr val="5F5F4B"/>
                </a:solidFill>
              </a:rPr>
              <a:t>, organise difficilement ses idées </a:t>
            </a:r>
            <a:endParaRPr lang="fr-CA" dirty="0" smtClean="0">
              <a:solidFill>
                <a:srgbClr val="5F5F4B"/>
              </a:solidFill>
            </a:endParaRPr>
          </a:p>
        </p:txBody>
      </p:sp>
      <p:pic>
        <p:nvPicPr>
          <p:cNvPr id="38914" name="Picture 2" descr="http://cdn-ak.f.st-hatena.com/images/fotolife/P/Pikky/20150117/20150117223821.jpg">
            <a:hlinkClick r:id="rId3"/>
          </p:cNvPr>
          <p:cNvPicPr>
            <a:picLocks noChangeAspect="1" noChangeArrowheads="1"/>
          </p:cNvPicPr>
          <p:nvPr/>
        </p:nvPicPr>
        <p:blipFill>
          <a:blip r:embed="rId4" cstate="print"/>
          <a:srcRect r="11318"/>
          <a:stretch>
            <a:fillRect/>
          </a:stretch>
        </p:blipFill>
        <p:spPr bwMode="auto">
          <a:xfrm>
            <a:off x="5067497" y="1529220"/>
            <a:ext cx="2896000" cy="2077565"/>
          </a:xfrm>
          <a:prstGeom prst="rect">
            <a:avLst/>
          </a:prstGeom>
          <a:noFill/>
          <a:effectLst>
            <a:softEdge rad="127000"/>
          </a:effectLst>
        </p:spPr>
      </p:pic>
      <p:sp>
        <p:nvSpPr>
          <p:cNvPr id="4" name="Titre 3"/>
          <p:cNvSpPr>
            <a:spLocks noGrp="1"/>
          </p:cNvSpPr>
          <p:nvPr>
            <p:ph type="title"/>
          </p:nvPr>
        </p:nvSpPr>
        <p:spPr>
          <a:solidFill>
            <a:srgbClr val="FFC000"/>
          </a:solidFill>
        </p:spPr>
        <p:txBody>
          <a:bodyPr>
            <a:normAutofit/>
          </a:bodyPr>
          <a:lstStyle/>
          <a:p>
            <a:r>
              <a:rPr lang="fr-CA" dirty="0" smtClean="0"/>
              <a:t>Planification et organisation / Observations</a:t>
            </a:r>
            <a:endParaRPr lang="fr-CA" dirty="0"/>
          </a:p>
        </p:txBody>
      </p:sp>
      <p:pic>
        <p:nvPicPr>
          <p:cNvPr id="3078" name="Picture 6" descr="Résultats de recherche d'images pour « child setting the table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981"/>
          <a:stretch/>
        </p:blipFill>
        <p:spPr bwMode="auto">
          <a:xfrm>
            <a:off x="6364489" y="3504733"/>
            <a:ext cx="2471663" cy="172736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080" name="Picture 8" descr="Résultats de recherche d'images pour « child setting the table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3656" y="5085184"/>
            <a:ext cx="2365920" cy="14787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42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normAutofit/>
          </a:bodyPr>
          <a:lstStyle/>
          <a:p>
            <a:pPr>
              <a:buClr>
                <a:srgbClr val="A03219"/>
              </a:buClr>
            </a:pPr>
            <a:r>
              <a:rPr lang="fr-CA" sz="2400" dirty="0">
                <a:solidFill>
                  <a:srgbClr val="5F5F4B"/>
                </a:solidFill>
              </a:rPr>
              <a:t>Utiliser des outils : pictogrammes, bacs identifiés, codes de couleurs </a:t>
            </a:r>
          </a:p>
          <a:p>
            <a:pPr>
              <a:buClr>
                <a:srgbClr val="A03219"/>
              </a:buClr>
            </a:pPr>
            <a:r>
              <a:rPr lang="fr-CA" sz="2400" dirty="0">
                <a:solidFill>
                  <a:srgbClr val="5F5F4B"/>
                </a:solidFill>
              </a:rPr>
              <a:t>Avoir une place pour chaque </a:t>
            </a:r>
            <a:r>
              <a:rPr lang="fr-CA" sz="2400" dirty="0" smtClean="0">
                <a:solidFill>
                  <a:srgbClr val="5F5F4B"/>
                </a:solidFill>
              </a:rPr>
              <a:t>chose et chaque chose à sa place</a:t>
            </a:r>
            <a:endParaRPr lang="fr-CA" sz="2400" i="1" dirty="0">
              <a:solidFill>
                <a:srgbClr val="FF0000"/>
              </a:solidFill>
            </a:endParaRPr>
          </a:p>
          <a:p>
            <a:pPr>
              <a:buClr>
                <a:srgbClr val="A03219"/>
              </a:buClr>
            </a:pPr>
            <a:r>
              <a:rPr lang="fr-CA" sz="2400" dirty="0">
                <a:solidFill>
                  <a:srgbClr val="5F5F4B"/>
                </a:solidFill>
              </a:rPr>
              <a:t>Prendre en photo la chambre ou les jouets </a:t>
            </a:r>
            <a:endParaRPr lang="fr-CA" sz="2400" dirty="0" smtClean="0">
              <a:solidFill>
                <a:srgbClr val="5F5F4B"/>
              </a:solidFill>
            </a:endParaRPr>
          </a:p>
          <a:p>
            <a:pPr marL="0" indent="0">
              <a:buClr>
                <a:srgbClr val="A03219"/>
              </a:buClr>
              <a:buNone/>
            </a:pPr>
            <a:r>
              <a:rPr lang="fr-CA" sz="2400" dirty="0">
                <a:solidFill>
                  <a:srgbClr val="5F5F4B"/>
                </a:solidFill>
              </a:rPr>
              <a:t> </a:t>
            </a:r>
            <a:r>
              <a:rPr lang="fr-CA" sz="2400" dirty="0" smtClean="0">
                <a:solidFill>
                  <a:srgbClr val="5F5F4B"/>
                </a:solidFill>
              </a:rPr>
              <a:t>   lorsqu’ils </a:t>
            </a:r>
            <a:r>
              <a:rPr lang="fr-CA" sz="2400" dirty="0">
                <a:solidFill>
                  <a:srgbClr val="5F5F4B"/>
                </a:solidFill>
              </a:rPr>
              <a:t>sont bien organisés</a:t>
            </a:r>
          </a:p>
          <a:p>
            <a:pPr>
              <a:buClr>
                <a:srgbClr val="A03219"/>
              </a:buClr>
            </a:pPr>
            <a:r>
              <a:rPr lang="fr-CA" sz="2400" dirty="0" smtClean="0">
                <a:solidFill>
                  <a:srgbClr val="5F5F4B"/>
                </a:solidFill>
              </a:rPr>
              <a:t>Établir </a:t>
            </a:r>
            <a:r>
              <a:rPr lang="fr-CA" sz="2400" dirty="0">
                <a:solidFill>
                  <a:srgbClr val="5F5F4B"/>
                </a:solidFill>
              </a:rPr>
              <a:t>et respecter des </a:t>
            </a:r>
            <a:r>
              <a:rPr lang="fr-CA" sz="2400" dirty="0" smtClean="0">
                <a:solidFill>
                  <a:srgbClr val="5F5F4B"/>
                </a:solidFill>
              </a:rPr>
              <a:t>routines</a:t>
            </a:r>
          </a:p>
          <a:p>
            <a:pPr>
              <a:buClr>
                <a:srgbClr val="A03219"/>
              </a:buClr>
            </a:pPr>
            <a:r>
              <a:rPr lang="fr-CA" sz="2400" dirty="0" smtClean="0">
                <a:solidFill>
                  <a:srgbClr val="5F5F4B"/>
                </a:solidFill>
              </a:rPr>
              <a:t>Donner des tâches ou responsabilités</a:t>
            </a:r>
            <a:endParaRPr lang="fr-CA" sz="2400" dirty="0"/>
          </a:p>
        </p:txBody>
      </p:sp>
      <p:sp>
        <p:nvSpPr>
          <p:cNvPr id="4" name="Titre 3"/>
          <p:cNvSpPr>
            <a:spLocks noGrp="1"/>
          </p:cNvSpPr>
          <p:nvPr>
            <p:ph type="title"/>
          </p:nvPr>
        </p:nvSpPr>
        <p:spPr>
          <a:solidFill>
            <a:srgbClr val="FFC000"/>
          </a:solidFill>
        </p:spPr>
        <p:txBody>
          <a:bodyPr>
            <a:noAutofit/>
          </a:bodyPr>
          <a:lstStyle/>
          <a:p>
            <a:r>
              <a:rPr lang="fr-CA" sz="2600" dirty="0" smtClean="0"/>
              <a:t>Planification et organisation / stratégies d’intervention</a:t>
            </a:r>
            <a:endParaRPr lang="fr-CA" sz="2600" dirty="0"/>
          </a:p>
        </p:txBody>
      </p:sp>
      <p:pic>
        <p:nvPicPr>
          <p:cNvPr id="4098" name="Picture 2" descr="Résultats de recherche d'images pour « how to organise toddlers toy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2720728"/>
            <a:ext cx="2062825" cy="275211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Picture 2" descr="Résultats de recherche d'images pour « toddler chores »"/>
          <p:cNvPicPr>
            <a:picLocks noChangeAspect="1" noChangeArrowheads="1"/>
          </p:cNvPicPr>
          <p:nvPr/>
        </p:nvPicPr>
        <p:blipFill rotWithShape="1">
          <a:blip r:embed="rId4">
            <a:extLst>
              <a:ext uri="{28A0092B-C50C-407E-A947-70E740481C1C}">
                <a14:useLocalDpi xmlns:a14="http://schemas.microsoft.com/office/drawing/2010/main" val="0"/>
              </a:ext>
            </a:extLst>
          </a:blip>
          <a:srcRect t="19648" b="2864"/>
          <a:stretch/>
        </p:blipFill>
        <p:spPr bwMode="auto">
          <a:xfrm>
            <a:off x="5076056" y="5013175"/>
            <a:ext cx="1489348" cy="153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82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custDataLst>
              <p:tags r:id="rId1"/>
            </p:custDataLst>
          </p:nvPr>
        </p:nvSpPr>
        <p:spPr>
          <a:xfrm>
            <a:off x="539552" y="1772816"/>
            <a:ext cx="4608512" cy="2376264"/>
          </a:xfrm>
        </p:spPr>
        <p:txBody>
          <a:bodyPr>
            <a:normAutofit fontScale="92500" lnSpcReduction="10000"/>
          </a:bodyPr>
          <a:lstStyle/>
          <a:p>
            <a:pPr>
              <a:buNone/>
            </a:pPr>
            <a:r>
              <a:rPr lang="fr-CA" sz="2800" dirty="0">
                <a:solidFill>
                  <a:srgbClr val="5F5F4B"/>
                </a:solidFill>
              </a:rPr>
              <a:t>Capacité à </a:t>
            </a:r>
            <a:r>
              <a:rPr lang="fr-CA" sz="2800" b="1" dirty="0"/>
              <a:t>saisir le problème</a:t>
            </a:r>
            <a:r>
              <a:rPr lang="fr-CA" sz="2800" dirty="0">
                <a:solidFill>
                  <a:srgbClr val="5F5F4B"/>
                </a:solidFill>
              </a:rPr>
              <a:t>, à </a:t>
            </a:r>
            <a:r>
              <a:rPr lang="fr-CA" sz="2800" b="1" dirty="0"/>
              <a:t>s’engager dans la tâche</a:t>
            </a:r>
            <a:r>
              <a:rPr lang="fr-CA" sz="2800" dirty="0">
                <a:solidFill>
                  <a:srgbClr val="5F5F4B"/>
                </a:solidFill>
              </a:rPr>
              <a:t> et à </a:t>
            </a:r>
            <a:r>
              <a:rPr lang="fr-CA" sz="2800" b="1" dirty="0"/>
              <a:t>maintenir l’énergie </a:t>
            </a:r>
            <a:r>
              <a:rPr lang="fr-CA" sz="2800" dirty="0">
                <a:solidFill>
                  <a:srgbClr val="5F5F4B"/>
                </a:solidFill>
              </a:rPr>
              <a:t>jusqu’à sa </a:t>
            </a:r>
            <a:r>
              <a:rPr lang="fr-CA" sz="2800" b="1" dirty="0"/>
              <a:t>réalisation</a:t>
            </a:r>
            <a:r>
              <a:rPr lang="fr-CA" sz="2800" dirty="0">
                <a:solidFill>
                  <a:srgbClr val="5F5F4B"/>
                </a:solidFill>
              </a:rPr>
              <a:t>. </a:t>
            </a:r>
          </a:p>
          <a:p>
            <a:pPr>
              <a:buNone/>
            </a:pPr>
            <a:r>
              <a:rPr lang="fr-CA" sz="2800" dirty="0">
                <a:solidFill>
                  <a:srgbClr val="5F5F4B"/>
                </a:solidFill>
              </a:rPr>
              <a:t> </a:t>
            </a:r>
          </a:p>
          <a:p>
            <a:pPr>
              <a:buNone/>
            </a:pPr>
            <a:endParaRPr lang="fr-CA" sz="2800" dirty="0">
              <a:solidFill>
                <a:srgbClr val="5F5F4B"/>
              </a:solidFill>
            </a:endParaRPr>
          </a:p>
          <a:p>
            <a:pPr marL="0" indent="0">
              <a:buNone/>
            </a:pPr>
            <a:endParaRPr lang="fr-CA" sz="2800" dirty="0">
              <a:solidFill>
                <a:srgbClr val="5F5F4B"/>
              </a:solidFill>
            </a:endParaRPr>
          </a:p>
          <a:p>
            <a:pPr marL="0" indent="0">
              <a:buNone/>
            </a:pPr>
            <a:endParaRPr lang="fr-CA" sz="2800" dirty="0">
              <a:solidFill>
                <a:srgbClr val="5F5F4B"/>
              </a:solidFill>
            </a:endParaRPr>
          </a:p>
        </p:txBody>
      </p:sp>
      <p:sp>
        <p:nvSpPr>
          <p:cNvPr id="4" name="Titre 3"/>
          <p:cNvSpPr>
            <a:spLocks noGrp="1"/>
          </p:cNvSpPr>
          <p:nvPr>
            <p:ph type="title"/>
          </p:nvPr>
        </p:nvSpPr>
        <p:spPr>
          <a:solidFill>
            <a:srgbClr val="FFC000"/>
          </a:solidFill>
        </p:spPr>
        <p:txBody>
          <a:bodyPr/>
          <a:lstStyle/>
          <a:p>
            <a:r>
              <a:rPr lang="fr-CA" dirty="0" smtClean="0"/>
              <a:t>Activation</a:t>
            </a:r>
            <a:endParaRPr lang="fr-CA" dirty="0"/>
          </a:p>
        </p:txBody>
      </p:sp>
      <p:pic>
        <p:nvPicPr>
          <p:cNvPr id="11270" name="Picture 6" descr="Résultats de recherche d'images pour « child playing »"/>
          <p:cNvPicPr>
            <a:picLocks noChangeAspect="1" noChangeArrowheads="1"/>
          </p:cNvPicPr>
          <p:nvPr/>
        </p:nvPicPr>
        <p:blipFill rotWithShape="1">
          <a:blip r:embed="rId4">
            <a:extLst>
              <a:ext uri="{28A0092B-C50C-407E-A947-70E740481C1C}">
                <a14:useLocalDpi xmlns:a14="http://schemas.microsoft.com/office/drawing/2010/main" val="0"/>
              </a:ext>
            </a:extLst>
          </a:blip>
          <a:srcRect l="5435" r="4565"/>
          <a:stretch/>
        </p:blipFill>
        <p:spPr bwMode="auto">
          <a:xfrm>
            <a:off x="2590401" y="4255066"/>
            <a:ext cx="2971020" cy="22355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1272" name="Picture 8" descr="Résultats de recherche d'images pour « child playing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844" y="3816579"/>
            <a:ext cx="2500264" cy="22355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1278" name="Picture 14" descr="Résultats de recherche d'images pour « child playing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60" y="4594627"/>
            <a:ext cx="2995691" cy="209975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1280" name="Picture 16" descr="Résultats de recherche d'images pour « child playing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4938" y="228600"/>
            <a:ext cx="3305405" cy="220163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4" descr="Résultats de recherche d'images pour « toddler playing »"/>
          <p:cNvPicPr>
            <a:picLocks noChangeAspect="1" noChangeArrowheads="1"/>
          </p:cNvPicPr>
          <p:nvPr/>
        </p:nvPicPr>
        <p:blipFill rotWithShape="1">
          <a:blip r:embed="rId8">
            <a:extLst>
              <a:ext uri="{28A0092B-C50C-407E-A947-70E740481C1C}">
                <a14:useLocalDpi xmlns:a14="http://schemas.microsoft.com/office/drawing/2010/main" val="0"/>
              </a:ext>
            </a:extLst>
          </a:blip>
          <a:srcRect r="8532"/>
          <a:stretch/>
        </p:blipFill>
        <p:spPr bwMode="auto">
          <a:xfrm>
            <a:off x="4546461" y="2538444"/>
            <a:ext cx="2952327" cy="18135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4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72"/>
                                        </p:tgtEl>
                                        <p:attrNameLst>
                                          <p:attrName>style.visibility</p:attrName>
                                        </p:attrNameLst>
                                      </p:cBhvr>
                                      <p:to>
                                        <p:strVal val="visible"/>
                                      </p:to>
                                    </p:set>
                                    <p:animEffect transition="in" filter="fade">
                                      <p:cBhvr>
                                        <p:cTn id="7" dur="500"/>
                                        <p:tgtEl>
                                          <p:spTgt spid="112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70"/>
                                        </p:tgtEl>
                                        <p:attrNameLst>
                                          <p:attrName>style.visibility</p:attrName>
                                        </p:attrNameLst>
                                      </p:cBhvr>
                                      <p:to>
                                        <p:strVal val="visible"/>
                                      </p:to>
                                    </p:set>
                                    <p:animEffect transition="in" filter="fade">
                                      <p:cBhvr>
                                        <p:cTn id="17" dur="500"/>
                                        <p:tgtEl>
                                          <p:spTgt spid="112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78"/>
                                        </p:tgtEl>
                                        <p:attrNameLst>
                                          <p:attrName>style.visibility</p:attrName>
                                        </p:attrNameLst>
                                      </p:cBhvr>
                                      <p:to>
                                        <p:strVal val="visible"/>
                                      </p:to>
                                    </p:set>
                                    <p:animEffect transition="in" filter="fade">
                                      <p:cBhvr>
                                        <p:cTn id="22" dur="500"/>
                                        <p:tgtEl>
                                          <p:spTgt spid="1127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80"/>
                                        </p:tgtEl>
                                        <p:attrNameLst>
                                          <p:attrName>style.visibility</p:attrName>
                                        </p:attrNameLst>
                                      </p:cBhvr>
                                      <p:to>
                                        <p:strVal val="visible"/>
                                      </p:to>
                                    </p:set>
                                    <p:animEffect transition="in" filter="fade">
                                      <p:cBhvr>
                                        <p:cTn id="27" dur="500"/>
                                        <p:tgtEl>
                                          <p:spTgt spid="11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600200"/>
            <a:ext cx="8507288" cy="4637112"/>
          </a:xfrm>
        </p:spPr>
        <p:txBody>
          <a:bodyPr>
            <a:normAutofit/>
          </a:bodyPr>
          <a:lstStyle/>
          <a:p>
            <a:pPr marL="0" indent="0">
              <a:buNone/>
            </a:pPr>
            <a:r>
              <a:rPr lang="fr-CA" dirty="0">
                <a:solidFill>
                  <a:srgbClr val="5F5F4B"/>
                </a:solidFill>
              </a:rPr>
              <a:t>Lorsque peu développée, ce qu’on peut observer chez l’enfant:</a:t>
            </a:r>
          </a:p>
          <a:p>
            <a:pPr>
              <a:buClr>
                <a:srgbClr val="A03219"/>
              </a:buClr>
            </a:pPr>
            <a:r>
              <a:rPr lang="fr-CA" b="1" dirty="0">
                <a:solidFill>
                  <a:srgbClr val="5F5F4B"/>
                </a:solidFill>
              </a:rPr>
              <a:t>Regarde partout</a:t>
            </a:r>
          </a:p>
          <a:p>
            <a:pPr>
              <a:buClr>
                <a:srgbClr val="A03219"/>
              </a:buClr>
            </a:pPr>
            <a:r>
              <a:rPr lang="fr-CA" b="1" dirty="0">
                <a:solidFill>
                  <a:srgbClr val="5F5F4B"/>
                </a:solidFill>
              </a:rPr>
              <a:t>Se fie </a:t>
            </a:r>
            <a:r>
              <a:rPr lang="fr-CA" dirty="0">
                <a:solidFill>
                  <a:srgbClr val="5F5F4B"/>
                </a:solidFill>
              </a:rPr>
              <a:t>sur </a:t>
            </a:r>
            <a:r>
              <a:rPr lang="fr-CA" dirty="0" smtClean="0">
                <a:solidFill>
                  <a:srgbClr val="5F5F4B"/>
                </a:solidFill>
              </a:rPr>
              <a:t>l’adulte</a:t>
            </a:r>
            <a:endParaRPr lang="fr-CA" dirty="0">
              <a:solidFill>
                <a:srgbClr val="5F5F4B"/>
              </a:solidFill>
            </a:endParaRPr>
          </a:p>
          <a:p>
            <a:pPr>
              <a:buClr>
                <a:srgbClr val="A03219"/>
              </a:buClr>
            </a:pPr>
            <a:r>
              <a:rPr lang="fr-CA" dirty="0">
                <a:solidFill>
                  <a:srgbClr val="5F5F4B"/>
                </a:solidFill>
              </a:rPr>
              <a:t>Pose peu de questions</a:t>
            </a:r>
          </a:p>
          <a:p>
            <a:pPr>
              <a:buClr>
                <a:srgbClr val="A03219"/>
              </a:buClr>
            </a:pPr>
            <a:r>
              <a:rPr lang="fr-CA" dirty="0">
                <a:solidFill>
                  <a:srgbClr val="5F5F4B"/>
                </a:solidFill>
              </a:rPr>
              <a:t>Est </a:t>
            </a:r>
            <a:r>
              <a:rPr lang="fr-CA" b="1" dirty="0">
                <a:solidFill>
                  <a:srgbClr val="5F5F4B"/>
                </a:solidFill>
              </a:rPr>
              <a:t>dans la lune</a:t>
            </a:r>
          </a:p>
          <a:p>
            <a:pPr>
              <a:buClr>
                <a:srgbClr val="A03219"/>
              </a:buClr>
            </a:pPr>
            <a:r>
              <a:rPr lang="fr-CA" dirty="0">
                <a:solidFill>
                  <a:srgbClr val="5F5F4B"/>
                </a:solidFill>
              </a:rPr>
              <a:t>Semble peu </a:t>
            </a:r>
            <a:r>
              <a:rPr lang="fr-CA" dirty="0" smtClean="0">
                <a:solidFill>
                  <a:srgbClr val="5F5F4B"/>
                </a:solidFill>
              </a:rPr>
              <a:t>travaillant</a:t>
            </a:r>
          </a:p>
          <a:p>
            <a:pPr>
              <a:buClr>
                <a:srgbClr val="A03219"/>
              </a:buClr>
            </a:pPr>
            <a:r>
              <a:rPr lang="fr-CA" dirty="0" smtClean="0">
                <a:solidFill>
                  <a:srgbClr val="5F5F4B"/>
                </a:solidFill>
              </a:rPr>
              <a:t>Semble pas vite</a:t>
            </a:r>
            <a:endParaRPr lang="fr-CA" dirty="0">
              <a:solidFill>
                <a:srgbClr val="5F5F4B"/>
              </a:solidFill>
            </a:endParaRPr>
          </a:p>
          <a:p>
            <a:pPr marL="0" indent="0">
              <a:buClr>
                <a:srgbClr val="A03219"/>
              </a:buClr>
              <a:buNone/>
            </a:pPr>
            <a:endParaRPr lang="fr-CA" dirty="0">
              <a:solidFill>
                <a:srgbClr val="5F5F4B"/>
              </a:solidFill>
            </a:endParaRPr>
          </a:p>
        </p:txBody>
      </p:sp>
      <p:sp>
        <p:nvSpPr>
          <p:cNvPr id="5" name="Titre 4"/>
          <p:cNvSpPr>
            <a:spLocks noGrp="1"/>
          </p:cNvSpPr>
          <p:nvPr>
            <p:ph type="title"/>
          </p:nvPr>
        </p:nvSpPr>
        <p:spPr>
          <a:solidFill>
            <a:srgbClr val="FFC000"/>
          </a:solidFill>
        </p:spPr>
        <p:txBody>
          <a:bodyPr/>
          <a:lstStyle/>
          <a:p>
            <a:r>
              <a:rPr lang="fr-CA" dirty="0" smtClean="0"/>
              <a:t>Activation / Observations</a:t>
            </a:r>
            <a:endParaRPr lang="fr-CA" dirty="0"/>
          </a:p>
        </p:txBody>
      </p:sp>
      <p:pic>
        <p:nvPicPr>
          <p:cNvPr id="12292" name="Picture 4" descr="Résultats de recherche d'images pour « child bored »"/>
          <p:cNvPicPr>
            <a:picLocks noChangeAspect="1" noChangeArrowheads="1"/>
          </p:cNvPicPr>
          <p:nvPr/>
        </p:nvPicPr>
        <p:blipFill rotWithShape="1">
          <a:blip r:embed="rId3">
            <a:extLst>
              <a:ext uri="{28A0092B-C50C-407E-A947-70E740481C1C}">
                <a14:useLocalDpi xmlns:a14="http://schemas.microsoft.com/office/drawing/2010/main" val="0"/>
              </a:ext>
            </a:extLst>
          </a:blip>
          <a:srcRect l="3979" t="3176" r="29706" b="-3176"/>
          <a:stretch/>
        </p:blipFill>
        <p:spPr bwMode="auto">
          <a:xfrm>
            <a:off x="5004048" y="2276872"/>
            <a:ext cx="3600400" cy="226695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2294" name="Picture 6" descr="Résultats de recherche d'images pour « child bored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25" t="17543" r="5372" b="5410"/>
          <a:stretch/>
        </p:blipFill>
        <p:spPr bwMode="auto">
          <a:xfrm>
            <a:off x="4355976" y="4437112"/>
            <a:ext cx="3600400" cy="210484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49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67544" y="1700808"/>
            <a:ext cx="4038600" cy="1756792"/>
          </a:xfrm>
          <a:ln>
            <a:noFill/>
          </a:ln>
        </p:spPr>
        <p:txBody>
          <a:bodyPr>
            <a:noAutofit/>
          </a:bodyPr>
          <a:lstStyle/>
          <a:p>
            <a:pPr>
              <a:buClr>
                <a:srgbClr val="A03219"/>
              </a:buClr>
            </a:pPr>
            <a:r>
              <a:rPr lang="fr-CA" sz="2000" dirty="0">
                <a:solidFill>
                  <a:srgbClr val="5F5F4B"/>
                </a:solidFill>
              </a:rPr>
              <a:t>Établir des routines </a:t>
            </a:r>
            <a:endParaRPr lang="fr-CA" sz="2000" dirty="0" smtClean="0">
              <a:solidFill>
                <a:srgbClr val="5F5F4B"/>
              </a:solidFill>
            </a:endParaRPr>
          </a:p>
          <a:p>
            <a:pPr>
              <a:buClr>
                <a:srgbClr val="A03219"/>
              </a:buClr>
            </a:pPr>
            <a:r>
              <a:rPr lang="fr-CA" sz="2000" dirty="0">
                <a:solidFill>
                  <a:srgbClr val="5F5F4B"/>
                </a:solidFill>
              </a:rPr>
              <a:t>O</a:t>
            </a:r>
            <a:r>
              <a:rPr lang="fr-CA" sz="2000" dirty="0" smtClean="0">
                <a:solidFill>
                  <a:srgbClr val="5F5F4B"/>
                </a:solidFill>
              </a:rPr>
              <a:t>ffrir </a:t>
            </a:r>
            <a:r>
              <a:rPr lang="fr-CA" sz="2000" dirty="0">
                <a:solidFill>
                  <a:srgbClr val="5F5F4B"/>
                </a:solidFill>
              </a:rPr>
              <a:t>un support visuel</a:t>
            </a:r>
          </a:p>
          <a:p>
            <a:pPr lvl="0">
              <a:buClr>
                <a:srgbClr val="A03219"/>
              </a:buClr>
            </a:pPr>
            <a:r>
              <a:rPr lang="fr-CA" sz="2000" dirty="0">
                <a:solidFill>
                  <a:srgbClr val="5F5F4B"/>
                </a:solidFill>
              </a:rPr>
              <a:t>S’assurer que l’enfant a tout son matériel</a:t>
            </a:r>
          </a:p>
          <a:p>
            <a:pPr>
              <a:buClr>
                <a:srgbClr val="A03219"/>
              </a:buClr>
            </a:pPr>
            <a:endParaRPr lang="fr-CA" sz="2000" dirty="0">
              <a:solidFill>
                <a:srgbClr val="5F5F4B"/>
              </a:solidFill>
            </a:endParaRPr>
          </a:p>
        </p:txBody>
      </p:sp>
      <p:sp>
        <p:nvSpPr>
          <p:cNvPr id="6" name="Espace réservé du contenu 5"/>
          <p:cNvSpPr>
            <a:spLocks noGrp="1"/>
          </p:cNvSpPr>
          <p:nvPr>
            <p:ph sz="half" idx="2"/>
          </p:nvPr>
        </p:nvSpPr>
        <p:spPr>
          <a:xfrm>
            <a:off x="4843101" y="1728864"/>
            <a:ext cx="4038600" cy="1872208"/>
          </a:xfrm>
        </p:spPr>
        <p:txBody>
          <a:bodyPr>
            <a:normAutofit fontScale="25000" lnSpcReduction="20000"/>
          </a:bodyPr>
          <a:lstStyle/>
          <a:p>
            <a:pPr>
              <a:buClr>
                <a:srgbClr val="A03219"/>
              </a:buClr>
            </a:pPr>
            <a:r>
              <a:rPr lang="fr-CA" sz="8000" dirty="0">
                <a:solidFill>
                  <a:srgbClr val="5F5F4B"/>
                </a:solidFill>
              </a:rPr>
              <a:t>Faire appel à tous les sens: la vue, l’ouïe, le toucher, l’odorat, le goût</a:t>
            </a:r>
          </a:p>
          <a:p>
            <a:pPr>
              <a:buClr>
                <a:srgbClr val="A03219"/>
              </a:buClr>
            </a:pPr>
            <a:r>
              <a:rPr lang="fr-CA" sz="8000" dirty="0">
                <a:solidFill>
                  <a:srgbClr val="5F5F4B"/>
                </a:solidFill>
              </a:rPr>
              <a:t>Fournir des points de repères (time </a:t>
            </a:r>
            <a:r>
              <a:rPr lang="fr-CA" sz="8000" dirty="0" err="1">
                <a:solidFill>
                  <a:srgbClr val="5F5F4B"/>
                </a:solidFill>
              </a:rPr>
              <a:t>timer</a:t>
            </a:r>
            <a:r>
              <a:rPr lang="fr-CA" sz="8000" dirty="0">
                <a:solidFill>
                  <a:srgbClr val="5F5F4B"/>
                </a:solidFill>
              </a:rPr>
              <a:t>, sablier)</a:t>
            </a:r>
          </a:p>
          <a:p>
            <a:pPr>
              <a:buClr>
                <a:srgbClr val="A03219"/>
              </a:buClr>
            </a:pPr>
            <a:r>
              <a:rPr lang="fr-CA" sz="8000" dirty="0">
                <a:solidFill>
                  <a:srgbClr val="5F5F4B"/>
                </a:solidFill>
              </a:rPr>
              <a:t>Donner des exemples, des modèles</a:t>
            </a:r>
          </a:p>
        </p:txBody>
      </p:sp>
      <p:sp>
        <p:nvSpPr>
          <p:cNvPr id="11" name="Espace réservé du contenu 5"/>
          <p:cNvSpPr txBox="1">
            <a:spLocks/>
          </p:cNvSpPr>
          <p:nvPr/>
        </p:nvSpPr>
        <p:spPr>
          <a:xfrm>
            <a:off x="4843101" y="3622304"/>
            <a:ext cx="3822576" cy="1440159"/>
          </a:xfrm>
          <a:prstGeom prst="rect">
            <a:avLst/>
          </a:prstGeom>
        </p:spPr>
        <p:txBody>
          <a:bodyPr vert="horz" lIns="91440" tIns="45720" rIns="91440" bIns="45720" rtlCol="0">
            <a:normAutofit fontScale="47500" lnSpcReduction="20000"/>
          </a:bodyPr>
          <a:lstStyle/>
          <a:p>
            <a:pPr marL="342900" marR="0" lvl="0" indent="-342900" algn="l" defTabSz="914400" rtl="0" eaLnBrk="1" fontAlgn="auto" latinLnBrk="0" hangingPunct="1">
              <a:lnSpc>
                <a:spcPct val="100000"/>
              </a:lnSpc>
              <a:spcBef>
                <a:spcPct val="20000"/>
              </a:spcBef>
              <a:spcAft>
                <a:spcPts val="0"/>
              </a:spcAft>
              <a:buClr>
                <a:srgbClr val="A03219"/>
              </a:buClr>
              <a:buSzTx/>
              <a:buFont typeface="Arial" panose="020B0604020202020204" pitchFamily="34" charset="0"/>
              <a:buChar char="•"/>
              <a:tabLst/>
              <a:defRPr/>
            </a:pPr>
            <a:r>
              <a:rPr kumimoji="0" lang="fr-CA" sz="4200" b="0" i="0" u="none" strike="noStrike" kern="1200" cap="none" spc="0" normalizeH="0" baseline="0" noProof="0" dirty="0">
                <a:ln>
                  <a:noFill/>
                </a:ln>
                <a:solidFill>
                  <a:srgbClr val="5F5F4B"/>
                </a:solidFill>
                <a:effectLst/>
                <a:uLnTx/>
                <a:uFillTx/>
                <a:latin typeface="+mn-lt"/>
                <a:ea typeface="+mn-ea"/>
                <a:cs typeface="+mn-cs"/>
              </a:rPr>
              <a:t>Attirer l’attention de l’enfant</a:t>
            </a:r>
          </a:p>
          <a:p>
            <a:pPr marL="342900" marR="0" lvl="0" indent="-342900" algn="l" defTabSz="914400" rtl="0" eaLnBrk="1" fontAlgn="auto" latinLnBrk="0" hangingPunct="1">
              <a:lnSpc>
                <a:spcPct val="100000"/>
              </a:lnSpc>
              <a:spcBef>
                <a:spcPct val="20000"/>
              </a:spcBef>
              <a:spcAft>
                <a:spcPts val="0"/>
              </a:spcAft>
              <a:buClr>
                <a:srgbClr val="A03219"/>
              </a:buClr>
              <a:buSzTx/>
              <a:buFont typeface="Arial" panose="020B0604020202020204" pitchFamily="34" charset="0"/>
              <a:buChar char="•"/>
              <a:tabLst/>
              <a:defRPr/>
            </a:pPr>
            <a:r>
              <a:rPr lang="fr-CA" sz="4200" dirty="0">
                <a:solidFill>
                  <a:srgbClr val="5F5F4B"/>
                </a:solidFill>
              </a:rPr>
              <a:t>Donner des consignes claires, courtes et directes</a:t>
            </a:r>
          </a:p>
          <a:p>
            <a:pPr marL="342900" marR="0" lvl="0" indent="-342900" algn="l" defTabSz="914400" rtl="0" eaLnBrk="1" fontAlgn="auto" latinLnBrk="0" hangingPunct="1">
              <a:lnSpc>
                <a:spcPct val="100000"/>
              </a:lnSpc>
              <a:spcBef>
                <a:spcPct val="20000"/>
              </a:spcBef>
              <a:spcAft>
                <a:spcPts val="0"/>
              </a:spcAft>
              <a:buClr>
                <a:srgbClr val="A03219"/>
              </a:buClr>
              <a:buSzTx/>
              <a:buFont typeface="Arial" panose="020B0604020202020204" pitchFamily="34" charset="0"/>
              <a:buChar char="•"/>
              <a:tabLst/>
              <a:defRPr/>
            </a:pPr>
            <a:r>
              <a:rPr kumimoji="0" lang="fr-CA" sz="4200" b="0" i="0" u="none" strike="noStrike" kern="1200" cap="none" spc="0" normalizeH="0" baseline="0" noProof="0" dirty="0">
                <a:ln>
                  <a:noFill/>
                </a:ln>
                <a:solidFill>
                  <a:srgbClr val="5F5F4B"/>
                </a:solidFill>
                <a:effectLst/>
                <a:uLnTx/>
                <a:uFillTx/>
                <a:latin typeface="+mn-lt"/>
                <a:ea typeface="+mn-ea"/>
                <a:cs typeface="+mn-cs"/>
              </a:rPr>
              <a:t>Faire répéter la consigne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fr-CA"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Espace réservé du contenu 2"/>
          <p:cNvSpPr txBox="1">
            <a:spLocks/>
          </p:cNvSpPr>
          <p:nvPr/>
        </p:nvSpPr>
        <p:spPr>
          <a:xfrm>
            <a:off x="309374" y="3134145"/>
            <a:ext cx="4038600" cy="2880320"/>
          </a:xfrm>
          <a:prstGeom prst="rect">
            <a:avLst/>
          </a:prstGeom>
          <a:ln>
            <a:noFill/>
          </a:ln>
        </p:spPr>
        <p:txBody>
          <a:bodyPr vert="horz" lIns="91440" tIns="45720" rIns="91440" bIns="45720" rtlCol="0">
            <a:noAutofit/>
          </a:bodyPr>
          <a:lstStyle/>
          <a:p>
            <a:pPr marL="342900" indent="-342900">
              <a:spcBef>
                <a:spcPct val="20000"/>
              </a:spcBef>
              <a:buClr>
                <a:srgbClr val="A03219"/>
              </a:buClr>
              <a:buFont typeface="Arial" panose="020B0604020202020204" pitchFamily="34" charset="0"/>
              <a:buChar char="•"/>
            </a:pPr>
            <a:r>
              <a:rPr lang="fr-CA" sz="2000" dirty="0">
                <a:solidFill>
                  <a:srgbClr val="5F5F4B"/>
                </a:solidFill>
              </a:rPr>
              <a:t>Morceler la tâche </a:t>
            </a:r>
            <a:r>
              <a:rPr lang="fr-CA" sz="2000" dirty="0" smtClean="0">
                <a:solidFill>
                  <a:srgbClr val="5F5F4B"/>
                </a:solidFill>
              </a:rPr>
              <a:t>en </a:t>
            </a:r>
            <a:r>
              <a:rPr lang="fr-CA" sz="2000" dirty="0">
                <a:solidFill>
                  <a:srgbClr val="5F5F4B"/>
                </a:solidFill>
              </a:rPr>
              <a:t>étapes </a:t>
            </a:r>
            <a:endParaRPr kumimoji="0" lang="fr-CA" sz="2000" b="0" i="0" u="none" strike="noStrike" kern="1200" cap="none" spc="0" normalizeH="0" baseline="0" noProof="0" dirty="0">
              <a:ln>
                <a:noFill/>
              </a:ln>
              <a:solidFill>
                <a:srgbClr val="5F5F4B"/>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A03219"/>
              </a:buClr>
              <a:buSzTx/>
              <a:buFont typeface="Arial" panose="020B0604020202020204" pitchFamily="34" charset="0"/>
              <a:buChar char="•"/>
              <a:tabLst/>
              <a:defRPr/>
            </a:pPr>
            <a:r>
              <a:rPr lang="fr-CA" sz="2000" noProof="0" dirty="0">
                <a:solidFill>
                  <a:srgbClr val="5F5F4B"/>
                </a:solidFill>
              </a:rPr>
              <a:t>Aider l’enfant pour qu’il  commence, lui do</a:t>
            </a:r>
            <a:r>
              <a:rPr kumimoji="0" lang="fr-CA" sz="2000" b="0" i="0" u="none" strike="noStrike" kern="1200" cap="none" spc="0" normalizeH="0" baseline="0" dirty="0" err="1">
                <a:ln>
                  <a:noFill/>
                </a:ln>
                <a:solidFill>
                  <a:srgbClr val="5F5F4B"/>
                </a:solidFill>
                <a:effectLst/>
                <a:uLnTx/>
                <a:uFillTx/>
                <a:latin typeface="+mn-lt"/>
                <a:ea typeface="+mn-ea"/>
                <a:cs typeface="+mn-cs"/>
              </a:rPr>
              <a:t>nner</a:t>
            </a:r>
            <a:r>
              <a:rPr kumimoji="0" lang="fr-CA" sz="2000" b="0" i="0" u="none" strike="noStrike" kern="1200" cap="none" spc="0" normalizeH="0" baseline="0" dirty="0">
                <a:ln>
                  <a:noFill/>
                </a:ln>
                <a:solidFill>
                  <a:srgbClr val="5F5F4B"/>
                </a:solidFill>
                <a:effectLst/>
                <a:uLnTx/>
                <a:uFillTx/>
                <a:latin typeface="+mn-lt"/>
                <a:ea typeface="+mn-ea"/>
                <a:cs typeface="+mn-cs"/>
              </a:rPr>
              <a:t> un signal de départ</a:t>
            </a:r>
          </a:p>
          <a:p>
            <a:pPr marL="342900" marR="0" lvl="0" indent="-342900" algn="l" defTabSz="914400" rtl="0" eaLnBrk="1" fontAlgn="auto" latinLnBrk="0" hangingPunct="1">
              <a:lnSpc>
                <a:spcPct val="100000"/>
              </a:lnSpc>
              <a:spcBef>
                <a:spcPct val="20000"/>
              </a:spcBef>
              <a:spcAft>
                <a:spcPts val="0"/>
              </a:spcAft>
              <a:buClr>
                <a:srgbClr val="A03219"/>
              </a:buClr>
              <a:buSzTx/>
              <a:buFont typeface="Arial" panose="020B0604020202020204" pitchFamily="34" charset="0"/>
              <a:buChar char="•"/>
              <a:tabLst/>
              <a:defRPr/>
            </a:pPr>
            <a:r>
              <a:rPr lang="fr-CA" sz="2000" noProof="0" dirty="0">
                <a:solidFill>
                  <a:srgbClr val="5F5F4B"/>
                </a:solidFill>
              </a:rPr>
              <a:t>Encourager l’enfant pendant la réalisation (donner des pauses et limiter le temps)</a:t>
            </a:r>
            <a:endParaRPr kumimoji="0" lang="fr-CA" sz="2000" b="0" i="0" u="none" strike="noStrike" kern="1200" cap="none" spc="0" normalizeH="0" baseline="0" noProof="0" dirty="0">
              <a:ln>
                <a:noFill/>
              </a:ln>
              <a:solidFill>
                <a:srgbClr val="5F5F4B"/>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A03219"/>
              </a:buClr>
              <a:buSzTx/>
              <a:buFont typeface="Arial" panose="020B0604020202020204" pitchFamily="34" charset="0"/>
              <a:buChar char="•"/>
              <a:tabLst/>
              <a:defRPr/>
            </a:pPr>
            <a:endParaRPr kumimoji="0" lang="fr-CA" sz="2000" b="0" i="0" u="none" strike="noStrike" kern="1200" cap="none" spc="0" normalizeH="0" baseline="0" noProof="0" dirty="0">
              <a:ln>
                <a:noFill/>
              </a:ln>
              <a:solidFill>
                <a:srgbClr val="5F5F4B"/>
              </a:solidFill>
              <a:effectLst/>
              <a:uLnTx/>
              <a:uFillTx/>
              <a:latin typeface="+mn-lt"/>
              <a:ea typeface="+mn-ea"/>
              <a:cs typeface="+mn-cs"/>
            </a:endParaRPr>
          </a:p>
        </p:txBody>
      </p:sp>
      <p:sp>
        <p:nvSpPr>
          <p:cNvPr id="4" name="Titre 3"/>
          <p:cNvSpPr>
            <a:spLocks noGrp="1"/>
          </p:cNvSpPr>
          <p:nvPr>
            <p:ph type="title"/>
          </p:nvPr>
        </p:nvSpPr>
        <p:spPr>
          <a:solidFill>
            <a:srgbClr val="FFC000"/>
          </a:solidFill>
        </p:spPr>
        <p:txBody>
          <a:bodyPr/>
          <a:lstStyle/>
          <a:p>
            <a:r>
              <a:rPr lang="fr-CA" dirty="0" smtClean="0"/>
              <a:t>Activation/ stratégies d’intervention</a:t>
            </a:r>
            <a:endParaRPr lang="fr-CA" dirty="0"/>
          </a:p>
        </p:txBody>
      </p:sp>
      <p:pic>
        <p:nvPicPr>
          <p:cNvPr id="5122" name="Picture 2" descr="Résultats de recherche d'images pour « pictogramm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675" y="4875345"/>
            <a:ext cx="1327795" cy="144513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ésultats de recherche d'images pour « time timer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762" b="14680"/>
          <a:stretch/>
        </p:blipFill>
        <p:spPr bwMode="auto">
          <a:xfrm>
            <a:off x="2915816" y="5312665"/>
            <a:ext cx="1590328" cy="11221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ésultats de recherche d'images pour « time timer sablier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835"/>
          <a:stretch/>
        </p:blipFill>
        <p:spPr bwMode="auto">
          <a:xfrm>
            <a:off x="6370512" y="4849246"/>
            <a:ext cx="1167808" cy="1510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76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 calcmode="lin" valueType="num">
                                      <p:cBhvr additive="base">
                                        <p:cTn id="25" dur="500" fill="hold"/>
                                        <p:tgtEl>
                                          <p:spTgt spid="5122"/>
                                        </p:tgtEl>
                                        <p:attrNameLst>
                                          <p:attrName>ppt_x</p:attrName>
                                        </p:attrNameLst>
                                      </p:cBhvr>
                                      <p:tavLst>
                                        <p:tav tm="0">
                                          <p:val>
                                            <p:strVal val="#ppt_x"/>
                                          </p:val>
                                        </p:tav>
                                        <p:tav tm="100000">
                                          <p:val>
                                            <p:strVal val="#ppt_x"/>
                                          </p:val>
                                        </p:tav>
                                      </p:tavLst>
                                    </p:anim>
                                    <p:anim calcmode="lin" valueType="num">
                                      <p:cBhvr additive="base">
                                        <p:cTn id="26"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124"/>
                                        </p:tgtEl>
                                        <p:attrNameLst>
                                          <p:attrName>style.visibility</p:attrName>
                                        </p:attrNameLst>
                                      </p:cBhvr>
                                      <p:to>
                                        <p:strVal val="visible"/>
                                      </p:to>
                                    </p:set>
                                    <p:anim calcmode="lin" valueType="num">
                                      <p:cBhvr additive="base">
                                        <p:cTn id="37" dur="500" fill="hold"/>
                                        <p:tgtEl>
                                          <p:spTgt spid="5124"/>
                                        </p:tgtEl>
                                        <p:attrNameLst>
                                          <p:attrName>ppt_x</p:attrName>
                                        </p:attrNameLst>
                                      </p:cBhvr>
                                      <p:tavLst>
                                        <p:tav tm="0">
                                          <p:val>
                                            <p:strVal val="#ppt_x"/>
                                          </p:val>
                                        </p:tav>
                                        <p:tav tm="100000">
                                          <p:val>
                                            <p:strVal val="#ppt_x"/>
                                          </p:val>
                                        </p:tav>
                                      </p:tavLst>
                                    </p:anim>
                                    <p:anim calcmode="lin" valueType="num">
                                      <p:cBhvr additive="base">
                                        <p:cTn id="3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126"/>
                                        </p:tgtEl>
                                        <p:attrNameLst>
                                          <p:attrName>style.visibility</p:attrName>
                                        </p:attrNameLst>
                                      </p:cBhvr>
                                      <p:to>
                                        <p:strVal val="visible"/>
                                      </p:to>
                                    </p:set>
                                    <p:anim calcmode="lin" valueType="num">
                                      <p:cBhvr additive="base">
                                        <p:cTn id="43" dur="500" fill="hold"/>
                                        <p:tgtEl>
                                          <p:spTgt spid="5126"/>
                                        </p:tgtEl>
                                        <p:attrNameLst>
                                          <p:attrName>ppt_x</p:attrName>
                                        </p:attrNameLst>
                                      </p:cBhvr>
                                      <p:tavLst>
                                        <p:tav tm="0">
                                          <p:val>
                                            <p:strVal val="#ppt_x"/>
                                          </p:val>
                                        </p:tav>
                                        <p:tav tm="100000">
                                          <p:val>
                                            <p:strVal val="#ppt_x"/>
                                          </p:val>
                                        </p:tav>
                                      </p:tavLst>
                                    </p:anim>
                                    <p:anim calcmode="lin" valueType="num">
                                      <p:cBhvr additive="base">
                                        <p:cTn id="44"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 calcmode="lin" valueType="num">
                                      <p:cBhvr additive="base">
                                        <p:cTn id="4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1" end="1"/>
                                            </p:txEl>
                                          </p:spTgt>
                                        </p:tgtEl>
                                        <p:attrNameLst>
                                          <p:attrName>style.visibility</p:attrName>
                                        </p:attrNameLst>
                                      </p:cBhvr>
                                      <p:to>
                                        <p:strVal val="visible"/>
                                      </p:to>
                                    </p:set>
                                    <p:anim calcmode="lin" valueType="num">
                                      <p:cBhvr additive="base">
                                        <p:cTn id="5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2" end="2"/>
                                            </p:txEl>
                                          </p:spTgt>
                                        </p:tgtEl>
                                        <p:attrNameLst>
                                          <p:attrName>style.visibility</p:attrName>
                                        </p:attrNameLst>
                                      </p:cBhvr>
                                      <p:to>
                                        <p:strVal val="visible"/>
                                      </p:to>
                                    </p:set>
                                    <p:anim calcmode="lin" valueType="num">
                                      <p:cBhvr additive="base">
                                        <p:cTn id="6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custDataLst>
              <p:tags r:id="rId1"/>
            </p:custDataLst>
          </p:nvPr>
        </p:nvSpPr>
        <p:spPr>
          <a:xfrm>
            <a:off x="457200" y="1600201"/>
            <a:ext cx="8229600" cy="1612775"/>
          </a:xfrm>
        </p:spPr>
        <p:txBody>
          <a:bodyPr>
            <a:normAutofit/>
          </a:bodyPr>
          <a:lstStyle/>
          <a:p>
            <a:pPr marL="0" lvl="0" indent="0">
              <a:spcBef>
                <a:spcPts val="0"/>
              </a:spcBef>
              <a:buNone/>
            </a:pPr>
            <a:r>
              <a:rPr lang="fr-CA" sz="2800" dirty="0">
                <a:solidFill>
                  <a:srgbClr val="5F5F4B"/>
                </a:solidFill>
              </a:rPr>
              <a:t>Capacité </a:t>
            </a:r>
            <a:r>
              <a:rPr lang="fr-CA" sz="2800" dirty="0" smtClean="0">
                <a:solidFill>
                  <a:srgbClr val="5F5F4B"/>
                </a:solidFill>
              </a:rPr>
              <a:t>à </a:t>
            </a:r>
            <a:r>
              <a:rPr lang="fr-CA" sz="2800" b="1" dirty="0">
                <a:solidFill>
                  <a:srgbClr val="FF0000"/>
                </a:solidFill>
              </a:rPr>
              <a:t>retenir</a:t>
            </a:r>
            <a:r>
              <a:rPr lang="fr-CA" sz="2800" dirty="0">
                <a:solidFill>
                  <a:srgbClr val="5F5F4B"/>
                </a:solidFill>
              </a:rPr>
              <a:t> temporairement </a:t>
            </a:r>
            <a:r>
              <a:rPr lang="fr-CA" sz="2800" b="1" dirty="0">
                <a:solidFill>
                  <a:srgbClr val="FF0000"/>
                </a:solidFill>
              </a:rPr>
              <a:t>l’information</a:t>
            </a:r>
            <a:r>
              <a:rPr lang="fr-CA" sz="2800" dirty="0">
                <a:solidFill>
                  <a:srgbClr val="5F5F4B"/>
                </a:solidFill>
              </a:rPr>
              <a:t> et </a:t>
            </a:r>
            <a:r>
              <a:rPr lang="fr-CA" sz="2800" dirty="0" smtClean="0">
                <a:solidFill>
                  <a:srgbClr val="5F5F4B"/>
                </a:solidFill>
              </a:rPr>
              <a:t>à </a:t>
            </a:r>
            <a:r>
              <a:rPr lang="fr-CA" sz="2800" dirty="0">
                <a:solidFill>
                  <a:srgbClr val="5F5F4B"/>
                </a:solidFill>
              </a:rPr>
              <a:t>la </a:t>
            </a:r>
            <a:r>
              <a:rPr lang="fr-CA" sz="2800" b="1" dirty="0">
                <a:solidFill>
                  <a:srgbClr val="FF0000"/>
                </a:solidFill>
              </a:rPr>
              <a:t>traiter mentalement </a:t>
            </a:r>
            <a:r>
              <a:rPr lang="fr-CA" sz="2800" dirty="0"/>
              <a:t>ou</a:t>
            </a:r>
            <a:r>
              <a:rPr lang="fr-CA" sz="2800" b="1" dirty="0">
                <a:solidFill>
                  <a:srgbClr val="FF0000"/>
                </a:solidFill>
              </a:rPr>
              <a:t> la modifier </a:t>
            </a:r>
            <a:r>
              <a:rPr lang="fr-CA" sz="2800" dirty="0">
                <a:solidFill>
                  <a:srgbClr val="5F5F4B"/>
                </a:solidFill>
              </a:rPr>
              <a:t>dans le but de compléter une tâche.</a:t>
            </a:r>
            <a:r>
              <a:rPr lang="fr-CA" sz="2800" dirty="0"/>
              <a:t>      </a:t>
            </a:r>
          </a:p>
          <a:p>
            <a:pPr marL="0" lvl="0" indent="0">
              <a:spcBef>
                <a:spcPts val="0"/>
              </a:spcBef>
              <a:buNone/>
            </a:pPr>
            <a:endParaRPr lang="fr-CA" sz="2800" dirty="0">
              <a:solidFill>
                <a:srgbClr val="5F5F4B"/>
              </a:solidFill>
            </a:endParaRPr>
          </a:p>
          <a:p>
            <a:pPr marL="0" lvl="0" indent="0">
              <a:spcBef>
                <a:spcPts val="0"/>
              </a:spcBef>
              <a:buNone/>
            </a:pPr>
            <a:endParaRPr lang="fr-CA" sz="2800" dirty="0">
              <a:solidFill>
                <a:srgbClr val="5F5F4B"/>
              </a:solidFill>
            </a:endParaRPr>
          </a:p>
        </p:txBody>
      </p:sp>
      <p:sp>
        <p:nvSpPr>
          <p:cNvPr id="4" name="AutoShape 2" descr="data:image/jpeg;base64,/9j/4AAQSkZJRgABAQAAAQABAAD/2wCEAAkGBxQSEhUREBQVFRUXEBIZEhIYFRUSFxkaGRYXGBcYHhYYHCggHBwxHRUWITEjJjUsLi44GSQzODYsNywtLisBCgoKDg0OFxAQGjQkHyQwNywsLCwtLCs3LjcsNyssNC4sNy4vNywsLDc1Li8sLzgsMDMsNzcrOC43LTc3Kzc3LP/AABEIAFkAeAMBIgACEQEDEQH/xAAbAAACAgMBAAAAAAAAAAAAAAAAAQQGAgMFB//EADQQAAICAQMDAgMECgMAAAAAAAECABEDBBIhBTFBBlETImFxgaGxFCMyQlJykZLB8BYkYv/EABgBAQEBAQEAAAAAAAAAAAAAAAABAgQD/8QAIREBAAMAAgEEAwAAAAAAAAAAAAECEQMSURMhMUEEIkL/2gAMAwEAAhEDEQA/APaahUdQgKEdQqAqhHCoCiJrkzKoQKZ6Z9fY9Zm+EMZTczDFbWxAF2RQAsexNS5VOT070xpsGVs+HEFyNdmyQL70CaX7p16mKRaI/Z0/lW4LXj0ImIz78teVwoLMaUAliewAFkzk9D9TafV8YGJ70CNpIHcge3InV1emXIjY3Fq6MrD6EUfzlZ9KehsWhyNlXI2RipVdwChQe/A7ngcxbtsZ8fZxV4J47zyTMW/mPK1VCo4TbmKEdQgZVCo6hUBVCo6hUBVCOoQOZ1TrmDTsiZnpnvYoBJIHc0Owkw6lAnxCy7NoO++KPm5XvVfpHDr8iM2RkyYl2nYVJ2sbogjg96P1PeVb1tmZMuPSISuLBiQLz3Ndz7kCv9MzXt2nfh0Xrw+lWazPb7jwsGv9bC1GnTcrXWV7AseAo5/rUhf8l1YZ2Oykssu0bWH83cH75WtDk+UKfP7Z8KO4++bF1HBNEoV4QCwQPJm3jj0HonqNc9Kw2NxxfFkcD/bE7s82LD4a5MZHy3aL5HcoPqP2h54l26D1D42MWbIAIP8AED2MyTDdruq4cLIubIiM5OxSeWrvQ719ZLU3yORXBlS9aejRrciZ/jHCUQqxrjbZNg2KPJln6dp1x4kxoSVVFVWJuwABdyRNu07Hs9b04o4qTW22n5jwkVCOoTTwOEcIChHCAoplCBQ8OXLh12TJlW3Y0oG5QV7LXg+1fbOB6u0j5MtZdyORuPgnceO3YDbQE9ZZAeSBfgzldd9PpqtpYlWUEBhR4PgiF15Po1YqVZbYGmHuT2P2EUZuVyGVrHN7SDVAVx+P4Tp9c6I2FyhNNVowNbh7/nYkXBpiadhRqiOTXk1crSXgcB2oEqyKzbeOfevfgSd6Y1bYeK3bHIpRyynwB+UgYxyGBo8bvY19vadj030x3y76OzfuJPHF2AD5kVL66NXqvhjHpyqK24rlYBWP7u5QQSByalh6DoWw4VxubIvjwAf3ROlCGNKKZQhDqFQhAKigYQmiEDFBpwikXqWvTBjbLkNKo+8nwB9ZcNcLJgXP1HJvAZcOmCkHtbGz+BP9JxOjeidDqmfO51OUDLeHHlzZUCKVDIVClWoqwPzWaIB8zdj6qunxO2YMdTrA7LjUElVIKqzHsqjd55PgGuOZm9ahtFlyaMOmT46LlRlrJhQoArkcjnZQYcc+4jF1aPTOgx/rcORVdsOUornm1PzLfgmjR+yWdUA4HA8Cec+kvVyJjGNdM3e2ONxlYnyzb6JM9DxZAyhh2IBH3yEtlRzG4S4msoTGEYayhCEBQhI+t1Hw1LVf07QjfCcDP1l/AA+4/wCZDfruXwR/aJvpKatVzyDrfU9QdaX1KfETHlO3TsSqAA/KeO54uzd/WXBvUGYeV/tE4/qHXDVKqvuxMpsZcWwPXsd6sCPpHSViUTH1Q5cup1Zw5Gf/AK+zGBv24wRu57eDX8xkH9A+J1LSq65tOdVp9R+kbMnwmemLCypPy8gc94abrP6BlD/rtRhbHtyWuP4gN3+ziABH179/edn0y+TVa8dQzYMuPEuD4ekUrZ+Y/M5/hmZgWTp3ovSYQAqMSP3mdmJ+337ywooAAHAAoCZLHUie7GOOoVAIQhKMoo4pGkXPjcngmv5tv+IY9CoNm2P/AKO4D+slRS6jFl47XIi4dxrJhxge9hvw2ydMYEJ+k4T3xr91j8pHzdCwEcIAffufxnVmp5YmUR9JoEQVQPsdqrX04ElYlA4A48TFZmO4iRshCKZDhFCA7hEYoH//2Q==">
            <a:hlinkClick r:id="rId6"/>
          </p:cNvPr>
          <p:cNvSpPr>
            <a:spLocks noChangeAspect="1" noChangeArrowheads="1"/>
          </p:cNvSpPr>
          <p:nvPr>
            <p:custDataLst>
              <p:tags r:id="rId2"/>
            </p:custDataLst>
          </p:nvPr>
        </p:nvSpPr>
        <p:spPr bwMode="auto">
          <a:xfrm>
            <a:off x="120650" y="-509588"/>
            <a:ext cx="1428750" cy="1066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 name="Espace réservé du contenu 2"/>
          <p:cNvSpPr txBox="1">
            <a:spLocks/>
          </p:cNvSpPr>
          <p:nvPr>
            <p:custDataLst>
              <p:tags r:id="rId3"/>
            </p:custDataLst>
          </p:nvPr>
        </p:nvSpPr>
        <p:spPr>
          <a:xfrm>
            <a:off x="395536" y="3212976"/>
            <a:ext cx="4608512" cy="252028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CA" sz="2800" b="0" i="0" u="none" strike="noStrike" kern="1200" cap="none" spc="0" normalizeH="0" baseline="0" noProof="0" dirty="0">
                <a:ln>
                  <a:noFill/>
                </a:ln>
                <a:solidFill>
                  <a:schemeClr val="tx1"/>
                </a:solidFill>
                <a:effectLst/>
                <a:uLnTx/>
                <a:uFillTx/>
                <a:latin typeface="+mn-lt"/>
                <a:ea typeface="+mn-ea"/>
                <a:cs typeface="+mn-cs"/>
              </a:rPr>
              <a:t>Exemples: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CA" sz="2400" b="0" i="0" u="none" strike="noStrike" kern="1200" cap="none" spc="0" normalizeH="0" baseline="0" noProof="0" dirty="0">
                <a:ln>
                  <a:noFill/>
                </a:ln>
                <a:solidFill>
                  <a:schemeClr val="tx1"/>
                </a:solidFill>
                <a:effectLst/>
                <a:uLnTx/>
                <a:uFillTx/>
                <a:latin typeface="+mn-lt"/>
                <a:ea typeface="+mn-ea"/>
                <a:cs typeface="+mn-cs"/>
              </a:rPr>
              <a:t> Jeux de société:  </a:t>
            </a:r>
          </a:p>
          <a:p>
            <a:pPr lvl="1">
              <a:buFont typeface="Arial" pitchFamily="34" charset="0"/>
              <a:buChar char="•"/>
            </a:pPr>
            <a:r>
              <a:rPr lang="fr-CA" sz="2400" dirty="0"/>
              <a:t> R</a:t>
            </a:r>
            <a:r>
              <a:rPr kumimoji="0" lang="fr-CA" sz="2400" b="0" i="0" u="none" strike="noStrike" kern="1200" cap="none" spc="0" normalizeH="0" baseline="0" noProof="0" dirty="0" err="1">
                <a:ln>
                  <a:noFill/>
                </a:ln>
                <a:solidFill>
                  <a:schemeClr val="tx1"/>
                </a:solidFill>
                <a:effectLst/>
                <a:uLnTx/>
                <a:uFillTx/>
                <a:latin typeface="+mn-lt"/>
                <a:ea typeface="+mn-ea"/>
                <a:cs typeface="+mn-cs"/>
              </a:rPr>
              <a:t>etenir</a:t>
            </a:r>
            <a:r>
              <a:rPr kumimoji="0" lang="fr-CA" sz="2400" b="0" i="0" u="none" strike="noStrike" kern="1200" cap="none" spc="0" normalizeH="0" baseline="0" noProof="0" dirty="0">
                <a:ln>
                  <a:noFill/>
                </a:ln>
                <a:solidFill>
                  <a:schemeClr val="tx1"/>
                </a:solidFill>
                <a:effectLst/>
                <a:uLnTx/>
                <a:uFillTx/>
                <a:latin typeface="+mn-lt"/>
                <a:ea typeface="+mn-ea"/>
                <a:cs typeface="+mn-cs"/>
              </a:rPr>
              <a:t> les règles, son pion</a:t>
            </a:r>
          </a:p>
          <a:p>
            <a:pPr lvl="1">
              <a:buFont typeface="Arial" pitchFamily="34" charset="0"/>
              <a:buChar char="•"/>
            </a:pPr>
            <a:r>
              <a:rPr lang="fr-CA" sz="2400" dirty="0"/>
              <a:t>Respecter </a:t>
            </a:r>
            <a:r>
              <a:rPr kumimoji="0" lang="fr-CA" sz="2400" b="0" i="0" u="none" strike="noStrike" kern="1200" cap="none" spc="0" normalizeH="0" baseline="0" noProof="0" dirty="0">
                <a:ln>
                  <a:noFill/>
                </a:ln>
                <a:solidFill>
                  <a:schemeClr val="tx1"/>
                </a:solidFill>
                <a:effectLst/>
                <a:uLnTx/>
                <a:uFillTx/>
                <a:latin typeface="+mn-lt"/>
                <a:ea typeface="+mn-ea"/>
                <a:cs typeface="+mn-cs"/>
              </a:rPr>
              <a:t>le tour de rôle.</a:t>
            </a:r>
          </a:p>
          <a:p>
            <a:pPr marL="0" marR="0" lvl="0" indent="0" algn="l" defTabSz="914400" rtl="0" eaLnBrk="1" fontAlgn="auto" latinLnBrk="0" hangingPunct="1">
              <a:lnSpc>
                <a:spcPct val="100000"/>
              </a:lnSpc>
              <a:spcBef>
                <a:spcPts val="0"/>
              </a:spcBef>
              <a:spcAft>
                <a:spcPts val="0"/>
              </a:spcAft>
              <a:buClrTx/>
              <a:buSzTx/>
              <a:tabLst/>
              <a:defRPr/>
            </a:pPr>
            <a:r>
              <a:rPr kumimoji="0" lang="fr-CA" sz="2400" b="0" i="0" u="none" strike="noStrike" kern="1200" cap="none" spc="0" normalizeH="0" baseline="0" noProof="0" dirty="0">
                <a:ln>
                  <a:noFill/>
                </a:ln>
                <a:solidFill>
                  <a:schemeClr val="tx1"/>
                </a:solidFill>
                <a:effectLst/>
                <a:uLnTx/>
                <a:uFillTx/>
                <a:latin typeface="+mn-lt"/>
                <a:ea typeface="+mn-ea"/>
                <a:cs typeface="+mn-cs"/>
              </a:rPr>
              <a:t>Recette ou bricolage: </a:t>
            </a:r>
          </a:p>
          <a:p>
            <a:pPr lvl="1">
              <a:buFont typeface="Arial" pitchFamily="34" charset="0"/>
              <a:buChar char="•"/>
            </a:pPr>
            <a:r>
              <a:rPr lang="fr-CA" sz="2400" noProof="0" dirty="0"/>
              <a:t> </a:t>
            </a:r>
            <a:r>
              <a:rPr kumimoji="0" lang="fr-CA" sz="2400" b="0" i="0" u="none" strike="noStrike" kern="1200" cap="none" spc="0" normalizeH="0" baseline="0" noProof="0" dirty="0">
                <a:ln>
                  <a:noFill/>
                </a:ln>
                <a:solidFill>
                  <a:schemeClr val="tx1"/>
                </a:solidFill>
                <a:effectLst/>
                <a:uLnTx/>
                <a:uFillTx/>
                <a:latin typeface="+mn-lt"/>
                <a:ea typeface="+mn-ea"/>
                <a:cs typeface="+mn-cs"/>
              </a:rPr>
              <a:t>suivre les consignes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fr-CA"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fr-CA" sz="2800" b="0" i="0" u="none" strike="noStrike" kern="1200" cap="none" spc="0" normalizeH="0" baseline="0" noProof="0" dirty="0">
              <a:ln>
                <a:noFill/>
              </a:ln>
              <a:solidFill>
                <a:srgbClr val="5F5F4B"/>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fr-CA" sz="2800" b="0" i="0" u="none" strike="noStrike" kern="1200" cap="none" spc="0" normalizeH="0" baseline="0" noProof="0" dirty="0">
              <a:ln>
                <a:noFill/>
              </a:ln>
              <a:solidFill>
                <a:srgbClr val="5F5F4B"/>
              </a:solidFill>
              <a:effectLst/>
              <a:uLnTx/>
              <a:uFillTx/>
              <a:latin typeface="+mn-lt"/>
              <a:ea typeface="+mn-ea"/>
              <a:cs typeface="+mn-cs"/>
            </a:endParaRPr>
          </a:p>
        </p:txBody>
      </p:sp>
      <p:sp>
        <p:nvSpPr>
          <p:cNvPr id="6" name="Titre 5"/>
          <p:cNvSpPr>
            <a:spLocks noGrp="1"/>
          </p:cNvSpPr>
          <p:nvPr>
            <p:ph type="title"/>
          </p:nvPr>
        </p:nvSpPr>
        <p:spPr>
          <a:solidFill>
            <a:srgbClr val="FFC000"/>
          </a:solidFill>
        </p:spPr>
        <p:txBody>
          <a:bodyPr/>
          <a:lstStyle/>
          <a:p>
            <a:r>
              <a:rPr lang="fr-CA" dirty="0" smtClean="0"/>
              <a:t>Mémoire de travail</a:t>
            </a:r>
            <a:endParaRPr lang="fr-CA" dirty="0"/>
          </a:p>
        </p:txBody>
      </p:sp>
      <p:pic>
        <p:nvPicPr>
          <p:cNvPr id="9" name="Image 8" descr="Résultats de recherche d'images pour « toddler baking »"/>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6016" y="4691635"/>
            <a:ext cx="2520281" cy="1749316"/>
          </a:xfrm>
          <a:prstGeom prst="rect">
            <a:avLst/>
          </a:prstGeom>
          <a:noFill/>
          <a:ln>
            <a:noFill/>
          </a:ln>
          <a:effectLst>
            <a:softEdge rad="127000"/>
          </a:effectLst>
        </p:spPr>
      </p:pic>
      <p:pic>
        <p:nvPicPr>
          <p:cNvPr id="10" name="Image 9" descr="Résultats de recherche d'images pour « toddler playing board games »"/>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2200" y="3051797"/>
            <a:ext cx="2376264" cy="1639838"/>
          </a:xfrm>
          <a:prstGeom prst="rect">
            <a:avLst/>
          </a:prstGeom>
          <a:noFill/>
          <a:ln>
            <a:noFill/>
          </a:ln>
          <a:effectLst>
            <a:softEdge rad="127000"/>
          </a:effectLst>
        </p:spPr>
      </p:pic>
    </p:spTree>
    <p:extLst>
      <p:ext uri="{BB962C8B-B14F-4D97-AF65-F5344CB8AC3E}">
        <p14:creationId xmlns:p14="http://schemas.microsoft.com/office/powerpoint/2010/main" val="183144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484785"/>
            <a:ext cx="8219256" cy="2952327"/>
          </a:xfrm>
        </p:spPr>
        <p:txBody>
          <a:bodyPr>
            <a:normAutofit fontScale="55000" lnSpcReduction="20000"/>
          </a:bodyPr>
          <a:lstStyle/>
          <a:p>
            <a:pPr marL="0" indent="0">
              <a:buClr>
                <a:srgbClr val="A03219"/>
              </a:buClr>
              <a:buNone/>
            </a:pPr>
            <a:r>
              <a:rPr lang="fr-CA" sz="4700" dirty="0">
                <a:solidFill>
                  <a:srgbClr val="5F5F4B"/>
                </a:solidFill>
              </a:rPr>
              <a:t>Lorsque peu développée, ce qu’on peut observer chez l’enfant:</a:t>
            </a:r>
          </a:p>
          <a:p>
            <a:pPr>
              <a:buClr>
                <a:srgbClr val="A03219"/>
              </a:buClr>
            </a:pPr>
            <a:r>
              <a:rPr lang="fr-CA" sz="4400" dirty="0">
                <a:solidFill>
                  <a:srgbClr val="5F5F4B"/>
                </a:solidFill>
              </a:rPr>
              <a:t>Peut </a:t>
            </a:r>
            <a:r>
              <a:rPr lang="fr-CA" sz="4400" b="1" dirty="0">
                <a:solidFill>
                  <a:srgbClr val="5F5F4B"/>
                </a:solidFill>
              </a:rPr>
              <a:t>oublier</a:t>
            </a:r>
            <a:r>
              <a:rPr lang="fr-CA" sz="4400" dirty="0">
                <a:solidFill>
                  <a:srgbClr val="5F5F4B"/>
                </a:solidFill>
              </a:rPr>
              <a:t> les </a:t>
            </a:r>
            <a:r>
              <a:rPr lang="fr-CA" sz="4400" b="1" dirty="0">
                <a:solidFill>
                  <a:srgbClr val="5F5F4B"/>
                </a:solidFill>
              </a:rPr>
              <a:t>consignes verbales </a:t>
            </a:r>
            <a:r>
              <a:rPr lang="fr-CA" sz="4400" dirty="0">
                <a:solidFill>
                  <a:srgbClr val="5F5F4B"/>
                </a:solidFill>
              </a:rPr>
              <a:t>ou les tâches </a:t>
            </a:r>
          </a:p>
          <a:p>
            <a:pPr>
              <a:buClr>
                <a:srgbClr val="A03219"/>
              </a:buClr>
            </a:pPr>
            <a:r>
              <a:rPr lang="fr-CA" sz="4400" dirty="0">
                <a:solidFill>
                  <a:srgbClr val="5F5F4B"/>
                </a:solidFill>
              </a:rPr>
              <a:t>Perd le fil de ce qu’il est en train de faire, perd de vue l’objectif, </a:t>
            </a:r>
            <a:r>
              <a:rPr lang="fr-CA" sz="4400" b="1" dirty="0">
                <a:solidFill>
                  <a:srgbClr val="5F5F4B"/>
                </a:solidFill>
              </a:rPr>
              <a:t>manque d’attention</a:t>
            </a:r>
          </a:p>
          <a:p>
            <a:pPr>
              <a:buClr>
                <a:srgbClr val="A03219"/>
              </a:buClr>
            </a:pPr>
            <a:r>
              <a:rPr lang="fr-CA" sz="4400" b="1" dirty="0">
                <a:solidFill>
                  <a:srgbClr val="5F5F4B"/>
                </a:solidFill>
              </a:rPr>
              <a:t>Raconte difficilement </a:t>
            </a:r>
            <a:r>
              <a:rPr lang="fr-CA" sz="4400" dirty="0">
                <a:solidFill>
                  <a:srgbClr val="5F5F4B"/>
                </a:solidFill>
              </a:rPr>
              <a:t>les événements de la journée</a:t>
            </a:r>
          </a:p>
          <a:p>
            <a:pPr>
              <a:buClr>
                <a:srgbClr val="A03219"/>
              </a:buClr>
            </a:pPr>
            <a:r>
              <a:rPr lang="fr-CA" sz="4400" b="1" dirty="0">
                <a:solidFill>
                  <a:srgbClr val="5F5F4B"/>
                </a:solidFill>
              </a:rPr>
              <a:t>Reproduit difficilement </a:t>
            </a:r>
            <a:r>
              <a:rPr lang="fr-CA" sz="4400" dirty="0">
                <a:solidFill>
                  <a:srgbClr val="5F5F4B"/>
                </a:solidFill>
              </a:rPr>
              <a:t>plus tard ce qu’il savait avant</a:t>
            </a:r>
          </a:p>
          <a:p>
            <a:pPr>
              <a:buClr>
                <a:srgbClr val="A03219"/>
              </a:buClr>
            </a:pPr>
            <a:r>
              <a:rPr lang="fr-CA" sz="4400" b="1" dirty="0">
                <a:solidFill>
                  <a:srgbClr val="5F5F4B"/>
                </a:solidFill>
              </a:rPr>
              <a:t>Besoin d’aide </a:t>
            </a:r>
            <a:r>
              <a:rPr lang="fr-CA" sz="4400" dirty="0">
                <a:solidFill>
                  <a:srgbClr val="5F5F4B"/>
                </a:solidFill>
              </a:rPr>
              <a:t>pour </a:t>
            </a:r>
            <a:r>
              <a:rPr lang="fr-CA" sz="4400" b="1" dirty="0">
                <a:solidFill>
                  <a:srgbClr val="5F5F4B"/>
                </a:solidFill>
              </a:rPr>
              <a:t>terminer</a:t>
            </a:r>
            <a:r>
              <a:rPr lang="fr-CA" sz="4400" dirty="0">
                <a:solidFill>
                  <a:srgbClr val="5F5F4B"/>
                </a:solidFill>
              </a:rPr>
              <a:t> ses tâches</a:t>
            </a:r>
          </a:p>
          <a:p>
            <a:pPr>
              <a:buClr>
                <a:srgbClr val="A03219"/>
              </a:buClr>
            </a:pPr>
            <a:endParaRPr lang="fr-CA" sz="4400" dirty="0">
              <a:solidFill>
                <a:srgbClr val="5F5F4B"/>
              </a:solidFill>
            </a:endParaRPr>
          </a:p>
          <a:p>
            <a:pPr>
              <a:buClr>
                <a:srgbClr val="A03219"/>
              </a:buClr>
            </a:pPr>
            <a:endParaRPr lang="fr-CA" sz="4400" dirty="0">
              <a:solidFill>
                <a:srgbClr val="5F5F4B"/>
              </a:solidFill>
            </a:endParaRPr>
          </a:p>
        </p:txBody>
      </p:sp>
      <p:pic>
        <p:nvPicPr>
          <p:cNvPr id="5" name="Image 4" descr="http://www.playdoughtoplato.com/wp-content/uploads/2013/05/F_4506261_0kDNbpbMNwPPIwWwCjEk6CAUsYGU4rzv.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4408801"/>
            <a:ext cx="3068960" cy="1988840"/>
          </a:xfrm>
          <a:prstGeom prst="rect">
            <a:avLst/>
          </a:prstGeom>
          <a:noFill/>
          <a:ln>
            <a:noFill/>
          </a:ln>
          <a:effectLst>
            <a:softEdge rad="127000"/>
          </a:effectLst>
        </p:spPr>
      </p:pic>
      <p:sp>
        <p:nvSpPr>
          <p:cNvPr id="4" name="Titre 3"/>
          <p:cNvSpPr>
            <a:spLocks noGrp="1"/>
          </p:cNvSpPr>
          <p:nvPr>
            <p:ph type="title"/>
          </p:nvPr>
        </p:nvSpPr>
        <p:spPr>
          <a:solidFill>
            <a:srgbClr val="FFC000"/>
          </a:solidFill>
        </p:spPr>
        <p:txBody>
          <a:bodyPr/>
          <a:lstStyle/>
          <a:p>
            <a:r>
              <a:rPr lang="fr-CA" dirty="0" smtClean="0"/>
              <a:t>Mémoire de travail / Observations</a:t>
            </a:r>
            <a:endParaRPr lang="fr-CA" dirty="0"/>
          </a:p>
        </p:txBody>
      </p:sp>
      <p:pic>
        <p:nvPicPr>
          <p:cNvPr id="6146" name="Picture 2" descr="Résultats de recherche d'images pour « toddler puzzl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4446714"/>
            <a:ext cx="2627511" cy="195092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42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FFC000"/>
          </a:solidFill>
        </p:spPr>
        <p:txBody>
          <a:bodyPr/>
          <a:lstStyle/>
          <a:p>
            <a:r>
              <a:rPr lang="fr-CA" dirty="0" smtClean="0"/>
              <a:t>Mémorise et trouve</a:t>
            </a:r>
            <a:endParaRPr lang="fr-CA" dirty="0"/>
          </a:p>
        </p:txBody>
      </p:sp>
      <p:sp>
        <p:nvSpPr>
          <p:cNvPr id="3" name="Espace réservé du contenu 2"/>
          <p:cNvSpPr>
            <a:spLocks noGrp="1"/>
          </p:cNvSpPr>
          <p:nvPr>
            <p:ph sz="quarter" idx="1"/>
          </p:nvPr>
        </p:nvSpPr>
        <p:spPr/>
        <p:txBody>
          <a:bodyPr/>
          <a:lstStyle/>
          <a:p>
            <a:r>
              <a:rPr lang="fr-CA" dirty="0" smtClean="0"/>
              <a:t>Raie</a:t>
            </a:r>
          </a:p>
          <a:p>
            <a:r>
              <a:rPr lang="fr-CA" dirty="0" smtClean="0"/>
              <a:t>Grenouille mécanique</a:t>
            </a:r>
          </a:p>
          <a:p>
            <a:r>
              <a:rPr lang="fr-CA" dirty="0" smtClean="0"/>
              <a:t>3 petits poissons identiques</a:t>
            </a:r>
          </a:p>
          <a:p>
            <a:r>
              <a:rPr lang="fr-CA" dirty="0" smtClean="0"/>
              <a:t>Poisson chat</a:t>
            </a:r>
          </a:p>
          <a:p>
            <a:r>
              <a:rPr lang="fr-CA" dirty="0" smtClean="0"/>
              <a:t>Poisson zébré</a:t>
            </a:r>
            <a:endParaRPr lang="fr-CA" dirty="0"/>
          </a:p>
        </p:txBody>
      </p:sp>
      <p:pic>
        <p:nvPicPr>
          <p:cNvPr id="8196" name="Picture 4" descr="Résultats de recherche d'images pour « cherche et trouv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967"/>
            <a:ext cx="9102811" cy="5120332"/>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p:cNvSpPr/>
          <p:nvPr/>
        </p:nvSpPr>
        <p:spPr>
          <a:xfrm>
            <a:off x="2915816" y="5301208"/>
            <a:ext cx="1512168" cy="122413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p:cNvPicPr>
            <a:picLocks noChangeAspect="1"/>
          </p:cNvPicPr>
          <p:nvPr/>
        </p:nvPicPr>
        <p:blipFill>
          <a:blip r:embed="rId3"/>
          <a:stretch>
            <a:fillRect/>
          </a:stretch>
        </p:blipFill>
        <p:spPr>
          <a:xfrm>
            <a:off x="3923928" y="2348880"/>
            <a:ext cx="1548518" cy="1348022"/>
          </a:xfrm>
          <a:prstGeom prst="rect">
            <a:avLst/>
          </a:prstGeom>
        </p:spPr>
      </p:pic>
      <p:sp>
        <p:nvSpPr>
          <p:cNvPr id="7" name="Ellipse 6"/>
          <p:cNvSpPr/>
          <p:nvPr/>
        </p:nvSpPr>
        <p:spPr>
          <a:xfrm>
            <a:off x="1525395" y="3690450"/>
            <a:ext cx="1512168" cy="122413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Ellipse 7"/>
          <p:cNvSpPr/>
          <p:nvPr/>
        </p:nvSpPr>
        <p:spPr>
          <a:xfrm>
            <a:off x="5602727" y="1444978"/>
            <a:ext cx="1512168" cy="122413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p:cNvSpPr/>
          <p:nvPr/>
        </p:nvSpPr>
        <p:spPr>
          <a:xfrm>
            <a:off x="2233151" y="2146554"/>
            <a:ext cx="1512168" cy="122413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54529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ppt_x"/>
                                          </p:val>
                                        </p:tav>
                                        <p:tav tm="100000">
                                          <p:val>
                                            <p:strVal val="#ppt_x"/>
                                          </p:val>
                                        </p:tav>
                                      </p:tavLst>
                                    </p:anim>
                                    <p:anim calcmode="lin" valueType="num">
                                      <p:cBhvr additive="base">
                                        <p:cTn id="8"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80">
                                          <p:stCondLst>
                                            <p:cond delay="0"/>
                                          </p:stCondLst>
                                        </p:cTn>
                                        <p:tgtEl>
                                          <p:spTgt spid="7"/>
                                        </p:tgtEl>
                                      </p:cBhvr>
                                    </p:animEffect>
                                    <p:anim calcmode="lin" valueType="num">
                                      <p:cBhvr>
                                        <p:cTn id="3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7" dur="26">
                                          <p:stCondLst>
                                            <p:cond delay="650"/>
                                          </p:stCondLst>
                                        </p:cTn>
                                        <p:tgtEl>
                                          <p:spTgt spid="7"/>
                                        </p:tgtEl>
                                      </p:cBhvr>
                                      <p:to x="100000" y="60000"/>
                                    </p:animScale>
                                    <p:animScale>
                                      <p:cBhvr>
                                        <p:cTn id="38" dur="166" decel="50000">
                                          <p:stCondLst>
                                            <p:cond delay="676"/>
                                          </p:stCondLst>
                                        </p:cTn>
                                        <p:tgtEl>
                                          <p:spTgt spid="7"/>
                                        </p:tgtEl>
                                      </p:cBhvr>
                                      <p:to x="100000" y="100000"/>
                                    </p:animScale>
                                    <p:animScale>
                                      <p:cBhvr>
                                        <p:cTn id="39" dur="26">
                                          <p:stCondLst>
                                            <p:cond delay="1312"/>
                                          </p:stCondLst>
                                        </p:cTn>
                                        <p:tgtEl>
                                          <p:spTgt spid="7"/>
                                        </p:tgtEl>
                                      </p:cBhvr>
                                      <p:to x="100000" y="80000"/>
                                    </p:animScale>
                                    <p:animScale>
                                      <p:cBhvr>
                                        <p:cTn id="40" dur="166" decel="50000">
                                          <p:stCondLst>
                                            <p:cond delay="1338"/>
                                          </p:stCondLst>
                                        </p:cTn>
                                        <p:tgtEl>
                                          <p:spTgt spid="7"/>
                                        </p:tgtEl>
                                      </p:cBhvr>
                                      <p:to x="100000" y="100000"/>
                                    </p:animScale>
                                    <p:animScale>
                                      <p:cBhvr>
                                        <p:cTn id="41" dur="26">
                                          <p:stCondLst>
                                            <p:cond delay="1642"/>
                                          </p:stCondLst>
                                        </p:cTn>
                                        <p:tgtEl>
                                          <p:spTgt spid="7"/>
                                        </p:tgtEl>
                                      </p:cBhvr>
                                      <p:to x="100000" y="90000"/>
                                    </p:animScale>
                                    <p:animScale>
                                      <p:cBhvr>
                                        <p:cTn id="42" dur="166" decel="50000">
                                          <p:stCondLst>
                                            <p:cond delay="1668"/>
                                          </p:stCondLst>
                                        </p:cTn>
                                        <p:tgtEl>
                                          <p:spTgt spid="7"/>
                                        </p:tgtEl>
                                      </p:cBhvr>
                                      <p:to x="100000" y="100000"/>
                                    </p:animScale>
                                    <p:animScale>
                                      <p:cBhvr>
                                        <p:cTn id="43" dur="26">
                                          <p:stCondLst>
                                            <p:cond delay="1808"/>
                                          </p:stCondLst>
                                        </p:cTn>
                                        <p:tgtEl>
                                          <p:spTgt spid="7"/>
                                        </p:tgtEl>
                                      </p:cBhvr>
                                      <p:to x="100000" y="95000"/>
                                    </p:animScale>
                                    <p:animScale>
                                      <p:cBhvr>
                                        <p:cTn id="44" dur="166" decel="50000">
                                          <p:stCondLst>
                                            <p:cond delay="1834"/>
                                          </p:stCondLst>
                                        </p:cTn>
                                        <p:tgtEl>
                                          <p:spTgt spid="7"/>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580">
                                          <p:stCondLst>
                                            <p:cond delay="0"/>
                                          </p:stCondLst>
                                        </p:cTn>
                                        <p:tgtEl>
                                          <p:spTgt spid="4"/>
                                        </p:tgtEl>
                                      </p:cBhvr>
                                    </p:animEffect>
                                    <p:anim calcmode="lin" valueType="num">
                                      <p:cBhvr>
                                        <p:cTn id="5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5" dur="26">
                                          <p:stCondLst>
                                            <p:cond delay="650"/>
                                          </p:stCondLst>
                                        </p:cTn>
                                        <p:tgtEl>
                                          <p:spTgt spid="4"/>
                                        </p:tgtEl>
                                      </p:cBhvr>
                                      <p:to x="100000" y="60000"/>
                                    </p:animScale>
                                    <p:animScale>
                                      <p:cBhvr>
                                        <p:cTn id="56" dur="166" decel="50000">
                                          <p:stCondLst>
                                            <p:cond delay="676"/>
                                          </p:stCondLst>
                                        </p:cTn>
                                        <p:tgtEl>
                                          <p:spTgt spid="4"/>
                                        </p:tgtEl>
                                      </p:cBhvr>
                                      <p:to x="100000" y="100000"/>
                                    </p:animScale>
                                    <p:animScale>
                                      <p:cBhvr>
                                        <p:cTn id="57" dur="26">
                                          <p:stCondLst>
                                            <p:cond delay="1312"/>
                                          </p:stCondLst>
                                        </p:cTn>
                                        <p:tgtEl>
                                          <p:spTgt spid="4"/>
                                        </p:tgtEl>
                                      </p:cBhvr>
                                      <p:to x="100000" y="80000"/>
                                    </p:animScale>
                                    <p:animScale>
                                      <p:cBhvr>
                                        <p:cTn id="58" dur="166" decel="50000">
                                          <p:stCondLst>
                                            <p:cond delay="1338"/>
                                          </p:stCondLst>
                                        </p:cTn>
                                        <p:tgtEl>
                                          <p:spTgt spid="4"/>
                                        </p:tgtEl>
                                      </p:cBhvr>
                                      <p:to x="100000" y="100000"/>
                                    </p:animScale>
                                    <p:animScale>
                                      <p:cBhvr>
                                        <p:cTn id="59" dur="26">
                                          <p:stCondLst>
                                            <p:cond delay="1642"/>
                                          </p:stCondLst>
                                        </p:cTn>
                                        <p:tgtEl>
                                          <p:spTgt spid="4"/>
                                        </p:tgtEl>
                                      </p:cBhvr>
                                      <p:to x="100000" y="90000"/>
                                    </p:animScale>
                                    <p:animScale>
                                      <p:cBhvr>
                                        <p:cTn id="60" dur="166" decel="50000">
                                          <p:stCondLst>
                                            <p:cond delay="1668"/>
                                          </p:stCondLst>
                                        </p:cTn>
                                        <p:tgtEl>
                                          <p:spTgt spid="4"/>
                                        </p:tgtEl>
                                      </p:cBhvr>
                                      <p:to x="100000" y="100000"/>
                                    </p:animScale>
                                    <p:animScale>
                                      <p:cBhvr>
                                        <p:cTn id="61" dur="26">
                                          <p:stCondLst>
                                            <p:cond delay="1808"/>
                                          </p:stCondLst>
                                        </p:cTn>
                                        <p:tgtEl>
                                          <p:spTgt spid="4"/>
                                        </p:tgtEl>
                                      </p:cBhvr>
                                      <p:to x="100000" y="95000"/>
                                    </p:animScale>
                                    <p:animScale>
                                      <p:cBhvr>
                                        <p:cTn id="62" dur="166" decel="50000">
                                          <p:stCondLst>
                                            <p:cond delay="1834"/>
                                          </p:stCondLst>
                                        </p:cTn>
                                        <p:tgtEl>
                                          <p:spTgt spid="4"/>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down)">
                                      <p:cBhvr>
                                        <p:cTn id="67" dur="580">
                                          <p:stCondLst>
                                            <p:cond delay="0"/>
                                          </p:stCondLst>
                                        </p:cTn>
                                        <p:tgtEl>
                                          <p:spTgt spid="5"/>
                                        </p:tgtEl>
                                      </p:cBhvr>
                                    </p:animEffect>
                                    <p:anim calcmode="lin" valueType="num">
                                      <p:cBhvr>
                                        <p:cTn id="6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73" dur="26">
                                          <p:stCondLst>
                                            <p:cond delay="650"/>
                                          </p:stCondLst>
                                        </p:cTn>
                                        <p:tgtEl>
                                          <p:spTgt spid="5"/>
                                        </p:tgtEl>
                                      </p:cBhvr>
                                      <p:to x="100000" y="60000"/>
                                    </p:animScale>
                                    <p:animScale>
                                      <p:cBhvr>
                                        <p:cTn id="74" dur="166" decel="50000">
                                          <p:stCondLst>
                                            <p:cond delay="676"/>
                                          </p:stCondLst>
                                        </p:cTn>
                                        <p:tgtEl>
                                          <p:spTgt spid="5"/>
                                        </p:tgtEl>
                                      </p:cBhvr>
                                      <p:to x="100000" y="100000"/>
                                    </p:animScale>
                                    <p:animScale>
                                      <p:cBhvr>
                                        <p:cTn id="75" dur="26">
                                          <p:stCondLst>
                                            <p:cond delay="1312"/>
                                          </p:stCondLst>
                                        </p:cTn>
                                        <p:tgtEl>
                                          <p:spTgt spid="5"/>
                                        </p:tgtEl>
                                      </p:cBhvr>
                                      <p:to x="100000" y="80000"/>
                                    </p:animScale>
                                    <p:animScale>
                                      <p:cBhvr>
                                        <p:cTn id="76" dur="166" decel="50000">
                                          <p:stCondLst>
                                            <p:cond delay="1338"/>
                                          </p:stCondLst>
                                        </p:cTn>
                                        <p:tgtEl>
                                          <p:spTgt spid="5"/>
                                        </p:tgtEl>
                                      </p:cBhvr>
                                      <p:to x="100000" y="100000"/>
                                    </p:animScale>
                                    <p:animScale>
                                      <p:cBhvr>
                                        <p:cTn id="77" dur="26">
                                          <p:stCondLst>
                                            <p:cond delay="1642"/>
                                          </p:stCondLst>
                                        </p:cTn>
                                        <p:tgtEl>
                                          <p:spTgt spid="5"/>
                                        </p:tgtEl>
                                      </p:cBhvr>
                                      <p:to x="100000" y="90000"/>
                                    </p:animScale>
                                    <p:animScale>
                                      <p:cBhvr>
                                        <p:cTn id="78" dur="166" decel="50000">
                                          <p:stCondLst>
                                            <p:cond delay="1668"/>
                                          </p:stCondLst>
                                        </p:cTn>
                                        <p:tgtEl>
                                          <p:spTgt spid="5"/>
                                        </p:tgtEl>
                                      </p:cBhvr>
                                      <p:to x="100000" y="100000"/>
                                    </p:animScale>
                                    <p:animScale>
                                      <p:cBhvr>
                                        <p:cTn id="79" dur="26">
                                          <p:stCondLst>
                                            <p:cond delay="1808"/>
                                          </p:stCondLst>
                                        </p:cTn>
                                        <p:tgtEl>
                                          <p:spTgt spid="5"/>
                                        </p:tgtEl>
                                      </p:cBhvr>
                                      <p:to x="100000" y="95000"/>
                                    </p:animScale>
                                    <p:animScale>
                                      <p:cBhvr>
                                        <p:cTn id="80" dur="166" decel="50000">
                                          <p:stCondLst>
                                            <p:cond delay="1834"/>
                                          </p:stCondLst>
                                        </p:cTn>
                                        <p:tgtEl>
                                          <p:spTgt spid="5"/>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down)">
                                      <p:cBhvr>
                                        <p:cTn id="85" dur="580">
                                          <p:stCondLst>
                                            <p:cond delay="0"/>
                                          </p:stCondLst>
                                        </p:cTn>
                                        <p:tgtEl>
                                          <p:spTgt spid="8"/>
                                        </p:tgtEl>
                                      </p:cBhvr>
                                    </p:animEffect>
                                    <p:anim calcmode="lin" valueType="num">
                                      <p:cBhvr>
                                        <p:cTn id="8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1" dur="26">
                                          <p:stCondLst>
                                            <p:cond delay="650"/>
                                          </p:stCondLst>
                                        </p:cTn>
                                        <p:tgtEl>
                                          <p:spTgt spid="8"/>
                                        </p:tgtEl>
                                      </p:cBhvr>
                                      <p:to x="100000" y="60000"/>
                                    </p:animScale>
                                    <p:animScale>
                                      <p:cBhvr>
                                        <p:cTn id="92" dur="166" decel="50000">
                                          <p:stCondLst>
                                            <p:cond delay="676"/>
                                          </p:stCondLst>
                                        </p:cTn>
                                        <p:tgtEl>
                                          <p:spTgt spid="8"/>
                                        </p:tgtEl>
                                      </p:cBhvr>
                                      <p:to x="100000" y="100000"/>
                                    </p:animScale>
                                    <p:animScale>
                                      <p:cBhvr>
                                        <p:cTn id="93" dur="26">
                                          <p:stCondLst>
                                            <p:cond delay="1312"/>
                                          </p:stCondLst>
                                        </p:cTn>
                                        <p:tgtEl>
                                          <p:spTgt spid="8"/>
                                        </p:tgtEl>
                                      </p:cBhvr>
                                      <p:to x="100000" y="80000"/>
                                    </p:animScale>
                                    <p:animScale>
                                      <p:cBhvr>
                                        <p:cTn id="94" dur="166" decel="50000">
                                          <p:stCondLst>
                                            <p:cond delay="1338"/>
                                          </p:stCondLst>
                                        </p:cTn>
                                        <p:tgtEl>
                                          <p:spTgt spid="8"/>
                                        </p:tgtEl>
                                      </p:cBhvr>
                                      <p:to x="100000" y="100000"/>
                                    </p:animScale>
                                    <p:animScale>
                                      <p:cBhvr>
                                        <p:cTn id="95" dur="26">
                                          <p:stCondLst>
                                            <p:cond delay="1642"/>
                                          </p:stCondLst>
                                        </p:cTn>
                                        <p:tgtEl>
                                          <p:spTgt spid="8"/>
                                        </p:tgtEl>
                                      </p:cBhvr>
                                      <p:to x="100000" y="90000"/>
                                    </p:animScale>
                                    <p:animScale>
                                      <p:cBhvr>
                                        <p:cTn id="96" dur="166" decel="50000">
                                          <p:stCondLst>
                                            <p:cond delay="1668"/>
                                          </p:stCondLst>
                                        </p:cTn>
                                        <p:tgtEl>
                                          <p:spTgt spid="8"/>
                                        </p:tgtEl>
                                      </p:cBhvr>
                                      <p:to x="100000" y="100000"/>
                                    </p:animScale>
                                    <p:animScale>
                                      <p:cBhvr>
                                        <p:cTn id="97" dur="26">
                                          <p:stCondLst>
                                            <p:cond delay="1808"/>
                                          </p:stCondLst>
                                        </p:cTn>
                                        <p:tgtEl>
                                          <p:spTgt spid="8"/>
                                        </p:tgtEl>
                                      </p:cBhvr>
                                      <p:to x="100000" y="95000"/>
                                    </p:animScale>
                                    <p:animScale>
                                      <p:cBhvr>
                                        <p:cTn id="9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2060848"/>
            <a:ext cx="8229600" cy="4392488"/>
          </a:xfrm>
        </p:spPr>
        <p:txBody>
          <a:bodyPr>
            <a:noAutofit/>
          </a:bodyPr>
          <a:lstStyle/>
          <a:p>
            <a:pPr>
              <a:buClr>
                <a:srgbClr val="A03219"/>
              </a:buClr>
            </a:pPr>
            <a:r>
              <a:rPr lang="fr-CA" sz="2000" dirty="0"/>
              <a:t>Donner un minimum de consignes</a:t>
            </a:r>
          </a:p>
          <a:p>
            <a:pPr>
              <a:buClr>
                <a:srgbClr val="A03219"/>
              </a:buClr>
            </a:pPr>
            <a:r>
              <a:rPr lang="fr-CA" sz="2000" dirty="0"/>
              <a:t>Reformuler la consigne ou la question</a:t>
            </a:r>
          </a:p>
          <a:p>
            <a:pPr>
              <a:buClr>
                <a:srgbClr val="A03219"/>
              </a:buClr>
            </a:pPr>
            <a:r>
              <a:rPr lang="fr-CA" sz="2000" dirty="0"/>
              <a:t>Aider l’enfant à organiser ses idées</a:t>
            </a:r>
          </a:p>
          <a:p>
            <a:r>
              <a:rPr lang="fr-CA" sz="2000" dirty="0"/>
              <a:t>Utiliser des supports visuels</a:t>
            </a:r>
          </a:p>
          <a:p>
            <a:r>
              <a:rPr lang="fr-CA" sz="2000" dirty="0"/>
              <a:t>Faire des activités qui encouragent la visualisation</a:t>
            </a:r>
          </a:p>
          <a:p>
            <a:r>
              <a:rPr lang="fr-CA" sz="2000" dirty="0"/>
              <a:t>Jouer des jeux de cartes et des jeux de société </a:t>
            </a:r>
          </a:p>
          <a:p>
            <a:r>
              <a:rPr lang="fr-CA" sz="2000" dirty="0"/>
              <a:t>Faire des activités qui pratiquent la classification des objets</a:t>
            </a:r>
          </a:p>
          <a:p>
            <a:r>
              <a:rPr lang="fr-CA" sz="2000" dirty="0"/>
              <a:t>Aider les enfants à faire des liens entre leurs apprentissages</a:t>
            </a:r>
          </a:p>
          <a:p>
            <a:r>
              <a:rPr lang="fr-CA" sz="2000" dirty="0"/>
              <a:t>Jouer de la musique, faire des activités physiques intenses </a:t>
            </a:r>
          </a:p>
          <a:p>
            <a:r>
              <a:rPr lang="fr-CA" sz="2000" dirty="0"/>
              <a:t>Pratiquer de la relaxation, de la méditation et du yoga.</a:t>
            </a:r>
          </a:p>
          <a:p>
            <a:pPr>
              <a:buClr>
                <a:srgbClr val="A03219"/>
              </a:buClr>
              <a:buNone/>
            </a:pPr>
            <a:endParaRPr lang="fr-CA" sz="1600" dirty="0">
              <a:solidFill>
                <a:srgbClr val="5F5F4B"/>
              </a:solidFill>
            </a:endParaRPr>
          </a:p>
        </p:txBody>
      </p:sp>
      <p:sp>
        <p:nvSpPr>
          <p:cNvPr id="4" name="Titre 3"/>
          <p:cNvSpPr>
            <a:spLocks noGrp="1"/>
          </p:cNvSpPr>
          <p:nvPr>
            <p:ph type="title"/>
          </p:nvPr>
        </p:nvSpPr>
        <p:spPr>
          <a:solidFill>
            <a:srgbClr val="FFC000"/>
          </a:solidFill>
        </p:spPr>
        <p:txBody>
          <a:bodyPr/>
          <a:lstStyle/>
          <a:p>
            <a:r>
              <a:rPr lang="fr-CA" dirty="0" smtClean="0"/>
              <a:t>Mémoire de travail / stratégies d’intervention</a:t>
            </a:r>
            <a:endParaRPr lang="fr-CA" dirty="0"/>
          </a:p>
        </p:txBody>
      </p:sp>
      <p:pic>
        <p:nvPicPr>
          <p:cNvPr id="3076" name="Picture 4" descr="Résultats de recherche d'images pour « sorting activities »"/>
          <p:cNvPicPr>
            <a:picLocks noChangeAspect="1" noChangeArrowheads="1"/>
          </p:cNvPicPr>
          <p:nvPr/>
        </p:nvPicPr>
        <p:blipFill rotWithShape="1">
          <a:blip r:embed="rId3">
            <a:extLst>
              <a:ext uri="{28A0092B-C50C-407E-A947-70E740481C1C}">
                <a14:useLocalDpi xmlns:a14="http://schemas.microsoft.com/office/drawing/2010/main" val="0"/>
              </a:ext>
            </a:extLst>
          </a:blip>
          <a:srcRect l="6643" b="24401"/>
          <a:stretch/>
        </p:blipFill>
        <p:spPr bwMode="auto">
          <a:xfrm>
            <a:off x="7310639" y="2564904"/>
            <a:ext cx="1589830" cy="1800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7" name="Image 6" descr="Résultats de recherche d'images pour « fonctions exécutives du cerveau »"/>
          <p:cNvPicPr/>
          <p:nvPr/>
        </p:nvPicPr>
        <p:blipFill>
          <a:blip r:embed="rId4">
            <a:extLst>
              <a:ext uri="{28A0092B-C50C-407E-A947-70E740481C1C}">
                <a14:useLocalDpi xmlns:a14="http://schemas.microsoft.com/office/drawing/2010/main" val="0"/>
              </a:ext>
            </a:extLst>
          </a:blip>
          <a:srcRect/>
          <a:stretch>
            <a:fillRect/>
          </a:stretch>
        </p:blipFill>
        <p:spPr bwMode="auto">
          <a:xfrm>
            <a:off x="5302510" y="1309789"/>
            <a:ext cx="2009165" cy="1502117"/>
          </a:xfrm>
          <a:prstGeom prst="rect">
            <a:avLst/>
          </a:prstGeom>
          <a:noFill/>
          <a:ln>
            <a:noFill/>
          </a:ln>
          <a:effectLst>
            <a:softEdge rad="127000"/>
          </a:effectLst>
        </p:spPr>
      </p:pic>
    </p:spTree>
    <p:extLst>
      <p:ext uri="{BB962C8B-B14F-4D97-AF65-F5344CB8AC3E}">
        <p14:creationId xmlns:p14="http://schemas.microsoft.com/office/powerpoint/2010/main" val="250782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FFC000"/>
          </a:solidFill>
        </p:spPr>
        <p:txBody>
          <a:bodyPr/>
          <a:lstStyle/>
          <a:p>
            <a:r>
              <a:rPr lang="fr-CA" dirty="0" smtClean="0"/>
              <a:t>C’est quoi les fonctions exécutives?</a:t>
            </a:r>
            <a:endParaRPr lang="fr-CA" dirty="0"/>
          </a:p>
        </p:txBody>
      </p:sp>
      <p:sp>
        <p:nvSpPr>
          <p:cNvPr id="3" name="Espace réservé du contenu 2"/>
          <p:cNvSpPr>
            <a:spLocks noGrp="1"/>
          </p:cNvSpPr>
          <p:nvPr>
            <p:ph sz="quarter" idx="1"/>
          </p:nvPr>
        </p:nvSpPr>
        <p:spPr>
          <a:xfrm>
            <a:off x="301752" y="1679792"/>
            <a:ext cx="8534400" cy="1541912"/>
          </a:xfrm>
        </p:spPr>
        <p:txBody>
          <a:bodyPr>
            <a:normAutofit fontScale="92500" lnSpcReduction="20000"/>
          </a:bodyPr>
          <a:lstStyle/>
          <a:p>
            <a:pPr marL="0" indent="0">
              <a:buNone/>
            </a:pPr>
            <a:r>
              <a:rPr lang="en-US" sz="2400" dirty="0" err="1" smtClean="0"/>
              <a:t>L’expression</a:t>
            </a:r>
            <a:r>
              <a:rPr lang="en-US" sz="2400" dirty="0" smtClean="0"/>
              <a:t> “ </a:t>
            </a:r>
            <a:r>
              <a:rPr lang="en-US" sz="2400" b="1" dirty="0" err="1" smtClean="0"/>
              <a:t>fonctions</a:t>
            </a:r>
            <a:r>
              <a:rPr lang="en-US" sz="2400" b="1" dirty="0" smtClean="0"/>
              <a:t> </a:t>
            </a:r>
            <a:r>
              <a:rPr lang="en-US" sz="2400" b="1" dirty="0" err="1" smtClean="0"/>
              <a:t>exécutives</a:t>
            </a:r>
            <a:r>
              <a:rPr lang="en-US" sz="2400" dirty="0" smtClean="0"/>
              <a:t>” fait </a:t>
            </a:r>
            <a:r>
              <a:rPr lang="en-US" sz="2400" dirty="0" err="1" smtClean="0"/>
              <a:t>référence</a:t>
            </a:r>
            <a:r>
              <a:rPr lang="en-US" sz="2400" dirty="0" smtClean="0"/>
              <a:t> à un ensemble </a:t>
            </a:r>
            <a:r>
              <a:rPr lang="en-US" sz="2400" b="1" dirty="0" err="1" smtClean="0"/>
              <a:t>d’habiletés</a:t>
            </a:r>
            <a:r>
              <a:rPr lang="en-US" sz="2400" dirty="0" smtClean="0"/>
              <a:t> </a:t>
            </a:r>
            <a:r>
              <a:rPr lang="en-US" sz="2400" dirty="0" err="1" smtClean="0"/>
              <a:t>ou</a:t>
            </a:r>
            <a:r>
              <a:rPr lang="en-US" sz="2400" dirty="0" smtClean="0"/>
              <a:t> de </a:t>
            </a:r>
            <a:r>
              <a:rPr lang="en-US" sz="2400" b="1" dirty="0" err="1" smtClean="0"/>
              <a:t>processus</a:t>
            </a:r>
            <a:r>
              <a:rPr lang="en-US" sz="2400" b="1" dirty="0" smtClean="0"/>
              <a:t> </a:t>
            </a:r>
            <a:r>
              <a:rPr lang="en-US" sz="2400" b="1" dirty="0" err="1" smtClean="0"/>
              <a:t>cognitifs</a:t>
            </a:r>
            <a:r>
              <a:rPr lang="en-US" sz="2400" b="1" dirty="0" smtClean="0"/>
              <a:t> </a:t>
            </a:r>
            <a:r>
              <a:rPr lang="en-US" sz="2400" dirty="0" smtClean="0"/>
              <a:t>qui </a:t>
            </a:r>
            <a:r>
              <a:rPr lang="en-US" sz="2400" dirty="0" err="1" smtClean="0"/>
              <a:t>es</a:t>
            </a:r>
            <a:r>
              <a:rPr lang="fr-CA" sz="2400" dirty="0" smtClean="0"/>
              <a:t>t </a:t>
            </a:r>
            <a:r>
              <a:rPr lang="fr-CA" sz="2400" dirty="0"/>
              <a:t>souvent comparé à </a:t>
            </a:r>
            <a:r>
              <a:rPr lang="fr-CA" sz="2400" dirty="0" smtClean="0"/>
              <a:t>un </a:t>
            </a:r>
            <a:r>
              <a:rPr lang="fr-CA" sz="2400" b="1" dirty="0">
                <a:solidFill>
                  <a:srgbClr val="FF0000"/>
                </a:solidFill>
              </a:rPr>
              <a:t>chef d’orchestre </a:t>
            </a:r>
            <a:r>
              <a:rPr lang="fr-CA" sz="2400" b="1" dirty="0" smtClean="0">
                <a:solidFill>
                  <a:srgbClr val="FF0000"/>
                </a:solidFill>
              </a:rPr>
              <a:t> ou un contrôleur aérien </a:t>
            </a:r>
            <a:r>
              <a:rPr lang="fr-CA" sz="2400" dirty="0" smtClean="0"/>
              <a:t>dont </a:t>
            </a:r>
            <a:r>
              <a:rPr lang="fr-CA" sz="2400" dirty="0"/>
              <a:t>l’objectif est de </a:t>
            </a:r>
            <a:r>
              <a:rPr lang="fr-CA" sz="2400" b="1" dirty="0"/>
              <a:t>coordonner</a:t>
            </a:r>
            <a:r>
              <a:rPr lang="fr-CA" sz="2400" dirty="0"/>
              <a:t> efficacement les autres fonctions cognitives. </a:t>
            </a:r>
            <a:endParaRPr lang="en-US" sz="2400" dirty="0" smtClean="0"/>
          </a:p>
          <a:p>
            <a:endParaRPr lang="en-US" dirty="0" smtClean="0"/>
          </a:p>
          <a:p>
            <a:endParaRPr lang="fr-CA" b="1" dirty="0">
              <a:solidFill>
                <a:srgbClr val="0070C0"/>
              </a:solidFill>
              <a:latin typeface="Gill Sans MT" panose="020B0502020104020203" pitchFamily="34" charset="0"/>
            </a:endParaRPr>
          </a:p>
          <a:p>
            <a:endParaRPr lang="fr-CA" dirty="0"/>
          </a:p>
        </p:txBody>
      </p:sp>
      <p:pic>
        <p:nvPicPr>
          <p:cNvPr id="4" name="irc_mi" descr="http://thetobinschool.org/wp-content/uploads/2015/04/learn-prek-selearn2.jpg">
            <a:hlinkClick r:id="rId2"/>
          </p:cNvPr>
          <p:cNvPicPr/>
          <p:nvPr/>
        </p:nvPicPr>
        <p:blipFill>
          <a:blip r:embed="rId3" cstate="print"/>
          <a:srcRect/>
          <a:stretch>
            <a:fillRect/>
          </a:stretch>
        </p:blipFill>
        <p:spPr bwMode="auto">
          <a:xfrm>
            <a:off x="5101922" y="4677460"/>
            <a:ext cx="2782446" cy="1967266"/>
          </a:xfrm>
          <a:prstGeom prst="rect">
            <a:avLst/>
          </a:prstGeom>
          <a:noFill/>
          <a:ln w="9525">
            <a:noFill/>
            <a:miter lim="800000"/>
            <a:headEnd/>
            <a:tailEnd/>
          </a:ln>
          <a:effectLst>
            <a:softEdge rad="127000"/>
          </a:effectLst>
        </p:spPr>
      </p:pic>
      <p:sp>
        <p:nvSpPr>
          <p:cNvPr id="6" name="ZoneTexte 5"/>
          <p:cNvSpPr txBox="1"/>
          <p:nvPr/>
        </p:nvSpPr>
        <p:spPr>
          <a:xfrm>
            <a:off x="295000" y="3392432"/>
            <a:ext cx="4806922" cy="2554545"/>
          </a:xfrm>
          <a:prstGeom prst="rect">
            <a:avLst/>
          </a:prstGeom>
          <a:noFill/>
        </p:spPr>
        <p:txBody>
          <a:bodyPr wrap="square" rtlCol="0">
            <a:spAutoFit/>
          </a:bodyPr>
          <a:lstStyle/>
          <a:p>
            <a:pPr lvl="0"/>
            <a:r>
              <a:rPr lang="en-US" sz="2000" dirty="0"/>
              <a:t>Les </a:t>
            </a:r>
            <a:r>
              <a:rPr lang="en-US" sz="2000" dirty="0" err="1"/>
              <a:t>enfants</a:t>
            </a:r>
            <a:r>
              <a:rPr lang="en-US" sz="2000" dirty="0"/>
              <a:t> </a:t>
            </a:r>
            <a:r>
              <a:rPr lang="en-US" sz="2000" dirty="0" err="1"/>
              <a:t>utilisent</a:t>
            </a:r>
            <a:r>
              <a:rPr lang="en-US" sz="2000" dirty="0"/>
              <a:t> les </a:t>
            </a:r>
            <a:r>
              <a:rPr lang="en-US" sz="2000" dirty="0" err="1"/>
              <a:t>fonctions</a:t>
            </a:r>
            <a:r>
              <a:rPr lang="en-US" sz="2000" dirty="0"/>
              <a:t> </a:t>
            </a:r>
            <a:r>
              <a:rPr lang="en-US" sz="2000" dirty="0" err="1"/>
              <a:t>exécutives</a:t>
            </a:r>
            <a:r>
              <a:rPr lang="en-US" sz="2000" dirty="0"/>
              <a:t> </a:t>
            </a:r>
            <a:r>
              <a:rPr lang="en-US" sz="2000" dirty="0" err="1"/>
              <a:t>chaque</a:t>
            </a:r>
            <a:r>
              <a:rPr lang="en-US" sz="2000" dirty="0"/>
              <a:t> </a:t>
            </a:r>
            <a:r>
              <a:rPr lang="en-US" sz="2000" dirty="0" err="1"/>
              <a:t>fois</a:t>
            </a:r>
            <a:r>
              <a:rPr lang="en-US" sz="2000" dirty="0"/>
              <a:t> </a:t>
            </a:r>
            <a:r>
              <a:rPr lang="en-US" sz="2000" dirty="0" err="1"/>
              <a:t>qu’ils</a:t>
            </a:r>
            <a:r>
              <a:rPr lang="en-US" sz="2000" dirty="0"/>
              <a:t> </a:t>
            </a:r>
            <a:r>
              <a:rPr lang="en-US" sz="2000" dirty="0" err="1"/>
              <a:t>sont</a:t>
            </a:r>
            <a:r>
              <a:rPr lang="en-US" sz="2000" dirty="0"/>
              <a:t> face à </a:t>
            </a:r>
            <a:r>
              <a:rPr lang="en-US" sz="2000" dirty="0" err="1"/>
              <a:t>une</a:t>
            </a:r>
            <a:r>
              <a:rPr lang="en-US" sz="2000" dirty="0"/>
              <a:t> </a:t>
            </a:r>
            <a:r>
              <a:rPr lang="en-US" sz="2000" b="1" dirty="0">
                <a:solidFill>
                  <a:srgbClr val="C00000"/>
                </a:solidFill>
              </a:rPr>
              <a:t>situation nouvelle</a:t>
            </a:r>
            <a:r>
              <a:rPr lang="en-US" sz="2000" dirty="0"/>
              <a:t>, </a:t>
            </a:r>
            <a:r>
              <a:rPr lang="en-US" sz="2000" b="1" dirty="0" err="1">
                <a:solidFill>
                  <a:srgbClr val="C00000"/>
                </a:solidFill>
              </a:rPr>
              <a:t>complexe</a:t>
            </a:r>
            <a:r>
              <a:rPr lang="en-US" sz="2000" dirty="0"/>
              <a:t>, </a:t>
            </a:r>
            <a:r>
              <a:rPr lang="en-US" sz="2000" dirty="0" err="1"/>
              <a:t>ou</a:t>
            </a:r>
            <a:r>
              <a:rPr lang="en-US" sz="2000" b="1" dirty="0">
                <a:solidFill>
                  <a:srgbClr val="FF0000"/>
                </a:solidFill>
              </a:rPr>
              <a:t> </a:t>
            </a:r>
            <a:r>
              <a:rPr lang="en-US" sz="2000" b="1" dirty="0" err="1">
                <a:solidFill>
                  <a:srgbClr val="C00000"/>
                </a:solidFill>
              </a:rPr>
              <a:t>inattendu</a:t>
            </a:r>
            <a:r>
              <a:rPr lang="en-US" sz="2000" dirty="0"/>
              <a:t> pour </a:t>
            </a:r>
            <a:r>
              <a:rPr lang="en-US" sz="2000" dirty="0" err="1"/>
              <a:t>laquelle</a:t>
            </a:r>
            <a:r>
              <a:rPr lang="en-US" sz="2000" dirty="0"/>
              <a:t> </a:t>
            </a:r>
            <a:r>
              <a:rPr lang="en-US" sz="2000" dirty="0" err="1"/>
              <a:t>ils</a:t>
            </a:r>
            <a:r>
              <a:rPr lang="en-US" sz="2000" dirty="0"/>
              <a:t> </a:t>
            </a:r>
            <a:r>
              <a:rPr lang="en-US" sz="2000" dirty="0" err="1"/>
              <a:t>n’ont</a:t>
            </a:r>
            <a:r>
              <a:rPr lang="en-US" sz="2000" dirty="0"/>
              <a:t> pas de </a:t>
            </a:r>
            <a:r>
              <a:rPr lang="en-US" sz="2000" b="1" dirty="0" err="1">
                <a:solidFill>
                  <a:srgbClr val="C00000"/>
                </a:solidFill>
              </a:rPr>
              <a:t>réponse</a:t>
            </a:r>
            <a:r>
              <a:rPr lang="en-US" sz="2000" b="1" dirty="0">
                <a:solidFill>
                  <a:srgbClr val="FF0000"/>
                </a:solidFill>
              </a:rPr>
              <a:t> </a:t>
            </a:r>
            <a:r>
              <a:rPr lang="en-US" sz="2000" b="1" dirty="0" err="1">
                <a:solidFill>
                  <a:srgbClr val="C00000"/>
                </a:solidFill>
              </a:rPr>
              <a:t>automatique</a:t>
            </a:r>
            <a:r>
              <a:rPr lang="en-US" sz="2000" b="1" dirty="0">
                <a:solidFill>
                  <a:srgbClr val="FF0000"/>
                </a:solidFill>
              </a:rPr>
              <a:t> </a:t>
            </a:r>
            <a:r>
              <a:rPr lang="en-US" sz="2000" dirty="0"/>
              <a:t>et </a:t>
            </a:r>
            <a:r>
              <a:rPr lang="en-US" sz="2000" dirty="0" err="1"/>
              <a:t>qu’ils</a:t>
            </a:r>
            <a:r>
              <a:rPr lang="en-US" sz="2000" dirty="0"/>
              <a:t> </a:t>
            </a:r>
            <a:r>
              <a:rPr lang="en-US" sz="2000" dirty="0" err="1"/>
              <a:t>doivent</a:t>
            </a:r>
            <a:r>
              <a:rPr lang="en-US" sz="2000" dirty="0"/>
              <a:t> </a:t>
            </a:r>
            <a:r>
              <a:rPr lang="en-US" sz="2000" b="1" dirty="0" err="1">
                <a:solidFill>
                  <a:srgbClr val="C00000"/>
                </a:solidFill>
              </a:rPr>
              <a:t>diriger</a:t>
            </a:r>
            <a:r>
              <a:rPr lang="en-US" sz="2000" dirty="0"/>
              <a:t> </a:t>
            </a:r>
            <a:r>
              <a:rPr lang="en-US" sz="2000" dirty="0" err="1"/>
              <a:t>leur</a:t>
            </a:r>
            <a:r>
              <a:rPr lang="en-US" sz="2000" dirty="0"/>
              <a:t>  </a:t>
            </a:r>
            <a:r>
              <a:rPr lang="en-US" sz="2000" b="1" dirty="0">
                <a:solidFill>
                  <a:srgbClr val="C00000"/>
                </a:solidFill>
              </a:rPr>
              <a:t>attention</a:t>
            </a:r>
            <a:r>
              <a:rPr lang="en-US" sz="2000" dirty="0"/>
              <a:t>, </a:t>
            </a:r>
            <a:r>
              <a:rPr lang="en-US" sz="2000" dirty="0" err="1"/>
              <a:t>prendre</a:t>
            </a:r>
            <a:r>
              <a:rPr lang="en-US" sz="2000" dirty="0"/>
              <a:t> </a:t>
            </a:r>
            <a:r>
              <a:rPr lang="en-US" sz="2000" dirty="0" err="1"/>
              <a:t>une</a:t>
            </a:r>
            <a:r>
              <a:rPr lang="en-US" sz="2000" dirty="0"/>
              <a:t> </a:t>
            </a:r>
            <a:r>
              <a:rPr lang="en-US" sz="2000" b="1" dirty="0" err="1">
                <a:solidFill>
                  <a:srgbClr val="C00000"/>
                </a:solidFill>
              </a:rPr>
              <a:t>décision</a:t>
            </a:r>
            <a:r>
              <a:rPr lang="en-US" sz="2000" b="1" dirty="0">
                <a:solidFill>
                  <a:srgbClr val="FF0000"/>
                </a:solidFill>
              </a:rPr>
              <a:t> </a:t>
            </a:r>
            <a:r>
              <a:rPr lang="en-US" sz="2000" dirty="0" err="1"/>
              <a:t>ou</a:t>
            </a:r>
            <a:r>
              <a:rPr lang="en-US" sz="2000" dirty="0"/>
              <a:t> </a:t>
            </a:r>
            <a:r>
              <a:rPr lang="en-US" sz="2000" b="1" dirty="0" err="1">
                <a:solidFill>
                  <a:srgbClr val="C00000"/>
                </a:solidFill>
              </a:rPr>
              <a:t>planifier</a:t>
            </a:r>
            <a:r>
              <a:rPr lang="en-US" sz="2000" b="1" dirty="0">
                <a:solidFill>
                  <a:srgbClr val="C00000"/>
                </a:solidFill>
              </a:rPr>
              <a:t> </a:t>
            </a:r>
            <a:r>
              <a:rPr lang="en-US" sz="2000" dirty="0" err="1"/>
              <a:t>une</a:t>
            </a:r>
            <a:r>
              <a:rPr lang="en-US" sz="2000" dirty="0"/>
              <a:t> action.</a:t>
            </a:r>
            <a:endParaRPr lang="en-US" sz="2000" b="1" dirty="0">
              <a:solidFill>
                <a:schemeClr val="accent2"/>
              </a:solidFill>
            </a:endParaRPr>
          </a:p>
        </p:txBody>
      </p:sp>
      <p:pic>
        <p:nvPicPr>
          <p:cNvPr id="1028" name="Picture 4" descr="Résultats de recherche d'images pour « child musical director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2780928"/>
            <a:ext cx="2842768" cy="189653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99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FFC000"/>
          </a:solidFill>
        </p:spPr>
        <p:txBody>
          <a:bodyPr/>
          <a:lstStyle/>
          <a:p>
            <a:r>
              <a:rPr lang="fr-CA" dirty="0" smtClean="0"/>
              <a:t>Mémoire de travail / stratégies</a:t>
            </a:r>
            <a:endParaRPr lang="fr-CA" dirty="0"/>
          </a:p>
        </p:txBody>
      </p:sp>
      <p:sp>
        <p:nvSpPr>
          <p:cNvPr id="3" name="Espace réservé du contenu 2"/>
          <p:cNvSpPr>
            <a:spLocks noGrp="1"/>
          </p:cNvSpPr>
          <p:nvPr>
            <p:ph sz="quarter" idx="1"/>
          </p:nvPr>
        </p:nvSpPr>
        <p:spPr/>
        <p:txBody>
          <a:bodyPr>
            <a:normAutofit/>
          </a:bodyPr>
          <a:lstStyle/>
          <a:p>
            <a:pPr marL="0" indent="0">
              <a:buNone/>
            </a:pPr>
            <a:r>
              <a:rPr lang="fr-CA" sz="2400" b="1" dirty="0"/>
              <a:t>Les chercheurs ajoutent qu’une autre stratégie prometteuse afin d’améliorer la mémoire de travail des enfants est de limiter le temps passé devant l’écran – jeux vidéo, téléphone intelligent, tablette et télévision –, qui peut affaiblir le contrôle cognitif et réduire le temps consacré à des activités plus enrichissantes.</a:t>
            </a:r>
          </a:p>
          <a:p>
            <a:endParaRPr lang="fr-CA" sz="2400" dirty="0"/>
          </a:p>
        </p:txBody>
      </p:sp>
      <p:pic>
        <p:nvPicPr>
          <p:cNvPr id="7170" name="Picture 2" descr="Résultats de recherche d'images pour « toddler ipad »"/>
          <p:cNvPicPr>
            <a:picLocks noChangeAspect="1" noChangeArrowheads="1"/>
          </p:cNvPicPr>
          <p:nvPr/>
        </p:nvPicPr>
        <p:blipFill rotWithShape="1">
          <a:blip r:embed="rId2">
            <a:extLst>
              <a:ext uri="{28A0092B-C50C-407E-A947-70E740481C1C}">
                <a14:useLocalDpi xmlns:a14="http://schemas.microsoft.com/office/drawing/2010/main" val="0"/>
              </a:ext>
            </a:extLst>
          </a:blip>
          <a:srcRect t="6616" b="14524"/>
          <a:stretch/>
        </p:blipFill>
        <p:spPr bwMode="auto">
          <a:xfrm>
            <a:off x="5508104" y="4148957"/>
            <a:ext cx="2921967" cy="230425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8" name="Picture 4" descr="Résultats de recherche d'images pour « child playi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262329"/>
            <a:ext cx="3690637" cy="207751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2316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301752" y="5517232"/>
            <a:ext cx="8503920" cy="581816"/>
          </a:xfrm>
        </p:spPr>
        <p:txBody>
          <a:bodyPr/>
          <a:lstStyle/>
          <a:p>
            <a:pPr marL="0" indent="0" algn="ctr">
              <a:buNone/>
            </a:pPr>
            <a:r>
              <a:rPr lang="fr-CA" dirty="0" smtClean="0"/>
              <a:t>Quelques idées d’activités</a:t>
            </a:r>
            <a:endParaRPr lang="fr-CA" dirty="0"/>
          </a:p>
        </p:txBody>
      </p:sp>
      <p:pic>
        <p:nvPicPr>
          <p:cNvPr id="4" name="Image 3" descr="https://hemabhattgrowingkids.files.wordpress.com/2015/06/preschoolers-playing.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9952" y="1659607"/>
            <a:ext cx="6858000" cy="3857625"/>
          </a:xfrm>
          <a:prstGeom prst="rect">
            <a:avLst/>
          </a:prstGeom>
          <a:noFill/>
          <a:ln>
            <a:noFill/>
          </a:ln>
        </p:spPr>
      </p:pic>
      <p:sp>
        <p:nvSpPr>
          <p:cNvPr id="5" name="Titre 4"/>
          <p:cNvSpPr>
            <a:spLocks noGrp="1"/>
          </p:cNvSpPr>
          <p:nvPr>
            <p:ph type="title"/>
          </p:nvPr>
        </p:nvSpPr>
        <p:spPr>
          <a:solidFill>
            <a:srgbClr val="FFC000"/>
          </a:solidFill>
        </p:spPr>
        <p:txBody>
          <a:bodyPr>
            <a:normAutofit fontScale="90000"/>
          </a:bodyPr>
          <a:lstStyle/>
          <a:p>
            <a:r>
              <a:rPr lang="fr-CA" dirty="0" smtClean="0"/>
              <a:t>Comment développer les FÉ chez les enfants?</a:t>
            </a:r>
            <a:endParaRPr lang="fr-CA"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628800"/>
            <a:ext cx="6995120" cy="4497363"/>
          </a:xfrm>
        </p:spPr>
        <p:txBody>
          <a:bodyPr>
            <a:normAutofit/>
          </a:bodyPr>
          <a:lstStyle/>
          <a:p>
            <a:r>
              <a:rPr lang="fr-FR" sz="2400" dirty="0" smtClean="0"/>
              <a:t>Laissez l’enfant faire seul: s’habiller, ranger </a:t>
            </a:r>
            <a:r>
              <a:rPr lang="fr-FR" sz="2400" dirty="0"/>
              <a:t>ses </a:t>
            </a:r>
            <a:r>
              <a:rPr lang="fr-FR" sz="2400" dirty="0" smtClean="0"/>
              <a:t>affaires, </a:t>
            </a:r>
            <a:r>
              <a:rPr lang="fr-FR" sz="2400" dirty="0"/>
              <a:t>se laver </a:t>
            </a:r>
            <a:r>
              <a:rPr lang="fr-FR" sz="2400" dirty="0" smtClean="0"/>
              <a:t>avec peu de supervision, </a:t>
            </a:r>
            <a:r>
              <a:rPr lang="fr-FR" sz="2400" dirty="0"/>
              <a:t>se brosser les </a:t>
            </a:r>
            <a:r>
              <a:rPr lang="fr-FR" sz="2400" dirty="0" smtClean="0"/>
              <a:t>dents, choisir ses vêtements…</a:t>
            </a:r>
            <a:endParaRPr lang="fr-CA" sz="2400" dirty="0"/>
          </a:p>
          <a:p>
            <a:r>
              <a:rPr lang="fr-FR" sz="2000" b="1" i="1" dirty="0"/>
              <a:t>Il n’y a que lui, par sa propre activité, qui puisse construire son intelligence exécutive. L’adulte ne peut que l’encourager, dès 3 ans, à faire lui-même ce qu’il peut faire lui-même,</a:t>
            </a:r>
            <a:r>
              <a:rPr lang="fr-FR" sz="2000" i="1" dirty="0"/>
              <a:t> en l’accompagnant sans faire à sa place, en l’encourageant, puis en s’effaçant progressivement. – </a:t>
            </a:r>
            <a:endParaRPr lang="fr-FR" sz="2000" i="1" dirty="0" smtClean="0"/>
          </a:p>
          <a:p>
            <a:pPr marL="0" indent="0">
              <a:buNone/>
            </a:pPr>
            <a:r>
              <a:rPr lang="fr-FR" sz="2000" i="1" dirty="0"/>
              <a:t> </a:t>
            </a:r>
            <a:r>
              <a:rPr lang="fr-FR" sz="2000" i="1" dirty="0" smtClean="0"/>
              <a:t>     </a:t>
            </a:r>
            <a:r>
              <a:rPr lang="fr-FR" sz="1200" i="1" dirty="0" smtClean="0"/>
              <a:t>Céline </a:t>
            </a:r>
            <a:r>
              <a:rPr lang="fr-FR" sz="1200" i="1" dirty="0"/>
              <a:t>Alvarez (source :</a:t>
            </a:r>
            <a:r>
              <a:rPr lang="fr-FR" sz="1200" i="1" dirty="0">
                <a:hlinkClick r:id="rId2"/>
              </a:rPr>
              <a:t> Les fonctions exécutives, 3 compétences clés</a:t>
            </a:r>
            <a:r>
              <a:rPr lang="fr-FR" sz="1200" i="1" dirty="0"/>
              <a:t>)</a:t>
            </a:r>
            <a:endParaRPr lang="fr-CA" sz="1200" dirty="0"/>
          </a:p>
          <a:p>
            <a:endParaRPr lang="fr-CA" dirty="0"/>
          </a:p>
        </p:txBody>
      </p:sp>
      <p:pic>
        <p:nvPicPr>
          <p:cNvPr id="4" name="Image 3" descr="Résultats de recherche d'images pour « toddlers emotions »"/>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1293" y="4293096"/>
            <a:ext cx="2239144" cy="1473027"/>
          </a:xfrm>
          <a:prstGeom prst="rect">
            <a:avLst/>
          </a:prstGeom>
          <a:noFill/>
          <a:ln>
            <a:noFill/>
          </a:ln>
          <a:effectLst>
            <a:softEdge rad="127000"/>
          </a:effectLst>
        </p:spPr>
      </p:pic>
      <p:pic>
        <p:nvPicPr>
          <p:cNvPr id="9218" name="Picture 2" descr="Résultats de recherche d'images pour « kids getting dressed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6789" y="1628800"/>
            <a:ext cx="1692225" cy="169222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Titre 4"/>
          <p:cNvSpPr>
            <a:spLocks noGrp="1"/>
          </p:cNvSpPr>
          <p:nvPr>
            <p:ph type="title"/>
          </p:nvPr>
        </p:nvSpPr>
        <p:spPr>
          <a:solidFill>
            <a:srgbClr val="FFC000"/>
          </a:solidFill>
        </p:spPr>
        <p:txBody>
          <a:bodyPr/>
          <a:lstStyle/>
          <a:p>
            <a:r>
              <a:rPr lang="fr-CA" dirty="0" smtClean="0"/>
              <a:t>Favoriser l’autonomie de l’enfant</a:t>
            </a:r>
            <a:endParaRPr lang="fr-CA" dirty="0"/>
          </a:p>
        </p:txBody>
      </p:sp>
      <p:sp>
        <p:nvSpPr>
          <p:cNvPr id="6" name="ZoneTexte 5"/>
          <p:cNvSpPr txBox="1"/>
          <p:nvPr/>
        </p:nvSpPr>
        <p:spPr>
          <a:xfrm>
            <a:off x="301752" y="5530645"/>
            <a:ext cx="8230688" cy="830997"/>
          </a:xfrm>
          <a:prstGeom prst="rect">
            <a:avLst/>
          </a:prstGeom>
          <a:noFill/>
        </p:spPr>
        <p:txBody>
          <a:bodyPr wrap="square" rtlCol="0">
            <a:spAutoFit/>
          </a:bodyPr>
          <a:lstStyle/>
          <a:p>
            <a:r>
              <a:rPr lang="fr-CA" sz="2400" b="1" dirty="0" smtClean="0">
                <a:solidFill>
                  <a:srgbClr val="FF0000"/>
                </a:solidFill>
                <a:latin typeface="Balkeno" pitchFamily="2" charset="0"/>
                <a:ea typeface="Balkeno" pitchFamily="2" charset="0"/>
                <a:cs typeface="Aharoni" panose="02010803020104030203" pitchFamily="2" charset="-79"/>
              </a:rPr>
              <a:t>Laissez-le faire tout ce qu’il peut, tout seul! </a:t>
            </a:r>
          </a:p>
          <a:p>
            <a:r>
              <a:rPr lang="fr-CA" sz="2400" b="1" dirty="0" smtClean="0">
                <a:solidFill>
                  <a:srgbClr val="FF0000"/>
                </a:solidFill>
                <a:latin typeface="Balkeno" pitchFamily="2" charset="0"/>
                <a:ea typeface="Balkeno" pitchFamily="2" charset="0"/>
                <a:cs typeface="Aharoni" panose="02010803020104030203" pitchFamily="2" charset="-79"/>
              </a:rPr>
              <a:t>C’est plus long, mais à long terme, c’est plus payant!!</a:t>
            </a:r>
            <a:endParaRPr lang="fr-CA" sz="2400" b="1" dirty="0">
              <a:solidFill>
                <a:srgbClr val="FF0000"/>
              </a:solidFill>
              <a:latin typeface="Balkeno" pitchFamily="2" charset="0"/>
              <a:ea typeface="Balkeno" pitchFamily="2" charset="0"/>
              <a:cs typeface="Aharoni" panose="02010803020104030203" pitchFamily="2" charset="-79"/>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FFC000"/>
          </a:solidFill>
        </p:spPr>
        <p:txBody>
          <a:bodyPr/>
          <a:lstStyle/>
          <a:p>
            <a:r>
              <a:rPr lang="fr-CA" dirty="0" smtClean="0"/>
              <a:t>Donner des responsabilités ou des tâches</a:t>
            </a:r>
            <a:endParaRPr lang="fr-CA" dirty="0"/>
          </a:p>
        </p:txBody>
      </p:sp>
      <p:sp>
        <p:nvSpPr>
          <p:cNvPr id="3" name="Espace réservé du contenu 2"/>
          <p:cNvSpPr>
            <a:spLocks noGrp="1"/>
          </p:cNvSpPr>
          <p:nvPr>
            <p:ph sz="quarter" idx="1"/>
          </p:nvPr>
        </p:nvSpPr>
        <p:spPr/>
        <p:txBody>
          <a:bodyPr/>
          <a:lstStyle/>
          <a:p>
            <a:endParaRPr lang="fr-CA"/>
          </a:p>
        </p:txBody>
      </p:sp>
      <p:pic>
        <p:nvPicPr>
          <p:cNvPr id="5122" name="Picture 2" descr="Résultats de recherche d'images pour « toddler chor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721" y="981671"/>
            <a:ext cx="3121645" cy="17541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ésultats de recherche d'images pour « toddler chor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0418" y="4474180"/>
            <a:ext cx="2052559" cy="205255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ésultats de recherche d'images pour « toddler chores »"/>
          <p:cNvPicPr>
            <a:picLocks noChangeAspect="1" noChangeArrowheads="1"/>
          </p:cNvPicPr>
          <p:nvPr/>
        </p:nvPicPr>
        <p:blipFill rotWithShape="1">
          <a:blip r:embed="rId4">
            <a:extLst>
              <a:ext uri="{28A0092B-C50C-407E-A947-70E740481C1C}">
                <a14:useLocalDpi xmlns:a14="http://schemas.microsoft.com/office/drawing/2010/main" val="0"/>
              </a:ext>
            </a:extLst>
          </a:blip>
          <a:srcRect r="32384"/>
          <a:stretch/>
        </p:blipFill>
        <p:spPr bwMode="auto">
          <a:xfrm>
            <a:off x="3749416" y="4729656"/>
            <a:ext cx="1944216" cy="191499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Résultats de recherche d'images pour « toddler chore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041" y="4494598"/>
            <a:ext cx="2085730" cy="208573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Résultats de recherche d'images pour « toddler chores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153" y="1679736"/>
            <a:ext cx="3240162" cy="223925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Résultats de recherche d'images pour « toddler chores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5516" y="949511"/>
            <a:ext cx="2326970" cy="203198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Résultats de recherche d'images pour « toddler chores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6059" y="4077070"/>
            <a:ext cx="1737333" cy="2603095"/>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Résultats de recherche d'images pour « toddler chores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38044" y="2699421"/>
            <a:ext cx="2681558" cy="1787706"/>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Résultats de recherche d'images pour « toddler chores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4170" y="2176917"/>
            <a:ext cx="1776468" cy="2368624"/>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Résultats de recherche d'images pour « toddler chores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22852" y="4487127"/>
            <a:ext cx="1422348" cy="2132856"/>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Résultats de recherche d'images pour « toddler chores »"/>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6407" y="997518"/>
            <a:ext cx="2759653" cy="2075908"/>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Résultats de recherche d'images pour « toddler chores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84582" y="2713014"/>
            <a:ext cx="2207025" cy="2207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85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44"/>
                                        </p:tgtEl>
                                        <p:attrNameLst>
                                          <p:attrName>style.visibility</p:attrName>
                                        </p:attrNameLst>
                                      </p:cBhvr>
                                      <p:to>
                                        <p:strVal val="visible"/>
                                      </p:to>
                                    </p:set>
                                    <p:anim calcmode="lin" valueType="num">
                                      <p:cBhvr additive="base">
                                        <p:cTn id="7" dur="500" fill="hold"/>
                                        <p:tgtEl>
                                          <p:spTgt spid="5144"/>
                                        </p:tgtEl>
                                        <p:attrNameLst>
                                          <p:attrName>ppt_x</p:attrName>
                                        </p:attrNameLst>
                                      </p:cBhvr>
                                      <p:tavLst>
                                        <p:tav tm="0">
                                          <p:val>
                                            <p:strVal val="#ppt_x"/>
                                          </p:val>
                                        </p:tav>
                                        <p:tav tm="100000">
                                          <p:val>
                                            <p:strVal val="#ppt_x"/>
                                          </p:val>
                                        </p:tav>
                                      </p:tavLst>
                                    </p:anim>
                                    <p:anim calcmode="lin" valueType="num">
                                      <p:cBhvr additive="base">
                                        <p:cTn id="8" dur="500" fill="hold"/>
                                        <p:tgtEl>
                                          <p:spTgt spid="51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36"/>
                                        </p:tgtEl>
                                        <p:attrNameLst>
                                          <p:attrName>style.visibility</p:attrName>
                                        </p:attrNameLst>
                                      </p:cBhvr>
                                      <p:to>
                                        <p:strVal val="visible"/>
                                      </p:to>
                                    </p:set>
                                    <p:anim calcmode="lin" valueType="num">
                                      <p:cBhvr additive="base">
                                        <p:cTn id="19" dur="500" fill="hold"/>
                                        <p:tgtEl>
                                          <p:spTgt spid="5136"/>
                                        </p:tgtEl>
                                        <p:attrNameLst>
                                          <p:attrName>ppt_x</p:attrName>
                                        </p:attrNameLst>
                                      </p:cBhvr>
                                      <p:tavLst>
                                        <p:tav tm="0">
                                          <p:val>
                                            <p:strVal val="#ppt_x"/>
                                          </p:val>
                                        </p:tav>
                                        <p:tav tm="100000">
                                          <p:val>
                                            <p:strVal val="#ppt_x"/>
                                          </p:val>
                                        </p:tav>
                                      </p:tavLst>
                                    </p:anim>
                                    <p:anim calcmode="lin" valueType="num">
                                      <p:cBhvr additive="base">
                                        <p:cTn id="20" dur="500" fill="hold"/>
                                        <p:tgtEl>
                                          <p:spTgt spid="51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38"/>
                                        </p:tgtEl>
                                        <p:attrNameLst>
                                          <p:attrName>style.visibility</p:attrName>
                                        </p:attrNameLst>
                                      </p:cBhvr>
                                      <p:to>
                                        <p:strVal val="visible"/>
                                      </p:to>
                                    </p:set>
                                    <p:anim calcmode="lin" valueType="num">
                                      <p:cBhvr additive="base">
                                        <p:cTn id="25" dur="500" fill="hold"/>
                                        <p:tgtEl>
                                          <p:spTgt spid="5138"/>
                                        </p:tgtEl>
                                        <p:attrNameLst>
                                          <p:attrName>ppt_x</p:attrName>
                                        </p:attrNameLst>
                                      </p:cBhvr>
                                      <p:tavLst>
                                        <p:tav tm="0">
                                          <p:val>
                                            <p:strVal val="#ppt_x"/>
                                          </p:val>
                                        </p:tav>
                                        <p:tav tm="100000">
                                          <p:val>
                                            <p:strVal val="#ppt_x"/>
                                          </p:val>
                                        </p:tav>
                                      </p:tavLst>
                                    </p:anim>
                                    <p:anim calcmode="lin" valueType="num">
                                      <p:cBhvr additive="base">
                                        <p:cTn id="26" dur="500" fill="hold"/>
                                        <p:tgtEl>
                                          <p:spTgt spid="513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40"/>
                                        </p:tgtEl>
                                        <p:attrNameLst>
                                          <p:attrName>style.visibility</p:attrName>
                                        </p:attrNameLst>
                                      </p:cBhvr>
                                      <p:to>
                                        <p:strVal val="visible"/>
                                      </p:to>
                                    </p:set>
                                    <p:anim calcmode="lin" valueType="num">
                                      <p:cBhvr additive="base">
                                        <p:cTn id="31" dur="500" fill="hold"/>
                                        <p:tgtEl>
                                          <p:spTgt spid="5140"/>
                                        </p:tgtEl>
                                        <p:attrNameLst>
                                          <p:attrName>ppt_x</p:attrName>
                                        </p:attrNameLst>
                                      </p:cBhvr>
                                      <p:tavLst>
                                        <p:tav tm="0">
                                          <p:val>
                                            <p:strVal val="#ppt_x"/>
                                          </p:val>
                                        </p:tav>
                                        <p:tav tm="100000">
                                          <p:val>
                                            <p:strVal val="#ppt_x"/>
                                          </p:val>
                                        </p:tav>
                                      </p:tavLst>
                                    </p:anim>
                                    <p:anim calcmode="lin" valueType="num">
                                      <p:cBhvr additive="base">
                                        <p:cTn id="32" dur="500" fill="hold"/>
                                        <p:tgtEl>
                                          <p:spTgt spid="51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142"/>
                                        </p:tgtEl>
                                        <p:attrNameLst>
                                          <p:attrName>style.visibility</p:attrName>
                                        </p:attrNameLst>
                                      </p:cBhvr>
                                      <p:to>
                                        <p:strVal val="visible"/>
                                      </p:to>
                                    </p:set>
                                    <p:anim calcmode="lin" valueType="num">
                                      <p:cBhvr additive="base">
                                        <p:cTn id="37" dur="500" fill="hold"/>
                                        <p:tgtEl>
                                          <p:spTgt spid="5142"/>
                                        </p:tgtEl>
                                        <p:attrNameLst>
                                          <p:attrName>ppt_x</p:attrName>
                                        </p:attrNameLst>
                                      </p:cBhvr>
                                      <p:tavLst>
                                        <p:tav tm="0">
                                          <p:val>
                                            <p:strVal val="#ppt_x"/>
                                          </p:val>
                                        </p:tav>
                                        <p:tav tm="100000">
                                          <p:val>
                                            <p:strVal val="#ppt_x"/>
                                          </p:val>
                                        </p:tav>
                                      </p:tavLst>
                                    </p:anim>
                                    <p:anim calcmode="lin" valueType="num">
                                      <p:cBhvr additive="base">
                                        <p:cTn id="38" dur="500" fill="hold"/>
                                        <p:tgtEl>
                                          <p:spTgt spid="51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146"/>
                                        </p:tgtEl>
                                        <p:attrNameLst>
                                          <p:attrName>style.visibility</p:attrName>
                                        </p:attrNameLst>
                                      </p:cBhvr>
                                      <p:to>
                                        <p:strVal val="visible"/>
                                      </p:to>
                                    </p:set>
                                    <p:anim calcmode="lin" valueType="num">
                                      <p:cBhvr additive="base">
                                        <p:cTn id="43" dur="500" fill="hold"/>
                                        <p:tgtEl>
                                          <p:spTgt spid="5146"/>
                                        </p:tgtEl>
                                        <p:attrNameLst>
                                          <p:attrName>ppt_x</p:attrName>
                                        </p:attrNameLst>
                                      </p:cBhvr>
                                      <p:tavLst>
                                        <p:tav tm="0">
                                          <p:val>
                                            <p:strVal val="#ppt_x"/>
                                          </p:val>
                                        </p:tav>
                                        <p:tav tm="100000">
                                          <p:val>
                                            <p:strVal val="#ppt_x"/>
                                          </p:val>
                                        </p:tav>
                                      </p:tavLst>
                                    </p:anim>
                                    <p:anim calcmode="lin" valueType="num">
                                      <p:cBhvr additive="base">
                                        <p:cTn id="44" dur="500" fill="hold"/>
                                        <p:tgtEl>
                                          <p:spTgt spid="5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FFC000"/>
          </a:solidFill>
        </p:spPr>
        <p:txBody>
          <a:bodyPr/>
          <a:lstStyle/>
          <a:p>
            <a:r>
              <a:rPr lang="fr-CA" dirty="0"/>
              <a:t>Jeu symbolique « au restaurant »</a:t>
            </a:r>
          </a:p>
        </p:txBody>
      </p:sp>
      <p:sp>
        <p:nvSpPr>
          <p:cNvPr id="3" name="Espace réservé du contenu 2"/>
          <p:cNvSpPr>
            <a:spLocks noGrp="1"/>
          </p:cNvSpPr>
          <p:nvPr>
            <p:ph sz="quarter" idx="1"/>
          </p:nvPr>
        </p:nvSpPr>
        <p:spPr/>
        <p:txBody>
          <a:bodyPr>
            <a:normAutofit fontScale="92500" lnSpcReduction="20000"/>
          </a:bodyPr>
          <a:lstStyle/>
          <a:p>
            <a:r>
              <a:rPr lang="fr-CA" sz="2600" b="1" dirty="0"/>
              <a:t>Mémoire de travail :</a:t>
            </a:r>
          </a:p>
          <a:p>
            <a:r>
              <a:rPr lang="fr-CA" sz="2600" dirty="0"/>
              <a:t>Retenir son rôle et celui des autres, se souvenir des actions généralement posées dans un restaurant</a:t>
            </a:r>
          </a:p>
          <a:p>
            <a:r>
              <a:rPr lang="fr-CA" sz="2600" b="1" dirty="0"/>
              <a:t>Inhibition :</a:t>
            </a:r>
          </a:p>
          <a:p>
            <a:r>
              <a:rPr lang="fr-CA" sz="2600" dirty="0"/>
              <a:t>Inhiber les actions qui ne respectent pas le rôle du personnage</a:t>
            </a:r>
          </a:p>
          <a:p>
            <a:r>
              <a:rPr lang="fr-CA" sz="2600" b="1" dirty="0"/>
              <a:t>Planification :</a:t>
            </a:r>
          </a:p>
          <a:p>
            <a:r>
              <a:rPr lang="fr-CA" sz="2600" dirty="0"/>
              <a:t>S'ajuster et respecter les rebondissements de l'histoire inventée</a:t>
            </a:r>
          </a:p>
          <a:p>
            <a:r>
              <a:rPr lang="fr-CA" sz="2600" b="1" dirty="0"/>
              <a:t>Flexibilité mentale :</a:t>
            </a:r>
          </a:p>
          <a:p>
            <a:r>
              <a:rPr lang="fr-CA" sz="2600" dirty="0"/>
              <a:t>Prévoir la suite de l'histoire tout en </a:t>
            </a:r>
            <a:endParaRPr lang="fr-CA" sz="2600" dirty="0" smtClean="0"/>
          </a:p>
          <a:p>
            <a:pPr marL="0" indent="0">
              <a:buNone/>
            </a:pPr>
            <a:r>
              <a:rPr lang="fr-CA" sz="2600" dirty="0"/>
              <a:t> </a:t>
            </a:r>
            <a:r>
              <a:rPr lang="fr-CA" sz="2600" dirty="0" smtClean="0"/>
              <a:t>   considérant </a:t>
            </a:r>
            <a:r>
              <a:rPr lang="fr-CA" sz="2600" dirty="0"/>
              <a:t>les évènements passés</a:t>
            </a:r>
          </a:p>
          <a:p>
            <a:endParaRPr lang="fr-CA" dirty="0"/>
          </a:p>
        </p:txBody>
      </p:sp>
      <p:pic>
        <p:nvPicPr>
          <p:cNvPr id="1026" name="Picture 2" descr="https://s3.amazonaws.com/piktochartv2-dev/v2/uploads/04b144bb-aa64-4d50-931e-054ed2b9797f/39b1b276507757441ab23ab6c8c731ad84910651_orig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3910" y="4221088"/>
            <a:ext cx="3141762" cy="209398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39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600201"/>
            <a:ext cx="4042792" cy="2980927"/>
          </a:xfrm>
        </p:spPr>
        <p:txBody>
          <a:bodyPr>
            <a:normAutofit fontScale="85000" lnSpcReduction="10000"/>
          </a:bodyPr>
          <a:lstStyle/>
          <a:p>
            <a:pPr marL="0" indent="0">
              <a:buNone/>
            </a:pPr>
            <a:r>
              <a:rPr lang="fr-FR" dirty="0" smtClean="0"/>
              <a:t>Les </a:t>
            </a:r>
            <a:r>
              <a:rPr lang="fr-FR" dirty="0"/>
              <a:t>activités comme </a:t>
            </a:r>
            <a:r>
              <a:rPr lang="fr-FR" dirty="0" smtClean="0"/>
              <a:t>les </a:t>
            </a:r>
            <a:r>
              <a:rPr lang="fr-FR" b="1" dirty="0" smtClean="0"/>
              <a:t>arts de création </a:t>
            </a:r>
            <a:r>
              <a:rPr lang="fr-FR" dirty="0" smtClean="0"/>
              <a:t>(peinture, dessin, bricolage), le </a:t>
            </a:r>
            <a:r>
              <a:rPr lang="fr-FR" b="1" dirty="0"/>
              <a:t>cirque</a:t>
            </a:r>
            <a:r>
              <a:rPr lang="fr-FR" dirty="0"/>
              <a:t>, la </a:t>
            </a:r>
            <a:r>
              <a:rPr lang="fr-FR" b="1" dirty="0"/>
              <a:t>chorale</a:t>
            </a:r>
            <a:r>
              <a:rPr lang="fr-FR" dirty="0"/>
              <a:t> ou l’</a:t>
            </a:r>
            <a:r>
              <a:rPr lang="fr-FR" b="1" dirty="0"/>
              <a:t>orchestre</a:t>
            </a:r>
            <a:r>
              <a:rPr lang="fr-FR" dirty="0"/>
              <a:t>, la </a:t>
            </a:r>
            <a:r>
              <a:rPr lang="fr-FR" b="1" dirty="0"/>
              <a:t>danse</a:t>
            </a:r>
            <a:r>
              <a:rPr lang="fr-FR" dirty="0"/>
              <a:t> chorégraphiée </a:t>
            </a:r>
            <a:r>
              <a:rPr lang="fr-FR" dirty="0" smtClean="0"/>
              <a:t> </a:t>
            </a:r>
            <a:r>
              <a:rPr lang="fr-FR" dirty="0"/>
              <a:t>requièrent toutes un fonctionnement d’ensemble et un aspect de création.</a:t>
            </a:r>
            <a:endParaRPr lang="fr-CA" dirty="0"/>
          </a:p>
          <a:p>
            <a:pPr marL="0" indent="0">
              <a:buNone/>
            </a:pPr>
            <a:endParaRPr lang="fr-CA" dirty="0"/>
          </a:p>
        </p:txBody>
      </p:sp>
      <p:sp>
        <p:nvSpPr>
          <p:cNvPr id="7" name="Espace réservé du contenu 2"/>
          <p:cNvSpPr txBox="1">
            <a:spLocks/>
          </p:cNvSpPr>
          <p:nvPr/>
        </p:nvSpPr>
        <p:spPr>
          <a:xfrm>
            <a:off x="457200" y="3539556"/>
            <a:ext cx="4042792" cy="29137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fr-CA" dirty="0"/>
          </a:p>
        </p:txBody>
      </p:sp>
      <p:pic>
        <p:nvPicPr>
          <p:cNvPr id="1028" name="Picture 4" descr="http://www.mindful.org/wp-content/uploads/kindness_feature_551444bc6156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5032" y="3882752"/>
            <a:ext cx="3326769" cy="23762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Titre 3"/>
          <p:cNvSpPr>
            <a:spLocks noGrp="1"/>
          </p:cNvSpPr>
          <p:nvPr>
            <p:ph type="title"/>
          </p:nvPr>
        </p:nvSpPr>
        <p:spPr>
          <a:solidFill>
            <a:srgbClr val="FFC000"/>
          </a:solidFill>
        </p:spPr>
        <p:txBody>
          <a:bodyPr/>
          <a:lstStyle/>
          <a:p>
            <a:r>
              <a:rPr lang="fr-CA" dirty="0" smtClean="0"/>
              <a:t>Activités artistiques ou sportives</a:t>
            </a:r>
            <a:endParaRPr lang="fr-CA" dirty="0"/>
          </a:p>
        </p:txBody>
      </p:sp>
      <p:pic>
        <p:nvPicPr>
          <p:cNvPr id="8" name="Image 7" descr="http://www.livepr.ro/media/img/image_1720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0355" y="1470261"/>
            <a:ext cx="3085295" cy="2397968"/>
          </a:xfrm>
          <a:prstGeom prst="rect">
            <a:avLst/>
          </a:prstGeom>
          <a:noFill/>
          <a:ln>
            <a:noFill/>
          </a:ln>
          <a:effectLst>
            <a:softEdge rad="127000"/>
          </a:effectLst>
        </p:spPr>
      </p:pic>
      <p:sp>
        <p:nvSpPr>
          <p:cNvPr id="2" name="ZoneTexte 1"/>
          <p:cNvSpPr txBox="1"/>
          <p:nvPr/>
        </p:nvSpPr>
        <p:spPr>
          <a:xfrm>
            <a:off x="457200" y="4487377"/>
            <a:ext cx="4444062" cy="1938992"/>
          </a:xfrm>
          <a:prstGeom prst="rect">
            <a:avLst/>
          </a:prstGeom>
          <a:noFill/>
        </p:spPr>
        <p:txBody>
          <a:bodyPr wrap="square" rtlCol="0">
            <a:spAutoFit/>
          </a:bodyPr>
          <a:lstStyle/>
          <a:p>
            <a:r>
              <a:rPr lang="fr-CA" sz="2000" dirty="0" smtClean="0"/>
              <a:t>La </a:t>
            </a:r>
            <a:r>
              <a:rPr lang="fr-CA" sz="2000" dirty="0"/>
              <a:t>pratique d’un instrument de musique ou de la danse demande de la concentration, de la discipline et nécessite de retenir des enchaînements complexes dans sa mémoire de travail</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FFC000"/>
          </a:solidFill>
        </p:spPr>
        <p:txBody>
          <a:bodyPr>
            <a:normAutofit/>
          </a:bodyPr>
          <a:lstStyle/>
          <a:p>
            <a:r>
              <a:rPr lang="fr-CA" dirty="0" smtClean="0"/>
              <a:t>Activités de détente et de maitrise de soi</a:t>
            </a:r>
            <a:endParaRPr lang="fr-CA" dirty="0"/>
          </a:p>
        </p:txBody>
      </p:sp>
      <p:sp>
        <p:nvSpPr>
          <p:cNvPr id="3" name="Espace réservé du contenu 2"/>
          <p:cNvSpPr>
            <a:spLocks noGrp="1"/>
          </p:cNvSpPr>
          <p:nvPr>
            <p:ph sz="quarter" idx="1"/>
          </p:nvPr>
        </p:nvSpPr>
        <p:spPr>
          <a:xfrm>
            <a:off x="301752" y="1527048"/>
            <a:ext cx="8534400" cy="4572000"/>
          </a:xfrm>
        </p:spPr>
        <p:txBody>
          <a:bodyPr>
            <a:normAutofit fontScale="92500" lnSpcReduction="10000"/>
          </a:bodyPr>
          <a:lstStyle/>
          <a:p>
            <a:pPr marL="0" indent="0">
              <a:buNone/>
            </a:pPr>
            <a:r>
              <a:rPr lang="fr-CA" dirty="0"/>
              <a:t>Y</a:t>
            </a:r>
            <a:r>
              <a:rPr lang="fr-CA" dirty="0" smtClean="0"/>
              <a:t>oga</a:t>
            </a:r>
            <a:r>
              <a:rPr lang="fr-CA" dirty="0"/>
              <a:t>, </a:t>
            </a:r>
            <a:r>
              <a:rPr lang="fr-CA" dirty="0" smtClean="0"/>
              <a:t>respiration carrée,</a:t>
            </a:r>
          </a:p>
          <a:p>
            <a:pPr marL="0" indent="0">
              <a:buNone/>
            </a:pPr>
            <a:r>
              <a:rPr lang="fr-CA" dirty="0" smtClean="0"/>
              <a:t>méditation pleine </a:t>
            </a:r>
            <a:r>
              <a:rPr lang="fr-CA" dirty="0"/>
              <a:t>conscience </a:t>
            </a:r>
            <a:endParaRPr lang="fr-CA" dirty="0" smtClean="0"/>
          </a:p>
          <a:p>
            <a:endParaRPr lang="fr-CA" dirty="0" smtClean="0"/>
          </a:p>
          <a:p>
            <a:pPr marL="0" indent="0">
              <a:buNone/>
            </a:pPr>
            <a:endParaRPr lang="fr-CA" dirty="0" smtClean="0"/>
          </a:p>
          <a:p>
            <a:pPr marL="0" indent="0">
              <a:buNone/>
            </a:pPr>
            <a:endParaRPr lang="fr-CA" dirty="0"/>
          </a:p>
          <a:p>
            <a:pPr marL="0" indent="0">
              <a:buNone/>
            </a:pPr>
            <a:endParaRPr lang="fr-CA" dirty="0" smtClean="0"/>
          </a:p>
          <a:p>
            <a:pPr marL="0" indent="0">
              <a:buNone/>
            </a:pPr>
            <a:endParaRPr lang="fr-CA" dirty="0"/>
          </a:p>
          <a:p>
            <a:pPr marL="0" indent="0">
              <a:buNone/>
            </a:pPr>
            <a:endParaRPr lang="fr-CA" dirty="0" smtClean="0"/>
          </a:p>
          <a:p>
            <a:pPr marL="0" indent="0">
              <a:buNone/>
            </a:pPr>
            <a:endParaRPr lang="fr-CA" dirty="0"/>
          </a:p>
          <a:p>
            <a:pPr marL="0" indent="0" algn="r">
              <a:buNone/>
            </a:pPr>
            <a:r>
              <a:rPr lang="fr-CA" dirty="0" smtClean="0"/>
              <a:t>Arts </a:t>
            </a:r>
            <a:r>
              <a:rPr lang="fr-CA" dirty="0"/>
              <a:t>martiaux </a:t>
            </a:r>
          </a:p>
          <a:p>
            <a:endParaRPr lang="fr-CA" dirty="0"/>
          </a:p>
          <a:p>
            <a:endParaRPr lang="fr-CA" dirty="0"/>
          </a:p>
        </p:txBody>
      </p:sp>
      <p:pic>
        <p:nvPicPr>
          <p:cNvPr id="1026" name="Picture 2" descr="Résultats de recherche d'images pour « méditation pleine conscience préscolaire »"/>
          <p:cNvPicPr>
            <a:picLocks noChangeAspect="1" noChangeArrowheads="1"/>
          </p:cNvPicPr>
          <p:nvPr/>
        </p:nvPicPr>
        <p:blipFill rotWithShape="1">
          <a:blip r:embed="rId2">
            <a:extLst>
              <a:ext uri="{28A0092B-C50C-407E-A947-70E740481C1C}">
                <a14:useLocalDpi xmlns:a14="http://schemas.microsoft.com/office/drawing/2010/main" val="0"/>
              </a:ext>
            </a:extLst>
          </a:blip>
          <a:srcRect b="17181"/>
          <a:stretch/>
        </p:blipFill>
        <p:spPr bwMode="auto">
          <a:xfrm>
            <a:off x="467544" y="2636912"/>
            <a:ext cx="4104456" cy="226618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Résultats de recherche d'images pour « arts martiaux préscolair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2607911"/>
            <a:ext cx="3382290" cy="224644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755576" y="5373216"/>
            <a:ext cx="5472608" cy="646331"/>
          </a:xfrm>
          <a:prstGeom prst="rect">
            <a:avLst/>
          </a:prstGeom>
          <a:noFill/>
        </p:spPr>
        <p:txBody>
          <a:bodyPr wrap="square" rtlCol="0">
            <a:spAutoFit/>
          </a:bodyPr>
          <a:lstStyle/>
          <a:p>
            <a:r>
              <a:rPr lang="fr-CA" dirty="0" smtClean="0"/>
              <a:t>Aide au </a:t>
            </a:r>
            <a:r>
              <a:rPr lang="fr-CA" dirty="0"/>
              <a:t>niveau de l’autorégulation cognitive et affective, et du respect de leurs </a:t>
            </a:r>
            <a:r>
              <a:rPr lang="fr-CA" dirty="0" smtClean="0"/>
              <a:t>camarades.</a:t>
            </a:r>
            <a:endParaRPr lang="fr-CA" dirty="0"/>
          </a:p>
        </p:txBody>
      </p:sp>
    </p:spTree>
    <p:extLst>
      <p:ext uri="{BB962C8B-B14F-4D97-AF65-F5344CB8AC3E}">
        <p14:creationId xmlns:p14="http://schemas.microsoft.com/office/powerpoint/2010/main" val="42742813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600201"/>
            <a:ext cx="4186808" cy="1900808"/>
          </a:xfrm>
        </p:spPr>
        <p:txBody>
          <a:bodyPr>
            <a:normAutofit fontScale="85000" lnSpcReduction="10000"/>
          </a:bodyPr>
          <a:lstStyle/>
          <a:p>
            <a:pPr>
              <a:buNone/>
            </a:pPr>
            <a:r>
              <a:rPr lang="fr-CA" dirty="0"/>
              <a:t>Demande et suscite l’attention complète de l’enfant pendant de longues périodes (attention soutenue, concentrée)</a:t>
            </a:r>
          </a:p>
        </p:txBody>
      </p:sp>
      <p:sp>
        <p:nvSpPr>
          <p:cNvPr id="4" name="Espace réservé du contenu 2"/>
          <p:cNvSpPr txBox="1">
            <a:spLocks/>
          </p:cNvSpPr>
          <p:nvPr/>
        </p:nvSpPr>
        <p:spPr>
          <a:xfrm>
            <a:off x="467544" y="3645024"/>
            <a:ext cx="4186808" cy="2952328"/>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fr-CA" sz="3200" b="0" i="0" u="none" strike="noStrike" kern="1200" cap="none" spc="0" normalizeH="0" baseline="0" noProof="0" dirty="0">
                <a:ln>
                  <a:noFill/>
                </a:ln>
                <a:solidFill>
                  <a:schemeClr val="tx1"/>
                </a:solidFill>
                <a:effectLst/>
                <a:uLnTx/>
                <a:uFillTx/>
                <a:latin typeface="+mn-lt"/>
                <a:ea typeface="+mn-ea"/>
                <a:cs typeface="+mn-cs"/>
              </a:rPr>
              <a:t>Exige de la mémoire de travail pour retenir tout ce qui s’est produit jusqu’à maintenant, pour reconnaître l’identité des différents personnages et être en mesure de faire le lien avec la nouvelle information qui est dévoilée.</a:t>
            </a:r>
          </a:p>
        </p:txBody>
      </p:sp>
      <p:pic>
        <p:nvPicPr>
          <p:cNvPr id="5" name="irc_mi" descr="https://www.ualberta.ca/~abcdlab/images/preschool1.jpg">
            <a:hlinkClick r:id="rId2"/>
          </p:cNvPr>
          <p:cNvPicPr/>
          <p:nvPr/>
        </p:nvPicPr>
        <p:blipFill>
          <a:blip r:embed="rId3" cstate="print"/>
          <a:srcRect b="13284"/>
          <a:stretch>
            <a:fillRect/>
          </a:stretch>
        </p:blipFill>
        <p:spPr bwMode="auto">
          <a:xfrm>
            <a:off x="4644008" y="2204864"/>
            <a:ext cx="4162425" cy="2808312"/>
          </a:xfrm>
          <a:prstGeom prst="rect">
            <a:avLst/>
          </a:prstGeom>
          <a:noFill/>
          <a:ln w="9525">
            <a:noFill/>
            <a:miter lim="800000"/>
            <a:headEnd/>
            <a:tailEnd/>
          </a:ln>
        </p:spPr>
      </p:pic>
      <p:sp>
        <p:nvSpPr>
          <p:cNvPr id="6" name="Titre 5"/>
          <p:cNvSpPr>
            <a:spLocks noGrp="1"/>
          </p:cNvSpPr>
          <p:nvPr>
            <p:ph type="title"/>
          </p:nvPr>
        </p:nvSpPr>
        <p:spPr>
          <a:solidFill>
            <a:srgbClr val="FFC000"/>
          </a:solidFill>
        </p:spPr>
        <p:txBody>
          <a:bodyPr/>
          <a:lstStyle/>
          <a:p>
            <a:r>
              <a:rPr lang="fr-CA" dirty="0" smtClean="0"/>
              <a:t>Raconter des histoires</a:t>
            </a:r>
            <a:endParaRPr lang="fr-CA" dirty="0"/>
          </a:p>
        </p:txBody>
      </p:sp>
    </p:spTree>
    <p:extLst>
      <p:ext uri="{BB962C8B-B14F-4D97-AF65-F5344CB8AC3E}">
        <p14:creationId xmlns:p14="http://schemas.microsoft.com/office/powerpoint/2010/main" val="19403912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FFC000"/>
          </a:solidFill>
        </p:spPr>
        <p:txBody>
          <a:bodyPr/>
          <a:lstStyle/>
          <a:p>
            <a:r>
              <a:rPr lang="fr-CA" dirty="0" smtClean="0"/>
              <a:t>Invente une histoire</a:t>
            </a:r>
            <a:endParaRPr lang="fr-CA" dirty="0"/>
          </a:p>
        </p:txBody>
      </p:sp>
      <p:sp>
        <p:nvSpPr>
          <p:cNvPr id="3" name="Espace réservé du contenu 2"/>
          <p:cNvSpPr>
            <a:spLocks noGrp="1"/>
          </p:cNvSpPr>
          <p:nvPr>
            <p:ph sz="quarter" idx="1"/>
          </p:nvPr>
        </p:nvSpPr>
        <p:spPr>
          <a:xfrm>
            <a:off x="423052" y="1887088"/>
            <a:ext cx="4774304" cy="3054080"/>
          </a:xfrm>
        </p:spPr>
        <p:txBody>
          <a:bodyPr>
            <a:normAutofit fontScale="70000" lnSpcReduction="20000"/>
          </a:bodyPr>
          <a:lstStyle/>
          <a:p>
            <a:r>
              <a:rPr lang="fr-CA" dirty="0" smtClean="0"/>
              <a:t>Lire </a:t>
            </a:r>
            <a:r>
              <a:rPr lang="fr-CA" dirty="0"/>
              <a:t>une histoire: en tournant le livre de telle sorte que l’enfant ne puisse pas le voir, mais en regardant souvent l’enfant pour maintenir son attention. </a:t>
            </a:r>
            <a:endParaRPr lang="fr-CA" dirty="0" smtClean="0"/>
          </a:p>
          <a:p>
            <a:r>
              <a:rPr lang="fr-CA" dirty="0" smtClean="0"/>
              <a:t>L’enfant </a:t>
            </a:r>
            <a:r>
              <a:rPr lang="fr-CA" dirty="0"/>
              <a:t>devra alors se concentrer pour retenir ce qui s’est déjà passé dans l’histoire pour faire le lien avec ce qu’il est en train d’écouter, sans les aides visuelles du livre. </a:t>
            </a:r>
            <a:endParaRPr lang="fr-CA" dirty="0" smtClean="0"/>
          </a:p>
          <a:p>
            <a:r>
              <a:rPr lang="fr-CA" dirty="0" smtClean="0"/>
              <a:t>À </a:t>
            </a:r>
            <a:r>
              <a:rPr lang="fr-CA" dirty="0"/>
              <a:t>lui ensuite d’imaginer à quoi ressemblent les personnages et les décors de l’histoire.</a:t>
            </a:r>
          </a:p>
          <a:p>
            <a:endParaRPr lang="fr-CA" dirty="0"/>
          </a:p>
        </p:txBody>
      </p:sp>
      <p:sp>
        <p:nvSpPr>
          <p:cNvPr id="4" name="ZoneTexte 3"/>
          <p:cNvSpPr txBox="1"/>
          <p:nvPr/>
        </p:nvSpPr>
        <p:spPr>
          <a:xfrm>
            <a:off x="1115616" y="5229200"/>
            <a:ext cx="7560840" cy="1015663"/>
          </a:xfrm>
          <a:prstGeom prst="rect">
            <a:avLst/>
          </a:prstGeom>
          <a:noFill/>
        </p:spPr>
        <p:txBody>
          <a:bodyPr wrap="square" rtlCol="0">
            <a:spAutoFit/>
          </a:bodyPr>
          <a:lstStyle/>
          <a:p>
            <a:r>
              <a:rPr lang="fr-CA" sz="2000" dirty="0" smtClean="0"/>
              <a:t>Inventer une histoire, sans le support d’images ou de texte. Faites une </a:t>
            </a:r>
            <a:r>
              <a:rPr lang="fr-CA" sz="2000" dirty="0" err="1" smtClean="0"/>
              <a:t>co</a:t>
            </a:r>
            <a:r>
              <a:rPr lang="fr-CA" sz="2000" dirty="0" smtClean="0"/>
              <a:t>-création d’histoire avec l’enfant, chacun ajoutant au scénario.</a:t>
            </a:r>
            <a:endParaRPr lang="fr-CA" sz="2000" dirty="0"/>
          </a:p>
        </p:txBody>
      </p:sp>
      <p:sp>
        <p:nvSpPr>
          <p:cNvPr id="5" name="Rectangle 4"/>
          <p:cNvSpPr/>
          <p:nvPr/>
        </p:nvSpPr>
        <p:spPr>
          <a:xfrm>
            <a:off x="61359" y="711004"/>
            <a:ext cx="1256808" cy="1446550"/>
          </a:xfrm>
          <a:prstGeom prst="rect">
            <a:avLst/>
          </a:prstGeom>
          <a:noFill/>
        </p:spPr>
        <p:txBody>
          <a:bodyPr wrap="square" lIns="91440" tIns="45720" rIns="91440" bIns="45720">
            <a:spAutoFit/>
          </a:bodyPr>
          <a:lstStyle/>
          <a:p>
            <a:pPr algn="ctr"/>
            <a:r>
              <a:rPr lang="fr-FR" sz="8800" b="1" cap="none" spc="0" dirty="0" smtClean="0">
                <a:ln w="22225">
                  <a:solidFill>
                    <a:schemeClr val="accent2"/>
                  </a:solidFill>
                  <a:prstDash val="solid"/>
                </a:ln>
                <a:solidFill>
                  <a:schemeClr val="accent2">
                    <a:lumMod val="40000"/>
                    <a:lumOff val="60000"/>
                  </a:schemeClr>
                </a:solidFill>
                <a:effectLst/>
              </a:rPr>
              <a:t>1</a:t>
            </a:r>
            <a:endParaRPr lang="fr-FR" sz="8800" b="1" cap="none" spc="0" dirty="0">
              <a:ln w="22225">
                <a:solidFill>
                  <a:schemeClr val="accent2"/>
                </a:solidFill>
                <a:prstDash val="solid"/>
              </a:ln>
              <a:solidFill>
                <a:schemeClr val="accent2">
                  <a:lumMod val="40000"/>
                  <a:lumOff val="60000"/>
                </a:schemeClr>
              </a:solidFill>
              <a:effectLst/>
            </a:endParaRPr>
          </a:p>
        </p:txBody>
      </p:sp>
      <p:sp>
        <p:nvSpPr>
          <p:cNvPr id="7" name="Rectangle 6"/>
          <p:cNvSpPr/>
          <p:nvPr/>
        </p:nvSpPr>
        <p:spPr>
          <a:xfrm>
            <a:off x="107504" y="4653136"/>
            <a:ext cx="1256808" cy="1446550"/>
          </a:xfrm>
          <a:prstGeom prst="rect">
            <a:avLst/>
          </a:prstGeom>
          <a:noFill/>
        </p:spPr>
        <p:txBody>
          <a:bodyPr wrap="square" lIns="91440" tIns="45720" rIns="91440" bIns="45720">
            <a:spAutoFit/>
          </a:bodyPr>
          <a:lstStyle/>
          <a:p>
            <a:pPr algn="ctr"/>
            <a:r>
              <a:rPr lang="fr-FR" sz="8800" b="1" cap="none" spc="0" dirty="0" smtClean="0">
                <a:ln w="22225">
                  <a:solidFill>
                    <a:schemeClr val="accent2"/>
                  </a:solidFill>
                  <a:prstDash val="solid"/>
                </a:ln>
                <a:solidFill>
                  <a:schemeClr val="accent2">
                    <a:lumMod val="40000"/>
                    <a:lumOff val="60000"/>
                  </a:schemeClr>
                </a:solidFill>
                <a:effectLst/>
              </a:rPr>
              <a:t>2</a:t>
            </a:r>
            <a:endParaRPr lang="fr-FR" sz="8800" b="1" cap="none" spc="0" dirty="0">
              <a:ln w="22225">
                <a:solidFill>
                  <a:schemeClr val="accent2"/>
                </a:solidFill>
                <a:prstDash val="solid"/>
              </a:ln>
              <a:solidFill>
                <a:schemeClr val="accent2">
                  <a:lumMod val="40000"/>
                  <a:lumOff val="60000"/>
                </a:schemeClr>
              </a:solidFill>
              <a:effectLst/>
            </a:endParaRPr>
          </a:p>
        </p:txBody>
      </p:sp>
      <p:pic>
        <p:nvPicPr>
          <p:cNvPr id="2052" name="Picture 4" descr="Résultats de recherche d'images pour « invent a bedtime stor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9049" y="1572412"/>
            <a:ext cx="2857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56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FFC000"/>
          </a:solidFill>
        </p:spPr>
        <p:txBody>
          <a:bodyPr/>
          <a:lstStyle/>
          <a:p>
            <a:r>
              <a:rPr lang="fr-CA" dirty="0" smtClean="0"/>
              <a:t>Lecture à deux</a:t>
            </a:r>
            <a:endParaRPr lang="fr-CA" dirty="0"/>
          </a:p>
        </p:txBody>
      </p:sp>
      <p:sp>
        <p:nvSpPr>
          <p:cNvPr id="3" name="Espace réservé du contenu 2"/>
          <p:cNvSpPr>
            <a:spLocks noGrp="1"/>
          </p:cNvSpPr>
          <p:nvPr>
            <p:ph sz="quarter" idx="1"/>
          </p:nvPr>
        </p:nvSpPr>
        <p:spPr>
          <a:xfrm>
            <a:off x="301752" y="1527048"/>
            <a:ext cx="5926432" cy="4572000"/>
          </a:xfrm>
        </p:spPr>
        <p:txBody>
          <a:bodyPr>
            <a:normAutofit fontScale="85000" lnSpcReduction="20000"/>
          </a:bodyPr>
          <a:lstStyle/>
          <a:p>
            <a:r>
              <a:rPr lang="fr-CA" dirty="0" smtClean="0"/>
              <a:t>La </a:t>
            </a:r>
            <a:r>
              <a:rPr lang="fr-CA" dirty="0"/>
              <a:t>« lecture à deux », </a:t>
            </a:r>
            <a:r>
              <a:rPr lang="fr-CA" dirty="0" smtClean="0"/>
              <a:t>qui se </a:t>
            </a:r>
            <a:r>
              <a:rPr lang="fr-CA" dirty="0"/>
              <a:t>fait par groupes de deux enfants: l’éducateur demande à l’un des deux de raconter une histoire, à partir d’un livre d’images. </a:t>
            </a:r>
            <a:endParaRPr lang="fr-CA" dirty="0" smtClean="0"/>
          </a:p>
          <a:p>
            <a:r>
              <a:rPr lang="fr-CA" dirty="0" smtClean="0"/>
              <a:t>L’autre </a:t>
            </a:r>
            <a:r>
              <a:rPr lang="fr-CA" dirty="0"/>
              <a:t>enfant doit écouter attentivement, en attendant que ce soit à son tour de raconter son histoire. </a:t>
            </a:r>
            <a:endParaRPr lang="fr-CA" dirty="0" smtClean="0"/>
          </a:p>
          <a:p>
            <a:r>
              <a:rPr lang="fr-CA" dirty="0" smtClean="0"/>
              <a:t>Au </a:t>
            </a:r>
            <a:r>
              <a:rPr lang="fr-CA" dirty="0"/>
              <a:t>début, les enfants placés dans le rôle de l’auditeur veulent raconter leur histoire au lieu d’écouter celle de leur camarade. Mais avec des aides visuelles, tel le dessin d’une oreille, l’enfant est capable d’attendre son tour (on lui explique que le dessin d’oreille signifie « ne parle pas, écoute »).</a:t>
            </a:r>
          </a:p>
        </p:txBody>
      </p:sp>
      <p:pic>
        <p:nvPicPr>
          <p:cNvPr id="4" name="Image 3" descr="Résultats de recherche d'images pour « tools of the mind »"/>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1537658"/>
            <a:ext cx="2483485" cy="2243455"/>
          </a:xfrm>
          <a:prstGeom prst="rect">
            <a:avLst/>
          </a:prstGeom>
          <a:noFill/>
          <a:ln w="28575">
            <a:solidFill>
              <a:schemeClr val="tx1"/>
            </a:solidFill>
          </a:ln>
        </p:spPr>
      </p:pic>
    </p:spTree>
    <p:extLst>
      <p:ext uri="{BB962C8B-B14F-4D97-AF65-F5344CB8AC3E}">
        <p14:creationId xmlns:p14="http://schemas.microsoft.com/office/powerpoint/2010/main" val="37381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FFC000"/>
          </a:solidFill>
        </p:spPr>
        <p:txBody>
          <a:bodyPr/>
          <a:lstStyle/>
          <a:p>
            <a:r>
              <a:rPr lang="fr-CA" dirty="0" smtClean="0"/>
              <a:t>Le développement des fonctions exécutives</a:t>
            </a:r>
            <a:endParaRPr lang="fr-CA" dirty="0"/>
          </a:p>
        </p:txBody>
      </p:sp>
      <p:sp>
        <p:nvSpPr>
          <p:cNvPr id="3" name="Espace réservé du contenu 2"/>
          <p:cNvSpPr>
            <a:spLocks noGrp="1"/>
          </p:cNvSpPr>
          <p:nvPr>
            <p:ph sz="quarter" idx="1"/>
          </p:nvPr>
        </p:nvSpPr>
        <p:spPr>
          <a:xfrm>
            <a:off x="301752" y="1916832"/>
            <a:ext cx="4342256" cy="4182216"/>
          </a:xfrm>
        </p:spPr>
        <p:txBody>
          <a:bodyPr/>
          <a:lstStyle/>
          <a:p>
            <a:pPr marL="0" indent="0">
              <a:buNone/>
            </a:pPr>
            <a:r>
              <a:rPr lang="fr-CA" sz="2800" dirty="0"/>
              <a:t>Le </a:t>
            </a:r>
            <a:r>
              <a:rPr lang="fr-CA" sz="2800" b="1" dirty="0">
                <a:solidFill>
                  <a:srgbClr val="FF0000"/>
                </a:solidFill>
              </a:rPr>
              <a:t>développement</a:t>
            </a:r>
            <a:r>
              <a:rPr lang="fr-CA" sz="2800" dirty="0"/>
              <a:t> des fonctions exécutives </a:t>
            </a:r>
            <a:r>
              <a:rPr lang="fr-CA" sz="2800" dirty="0" smtClean="0"/>
              <a:t>commence </a:t>
            </a:r>
            <a:r>
              <a:rPr lang="fr-CA" sz="2800" b="1" dirty="0">
                <a:solidFill>
                  <a:srgbClr val="FF0000"/>
                </a:solidFill>
              </a:rPr>
              <a:t>très tôt </a:t>
            </a:r>
            <a:r>
              <a:rPr lang="fr-CA" sz="2800" dirty="0"/>
              <a:t>chez </a:t>
            </a:r>
            <a:r>
              <a:rPr lang="fr-CA" sz="2800" dirty="0" smtClean="0"/>
              <a:t>l’enfant, mais il n’atteint </a:t>
            </a:r>
            <a:r>
              <a:rPr lang="fr-CA" sz="2800" dirty="0"/>
              <a:t>son </a:t>
            </a:r>
            <a:r>
              <a:rPr lang="fr-CA" sz="2800" b="1" dirty="0">
                <a:solidFill>
                  <a:srgbClr val="FF0000"/>
                </a:solidFill>
              </a:rPr>
              <a:t>sommet</a:t>
            </a:r>
            <a:r>
              <a:rPr lang="fr-CA" sz="2800" dirty="0"/>
              <a:t> </a:t>
            </a:r>
            <a:r>
              <a:rPr lang="fr-CA" sz="2800" dirty="0" smtClean="0"/>
              <a:t>qu’au </a:t>
            </a:r>
            <a:r>
              <a:rPr lang="fr-CA" sz="2800" dirty="0"/>
              <a:t>début de </a:t>
            </a:r>
            <a:r>
              <a:rPr lang="fr-CA" sz="2800" b="1" dirty="0">
                <a:solidFill>
                  <a:srgbClr val="FF0000"/>
                </a:solidFill>
              </a:rPr>
              <a:t>l’âge </a:t>
            </a:r>
            <a:r>
              <a:rPr lang="fr-CA" sz="2800" b="1" dirty="0" smtClean="0">
                <a:solidFill>
                  <a:srgbClr val="FF0000"/>
                </a:solidFill>
              </a:rPr>
              <a:t>adulte.</a:t>
            </a:r>
          </a:p>
        </p:txBody>
      </p:sp>
      <p:pic>
        <p:nvPicPr>
          <p:cNvPr id="4" name="Picture 2"/>
          <p:cNvPicPr>
            <a:picLocks noChangeAspect="1" noChangeArrowheads="1"/>
          </p:cNvPicPr>
          <p:nvPr/>
        </p:nvPicPr>
        <p:blipFill rotWithShape="1">
          <a:blip r:embed="rId2" cstate="print"/>
          <a:srcRect l="42446" t="37031" r="29500" b="30225"/>
          <a:stretch/>
        </p:blipFill>
        <p:spPr bwMode="auto">
          <a:xfrm>
            <a:off x="4721370" y="1903738"/>
            <a:ext cx="4150652" cy="3633267"/>
          </a:xfrm>
          <a:prstGeom prst="rect">
            <a:avLst/>
          </a:prstGeom>
          <a:noFill/>
          <a:ln w="9525">
            <a:noFill/>
            <a:miter lim="800000"/>
            <a:headEnd/>
            <a:tailEnd/>
          </a:ln>
        </p:spPr>
      </p:pic>
      <p:sp>
        <p:nvSpPr>
          <p:cNvPr id="5" name="ZoneTexte 4"/>
          <p:cNvSpPr txBox="1"/>
          <p:nvPr/>
        </p:nvSpPr>
        <p:spPr>
          <a:xfrm>
            <a:off x="1115616" y="5845132"/>
            <a:ext cx="6336704" cy="507831"/>
          </a:xfrm>
          <a:prstGeom prst="rect">
            <a:avLst/>
          </a:prstGeom>
          <a:noFill/>
        </p:spPr>
        <p:txBody>
          <a:bodyPr wrap="square" rtlCol="0">
            <a:spAutoFit/>
          </a:bodyPr>
          <a:lstStyle/>
          <a:p>
            <a:r>
              <a:rPr lang="fr-CA" sz="900" dirty="0"/>
              <a:t>Source: Philip David </a:t>
            </a:r>
            <a:r>
              <a:rPr lang="fr-CA" sz="900" dirty="0" err="1"/>
              <a:t>Zelazo</a:t>
            </a:r>
            <a:r>
              <a:rPr lang="fr-CA" sz="900" dirty="0"/>
              <a:t> </a:t>
            </a:r>
            <a:r>
              <a:rPr lang="fr-CA" sz="900" i="1" dirty="0"/>
              <a:t>, Fonction exécutive troisième partie : le développement de la fonction exécutive au cours de la vie [En ligne]: </a:t>
            </a:r>
            <a:r>
              <a:rPr lang="fr-CA" sz="900" dirty="0">
                <a:hlinkClick r:id="rId3"/>
              </a:rPr>
              <a:t>http://www.aboutkidshealth.ca/Fr/News/Series/ExecutiveFunction/Pages/Executive-Function-Part-Three-The-development-of-executive-function-across-the-lifespan.aspx</a:t>
            </a:r>
            <a:r>
              <a:rPr lang="fr-CA" sz="900" dirty="0"/>
              <a:t>, page consultée le 13 janvier 2012</a:t>
            </a:r>
          </a:p>
        </p:txBody>
      </p:sp>
    </p:spTree>
    <p:extLst>
      <p:ext uri="{BB962C8B-B14F-4D97-AF65-F5344CB8AC3E}">
        <p14:creationId xmlns:p14="http://schemas.microsoft.com/office/powerpoint/2010/main" val="5558705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FFC000"/>
          </a:solidFill>
        </p:spPr>
        <p:txBody>
          <a:bodyPr/>
          <a:lstStyle/>
          <a:p>
            <a:r>
              <a:rPr lang="fr-CA" dirty="0" smtClean="0"/>
              <a:t>Des jeux pour développer les FÉ</a:t>
            </a:r>
            <a:endParaRPr lang="fr-CA" dirty="0"/>
          </a:p>
        </p:txBody>
      </p:sp>
      <p:sp>
        <p:nvSpPr>
          <p:cNvPr id="3" name="Espace réservé du contenu 2"/>
          <p:cNvSpPr>
            <a:spLocks noGrp="1"/>
          </p:cNvSpPr>
          <p:nvPr>
            <p:ph sz="quarter" idx="1"/>
          </p:nvPr>
        </p:nvSpPr>
        <p:spPr/>
        <p:txBody>
          <a:bodyPr/>
          <a:lstStyle/>
          <a:p>
            <a:endParaRPr lang="fr-CA" dirty="0"/>
          </a:p>
        </p:txBody>
      </p:sp>
      <p:pic>
        <p:nvPicPr>
          <p:cNvPr id="8194" name="Picture 2" descr="Résultats de recherche d'images pour « memory gam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52" y="1527048"/>
            <a:ext cx="2189311" cy="175261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ésultats de recherche d'images pour « jeu cap n tock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52" y="4278634"/>
            <a:ext cx="3635623" cy="169510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ésultats de recherche d'images pour « jeu cherche et trouv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3999394"/>
            <a:ext cx="2000250" cy="204787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ésultats de recherche d'images pour « casse-têt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5020" y="1403609"/>
            <a:ext cx="1757070" cy="1688016"/>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Résultats de recherche d'images pour « croque carotte »"/>
          <p:cNvPicPr>
            <a:picLocks noChangeAspect="1" noChangeArrowheads="1"/>
          </p:cNvPicPr>
          <p:nvPr/>
        </p:nvPicPr>
        <p:blipFill rotWithShape="1">
          <a:blip r:embed="rId6">
            <a:extLst>
              <a:ext uri="{28A0092B-C50C-407E-A947-70E740481C1C}">
                <a14:useLocalDpi xmlns:a14="http://schemas.microsoft.com/office/drawing/2010/main" val="0"/>
              </a:ext>
            </a:extLst>
          </a:blip>
          <a:srcRect l="12193" r="5505"/>
          <a:stretch/>
        </p:blipFill>
        <p:spPr bwMode="auto">
          <a:xfrm>
            <a:off x="4175620" y="3693532"/>
            <a:ext cx="1944216" cy="23622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rot="20132506">
            <a:off x="179512" y="2685481"/>
            <a:ext cx="2731838" cy="461665"/>
          </a:xfrm>
          <a:prstGeom prst="rect">
            <a:avLst/>
          </a:prstGeom>
          <a:noFill/>
        </p:spPr>
        <p:txBody>
          <a:bodyPr wrap="none" lIns="91440" tIns="45720" rIns="91440" bIns="45720">
            <a:spAutoFit/>
          </a:bodyPr>
          <a:lstStyle/>
          <a:p>
            <a:pPr algn="ctr"/>
            <a:r>
              <a:rPr lang="fr-FR" sz="2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Jeu de mémoire</a:t>
            </a:r>
            <a:endParaRPr lang="fr-FR"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 name="Rectangle 10"/>
          <p:cNvSpPr/>
          <p:nvPr/>
        </p:nvSpPr>
        <p:spPr>
          <a:xfrm rot="20655212">
            <a:off x="5652120" y="3999394"/>
            <a:ext cx="3001143" cy="461665"/>
          </a:xfrm>
          <a:prstGeom prst="rect">
            <a:avLst/>
          </a:prstGeom>
          <a:noFill/>
        </p:spPr>
        <p:txBody>
          <a:bodyPr wrap="none" lIns="91440" tIns="45720" rIns="91440" bIns="45720">
            <a:spAutoFit/>
          </a:bodyPr>
          <a:lstStyle/>
          <a:p>
            <a:pPr algn="ctr"/>
            <a:r>
              <a:rPr lang="fr-FR" sz="2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Jeu d’observation</a:t>
            </a:r>
            <a:endParaRPr lang="fr-FR"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0" name="Rectangle 19"/>
          <p:cNvSpPr/>
          <p:nvPr/>
        </p:nvSpPr>
        <p:spPr>
          <a:xfrm rot="20655212">
            <a:off x="1452687" y="4551892"/>
            <a:ext cx="2388794" cy="461665"/>
          </a:xfrm>
          <a:prstGeom prst="rect">
            <a:avLst/>
          </a:prstGeom>
          <a:noFill/>
        </p:spPr>
        <p:txBody>
          <a:bodyPr wrap="none" lIns="91440" tIns="45720" rIns="91440" bIns="45720">
            <a:spAutoFit/>
          </a:bodyPr>
          <a:lstStyle/>
          <a:p>
            <a:pPr algn="ctr"/>
            <a:r>
              <a:rPr lang="fr-FR" sz="2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Jeu de société</a:t>
            </a:r>
            <a:endParaRPr lang="fr-FR"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1" name="Rectangle 20"/>
          <p:cNvSpPr/>
          <p:nvPr/>
        </p:nvSpPr>
        <p:spPr>
          <a:xfrm rot="20655212">
            <a:off x="5642494" y="2670996"/>
            <a:ext cx="3514103" cy="461665"/>
          </a:xfrm>
          <a:prstGeom prst="rect">
            <a:avLst/>
          </a:prstGeom>
          <a:noFill/>
        </p:spPr>
        <p:txBody>
          <a:bodyPr wrap="none" lIns="91440" tIns="45720" rIns="91440" bIns="45720">
            <a:spAutoFit/>
          </a:bodyPr>
          <a:lstStyle/>
          <a:p>
            <a:pPr algn="ctr"/>
            <a:r>
              <a:rPr lang="fr-FR" sz="2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Jeu de concentration</a:t>
            </a:r>
            <a:endParaRPr lang="fr-FR"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2" name="Image 21" descr="Résultats de recherche d'images pour « toddlers »"/>
          <p:cNvPicPr/>
          <p:nvPr/>
        </p:nvPicPr>
        <p:blipFill>
          <a:blip r:embed="rId7">
            <a:extLst>
              <a:ext uri="{28A0092B-C50C-407E-A947-70E740481C1C}">
                <a14:useLocalDpi xmlns:a14="http://schemas.microsoft.com/office/drawing/2010/main" val="0"/>
              </a:ext>
            </a:extLst>
          </a:blip>
          <a:srcRect/>
          <a:stretch>
            <a:fillRect/>
          </a:stretch>
        </p:blipFill>
        <p:spPr bwMode="auto">
          <a:xfrm>
            <a:off x="3236715" y="1440068"/>
            <a:ext cx="2397705" cy="1839593"/>
          </a:xfrm>
          <a:prstGeom prst="rect">
            <a:avLst/>
          </a:prstGeom>
          <a:noFill/>
          <a:ln>
            <a:noFill/>
          </a:ln>
        </p:spPr>
      </p:pic>
      <p:sp>
        <p:nvSpPr>
          <p:cNvPr id="23" name="Rectangle 22"/>
          <p:cNvSpPr/>
          <p:nvPr/>
        </p:nvSpPr>
        <p:spPr>
          <a:xfrm rot="20655212">
            <a:off x="3315314" y="2692604"/>
            <a:ext cx="2784737" cy="461665"/>
          </a:xfrm>
          <a:prstGeom prst="rect">
            <a:avLst/>
          </a:prstGeom>
          <a:noFill/>
        </p:spPr>
        <p:txBody>
          <a:bodyPr wrap="none" lIns="91440" tIns="45720" rIns="91440" bIns="45720">
            <a:spAutoFit/>
          </a:bodyPr>
          <a:lstStyle/>
          <a:p>
            <a:pPr algn="ctr"/>
            <a:r>
              <a:rPr lang="fr-FR" sz="2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Jeu de créativité</a:t>
            </a:r>
            <a:endParaRPr lang="fr-FR"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38092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custDataLst>
              <p:tags r:id="rId1"/>
            </p:custDataLst>
            <p:extLst>
              <p:ext uri="{D42A27DB-BD31-4B8C-83A1-F6EECF244321}">
                <p14:modId xmlns:p14="http://schemas.microsoft.com/office/powerpoint/2010/main" val="1208989445"/>
              </p:ext>
            </p:extLst>
          </p:nvPr>
        </p:nvGraphicFramePr>
        <p:xfrm>
          <a:off x="179512" y="476672"/>
          <a:ext cx="8781482" cy="6494395"/>
        </p:xfrm>
        <a:graphic>
          <a:graphicData uri="http://schemas.openxmlformats.org/drawingml/2006/table">
            <a:tbl>
              <a:tblPr firstRow="1" firstCol="1" bandRow="1">
                <a:tableStyleId>{F5AB1C69-6EDB-4FF4-983F-18BD219EF322}</a:tableStyleId>
              </a:tblPr>
              <a:tblGrid>
                <a:gridCol w="2411086">
                  <a:extLst>
                    <a:ext uri="{9D8B030D-6E8A-4147-A177-3AD203B41FA5}">
                      <a16:colId xmlns="" xmlns:a16="http://schemas.microsoft.com/office/drawing/2014/main" val="20000"/>
                    </a:ext>
                  </a:extLst>
                </a:gridCol>
                <a:gridCol w="896761">
                  <a:extLst>
                    <a:ext uri="{9D8B030D-6E8A-4147-A177-3AD203B41FA5}">
                      <a16:colId xmlns="" xmlns:a16="http://schemas.microsoft.com/office/drawing/2014/main" val="20001"/>
                    </a:ext>
                  </a:extLst>
                </a:gridCol>
                <a:gridCol w="900750">
                  <a:extLst>
                    <a:ext uri="{9D8B030D-6E8A-4147-A177-3AD203B41FA5}">
                      <a16:colId xmlns="" xmlns:a16="http://schemas.microsoft.com/office/drawing/2014/main" val="20002"/>
                    </a:ext>
                  </a:extLst>
                </a:gridCol>
                <a:gridCol w="900085">
                  <a:extLst>
                    <a:ext uri="{9D8B030D-6E8A-4147-A177-3AD203B41FA5}">
                      <a16:colId xmlns="" xmlns:a16="http://schemas.microsoft.com/office/drawing/2014/main" val="20003"/>
                    </a:ext>
                  </a:extLst>
                </a:gridCol>
                <a:gridCol w="899421">
                  <a:extLst>
                    <a:ext uri="{9D8B030D-6E8A-4147-A177-3AD203B41FA5}">
                      <a16:colId xmlns="" xmlns:a16="http://schemas.microsoft.com/office/drawing/2014/main" val="20004"/>
                    </a:ext>
                  </a:extLst>
                </a:gridCol>
                <a:gridCol w="967226">
                  <a:extLst>
                    <a:ext uri="{9D8B030D-6E8A-4147-A177-3AD203B41FA5}">
                      <a16:colId xmlns="" xmlns:a16="http://schemas.microsoft.com/office/drawing/2014/main" val="20005"/>
                    </a:ext>
                  </a:extLst>
                </a:gridCol>
                <a:gridCol w="902079">
                  <a:extLst>
                    <a:ext uri="{9D8B030D-6E8A-4147-A177-3AD203B41FA5}">
                      <a16:colId xmlns="" xmlns:a16="http://schemas.microsoft.com/office/drawing/2014/main" val="20006"/>
                    </a:ext>
                  </a:extLst>
                </a:gridCol>
                <a:gridCol w="904074">
                  <a:extLst>
                    <a:ext uri="{9D8B030D-6E8A-4147-A177-3AD203B41FA5}">
                      <a16:colId xmlns="" xmlns:a16="http://schemas.microsoft.com/office/drawing/2014/main" val="20007"/>
                    </a:ext>
                  </a:extLst>
                </a:gridCol>
              </a:tblGrid>
              <a:tr h="1044116">
                <a:tc>
                  <a:txBody>
                    <a:bodyPr/>
                    <a:lstStyle/>
                    <a:p>
                      <a:pPr>
                        <a:lnSpc>
                          <a:spcPct val="115000"/>
                        </a:lnSpc>
                        <a:spcAft>
                          <a:spcPts val="0"/>
                        </a:spcAft>
                      </a:pPr>
                      <a:r>
                        <a:rPr lang="fr-CA" sz="1400" dirty="0">
                          <a:effectLst/>
                        </a:rPr>
                        <a:t>Activité / jeu </a:t>
                      </a:r>
                      <a:endParaRPr lang="fr-CA" sz="1400" dirty="0">
                        <a:effectLst/>
                        <a:latin typeface="Calibri"/>
                        <a:ea typeface="Calibri"/>
                        <a:cs typeface="Times New Roman"/>
                      </a:endParaRPr>
                    </a:p>
                  </a:txBody>
                  <a:tcPr marL="67084" marR="67084" marT="0" marB="0" anchor="ctr"/>
                </a:tc>
                <a:tc>
                  <a:txBody>
                    <a:bodyPr/>
                    <a:lstStyle/>
                    <a:p>
                      <a:pPr algn="ctr">
                        <a:lnSpc>
                          <a:spcPct val="115000"/>
                        </a:lnSpc>
                        <a:spcAft>
                          <a:spcPts val="0"/>
                        </a:spcAft>
                      </a:pPr>
                      <a:r>
                        <a:rPr lang="fr-CA" sz="1400" dirty="0">
                          <a:effectLst/>
                        </a:rPr>
                        <a:t>Âge </a:t>
                      </a:r>
                      <a:endParaRPr lang="fr-CA" sz="1400" dirty="0">
                        <a:effectLst/>
                        <a:latin typeface="Calibri"/>
                        <a:ea typeface="Calibri"/>
                        <a:cs typeface="Times New Roman"/>
                      </a:endParaRPr>
                    </a:p>
                  </a:txBody>
                  <a:tcPr marL="67084" marR="67084" marT="0" marB="0" anchor="ctr"/>
                </a:tc>
                <a:tc>
                  <a:txBody>
                    <a:bodyPr/>
                    <a:lstStyle/>
                    <a:p>
                      <a:pPr algn="ctr">
                        <a:lnSpc>
                          <a:spcPct val="115000"/>
                        </a:lnSpc>
                        <a:spcAft>
                          <a:spcPts val="0"/>
                        </a:spcAft>
                      </a:pPr>
                      <a:r>
                        <a:rPr lang="fr-CA" sz="1400" dirty="0">
                          <a:effectLst/>
                        </a:rPr>
                        <a:t>Activation</a:t>
                      </a:r>
                      <a:endParaRPr lang="fr-CA" sz="1400" dirty="0">
                        <a:effectLst/>
                        <a:latin typeface="Calibri"/>
                        <a:ea typeface="Calibri"/>
                        <a:cs typeface="Times New Roman"/>
                      </a:endParaRPr>
                    </a:p>
                  </a:txBody>
                  <a:tcPr marL="67084" marR="67084" marT="0" marB="0" anchor="ctr"/>
                </a:tc>
                <a:tc>
                  <a:txBody>
                    <a:bodyPr/>
                    <a:lstStyle/>
                    <a:p>
                      <a:pPr algn="ctr">
                        <a:lnSpc>
                          <a:spcPct val="115000"/>
                        </a:lnSpc>
                        <a:spcAft>
                          <a:spcPts val="0"/>
                        </a:spcAft>
                      </a:pPr>
                      <a:r>
                        <a:rPr lang="fr-CA" sz="1400" dirty="0">
                          <a:effectLst/>
                        </a:rPr>
                        <a:t>Flexibilité cognitive</a:t>
                      </a:r>
                      <a:endParaRPr lang="fr-CA" sz="1400" dirty="0">
                        <a:effectLst/>
                        <a:latin typeface="Calibri"/>
                        <a:ea typeface="Calibri"/>
                        <a:cs typeface="Times New Roman"/>
                      </a:endParaRPr>
                    </a:p>
                  </a:txBody>
                  <a:tcPr marL="67084" marR="67084" marT="0" marB="0" anchor="ctr"/>
                </a:tc>
                <a:tc>
                  <a:txBody>
                    <a:bodyPr/>
                    <a:lstStyle/>
                    <a:p>
                      <a:pPr algn="ctr">
                        <a:lnSpc>
                          <a:spcPct val="115000"/>
                        </a:lnSpc>
                        <a:spcAft>
                          <a:spcPts val="0"/>
                        </a:spcAft>
                      </a:pPr>
                      <a:r>
                        <a:rPr lang="fr-CA" sz="1400" dirty="0">
                          <a:effectLst/>
                        </a:rPr>
                        <a:t>Mémoire de travail</a:t>
                      </a:r>
                      <a:endParaRPr lang="fr-CA" sz="1400" dirty="0">
                        <a:effectLst/>
                        <a:latin typeface="Calibri"/>
                        <a:ea typeface="Calibri"/>
                        <a:cs typeface="Times New Roman"/>
                      </a:endParaRPr>
                    </a:p>
                  </a:txBody>
                  <a:tcPr marL="67084" marR="67084" marT="0" marB="0" anchor="ctr"/>
                </a:tc>
                <a:tc>
                  <a:txBody>
                    <a:bodyPr/>
                    <a:lstStyle/>
                    <a:p>
                      <a:pPr algn="ctr">
                        <a:lnSpc>
                          <a:spcPct val="115000"/>
                        </a:lnSpc>
                        <a:spcAft>
                          <a:spcPts val="0"/>
                        </a:spcAft>
                      </a:pPr>
                      <a:r>
                        <a:rPr lang="fr-CA" sz="1400" dirty="0">
                          <a:effectLst/>
                        </a:rPr>
                        <a:t>Organisation /planification</a:t>
                      </a:r>
                      <a:endParaRPr lang="fr-CA" sz="1400" dirty="0">
                        <a:effectLst/>
                        <a:latin typeface="Calibri"/>
                        <a:ea typeface="Calibri"/>
                        <a:cs typeface="Times New Roman"/>
                      </a:endParaRPr>
                    </a:p>
                  </a:txBody>
                  <a:tcPr marL="67084" marR="67084" marT="0" marB="0" anchor="ctr"/>
                </a:tc>
                <a:tc>
                  <a:txBody>
                    <a:bodyPr/>
                    <a:lstStyle/>
                    <a:p>
                      <a:pPr algn="ctr">
                        <a:lnSpc>
                          <a:spcPct val="115000"/>
                        </a:lnSpc>
                        <a:spcAft>
                          <a:spcPts val="0"/>
                        </a:spcAft>
                      </a:pPr>
                      <a:r>
                        <a:rPr lang="fr-CA" sz="1400" dirty="0">
                          <a:effectLst/>
                        </a:rPr>
                        <a:t>Régulation  des émotions</a:t>
                      </a:r>
                      <a:endParaRPr lang="fr-CA" sz="1400" dirty="0">
                        <a:effectLst/>
                        <a:latin typeface="Calibri"/>
                        <a:ea typeface="Calibri"/>
                        <a:cs typeface="Times New Roman"/>
                      </a:endParaRPr>
                    </a:p>
                  </a:txBody>
                  <a:tcPr marL="67084" marR="67084" marT="0" marB="0" anchor="ctr"/>
                </a:tc>
                <a:tc>
                  <a:txBody>
                    <a:bodyPr/>
                    <a:lstStyle/>
                    <a:p>
                      <a:pPr algn="ctr">
                        <a:lnSpc>
                          <a:spcPct val="115000"/>
                        </a:lnSpc>
                        <a:spcAft>
                          <a:spcPts val="0"/>
                        </a:spcAft>
                      </a:pPr>
                      <a:r>
                        <a:rPr lang="fr-CA" sz="1400" dirty="0">
                          <a:effectLst/>
                        </a:rPr>
                        <a:t>Inhibition de l’impulsivité</a:t>
                      </a:r>
                      <a:endParaRPr lang="fr-CA" sz="1400" dirty="0">
                        <a:effectLst/>
                        <a:latin typeface="Calibri"/>
                        <a:ea typeface="Calibri"/>
                        <a:cs typeface="Times New Roman"/>
                      </a:endParaRPr>
                    </a:p>
                  </a:txBody>
                  <a:tcPr marL="67084" marR="67084" marT="0" marB="0" anchor="ctr"/>
                </a:tc>
                <a:extLst>
                  <a:ext uri="{0D108BD9-81ED-4DB2-BD59-A6C34878D82A}">
                    <a16:rowId xmlns="" xmlns:a16="http://schemas.microsoft.com/office/drawing/2014/main" val="10000"/>
                  </a:ext>
                </a:extLst>
              </a:tr>
              <a:tr h="261029">
                <a:tc>
                  <a:txBody>
                    <a:bodyPr/>
                    <a:lstStyle/>
                    <a:p>
                      <a:pPr>
                        <a:lnSpc>
                          <a:spcPct val="115000"/>
                        </a:lnSpc>
                        <a:spcAft>
                          <a:spcPts val="0"/>
                        </a:spcAft>
                      </a:pPr>
                      <a:r>
                        <a:rPr lang="fr-CA" sz="1400">
                          <a:effectLst/>
                        </a:rPr>
                        <a:t>Jeux actifs</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100">
                          <a:effectLst/>
                        </a:rPr>
                        <a:t> </a:t>
                      </a:r>
                      <a:endParaRPr lang="fr-CA" sz="11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100">
                          <a:effectLst/>
                        </a:rPr>
                        <a:t> </a:t>
                      </a:r>
                      <a:endParaRPr lang="fr-CA" sz="11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100">
                          <a:effectLst/>
                        </a:rPr>
                        <a:t> </a:t>
                      </a:r>
                      <a:endParaRPr lang="fr-CA" sz="11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100">
                          <a:effectLst/>
                        </a:rPr>
                        <a:t> </a:t>
                      </a:r>
                      <a:endParaRPr lang="fr-CA" sz="11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100">
                          <a:effectLst/>
                        </a:rPr>
                        <a:t> </a:t>
                      </a:r>
                      <a:endParaRPr lang="fr-CA" sz="11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100">
                          <a:effectLst/>
                        </a:rPr>
                        <a:t> </a:t>
                      </a:r>
                      <a:endParaRPr lang="fr-CA" sz="11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100">
                          <a:effectLst/>
                        </a:rPr>
                        <a:t> </a:t>
                      </a:r>
                      <a:endParaRPr lang="fr-CA" sz="1100">
                        <a:effectLst/>
                        <a:latin typeface="Calibri"/>
                        <a:ea typeface="Calibri"/>
                        <a:cs typeface="Times New Roman"/>
                      </a:endParaRPr>
                    </a:p>
                  </a:txBody>
                  <a:tcPr marL="67084" marR="67084" marT="0" marB="0"/>
                </a:tc>
                <a:extLst>
                  <a:ext uri="{0D108BD9-81ED-4DB2-BD59-A6C34878D82A}">
                    <a16:rowId xmlns="" xmlns:a16="http://schemas.microsoft.com/office/drawing/2014/main" val="10001"/>
                  </a:ext>
                </a:extLst>
              </a:tr>
              <a:tr h="261029">
                <a:tc>
                  <a:txBody>
                    <a:bodyPr/>
                    <a:lstStyle/>
                    <a:p>
                      <a:pPr marL="342900" lvl="0" indent="-342900">
                        <a:lnSpc>
                          <a:spcPct val="115000"/>
                        </a:lnSpc>
                        <a:spcAft>
                          <a:spcPts val="0"/>
                        </a:spcAft>
                        <a:buFont typeface="Symbol"/>
                        <a:buChar char=""/>
                      </a:pPr>
                      <a:r>
                        <a:rPr lang="fr-CA" sz="1400" dirty="0">
                          <a:effectLst/>
                        </a:rPr>
                        <a:t>Jean dit et Ni oui, ni non</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rPr>
                        <a:t>4+</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extLst>
                  <a:ext uri="{0D108BD9-81ED-4DB2-BD59-A6C34878D82A}">
                    <a16:rowId xmlns="" xmlns:a16="http://schemas.microsoft.com/office/drawing/2014/main" val="10002"/>
                  </a:ext>
                </a:extLst>
              </a:tr>
              <a:tr h="261029">
                <a:tc>
                  <a:txBody>
                    <a:bodyPr/>
                    <a:lstStyle/>
                    <a:p>
                      <a:pPr marL="342900" lvl="0" indent="-342900">
                        <a:lnSpc>
                          <a:spcPct val="115000"/>
                        </a:lnSpc>
                        <a:spcAft>
                          <a:spcPts val="0"/>
                        </a:spcAft>
                        <a:buFont typeface="Symbol"/>
                        <a:buChar char=""/>
                      </a:pPr>
                      <a:r>
                        <a:rPr lang="fr-CA" sz="1400">
                          <a:effectLst/>
                        </a:rPr>
                        <a:t>Jeux d’équipe</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rPr>
                        <a:t>5+</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sym typeface="Wingdings 2"/>
                        </a:rPr>
                        <a:t></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extLst>
                  <a:ext uri="{0D108BD9-81ED-4DB2-BD59-A6C34878D82A}">
                    <a16:rowId xmlns="" xmlns:a16="http://schemas.microsoft.com/office/drawing/2014/main" val="10003"/>
                  </a:ext>
                </a:extLst>
              </a:tr>
              <a:tr h="261029">
                <a:tc>
                  <a:txBody>
                    <a:bodyPr/>
                    <a:lstStyle/>
                    <a:p>
                      <a:pPr marL="342900" lvl="0" indent="-342900">
                        <a:lnSpc>
                          <a:spcPct val="115000"/>
                        </a:lnSpc>
                        <a:spcAft>
                          <a:spcPts val="0"/>
                        </a:spcAft>
                        <a:buFont typeface="Symbol"/>
                        <a:buChar char=""/>
                      </a:pPr>
                      <a:r>
                        <a:rPr lang="fr-CA" sz="1400" dirty="0">
                          <a:effectLst/>
                        </a:rPr>
                        <a:t> Jeux symboliques</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rPr>
                        <a:t>4+ </a:t>
                      </a:r>
                      <a:endParaRPr lang="fr-CA" sz="1400" dirty="0">
                        <a:effectLst/>
                        <a:latin typeface="Calibri"/>
                        <a:ea typeface="Calibri"/>
                        <a:cs typeface="Times New Roman"/>
                      </a:endParaRPr>
                    </a:p>
                  </a:txBody>
                  <a:tcPr marL="67084" marR="67084" marT="0" marB="0"/>
                </a:tc>
                <a:tc>
                  <a:txBody>
                    <a:bodyPr/>
                    <a:lstStyle/>
                    <a:p>
                      <a:pPr marL="0" marR="0" indent="0" algn="ctr" defTabSz="914400" rtl="0" eaLnBrk="1" fontAlgn="auto" latinLnBrk="0" hangingPunct="1">
                        <a:lnSpc>
                          <a:spcPct val="115000"/>
                        </a:lnSpc>
                        <a:spcBef>
                          <a:spcPts val="0"/>
                        </a:spcBef>
                        <a:spcAft>
                          <a:spcPts val="0"/>
                        </a:spcAft>
                        <a:buClrTx/>
                        <a:buSzTx/>
                        <a:buFont typeface="Wingdings" panose="05000000000000000000" pitchFamily="2" charset="2"/>
                        <a:buNone/>
                        <a:tabLst/>
                        <a:defRPr/>
                      </a:pPr>
                      <a:r>
                        <a:rPr lang="fr-CA" sz="1400" dirty="0">
                          <a:effectLst/>
                          <a:sym typeface="Wingdings 2"/>
                        </a:rPr>
                        <a:t></a:t>
                      </a:r>
                      <a:r>
                        <a:rPr lang="fr-CA" sz="1400" dirty="0">
                          <a:effectLst/>
                        </a:rPr>
                        <a:t> </a:t>
                      </a:r>
                      <a:endParaRPr lang="fr-CA" sz="1400" dirty="0">
                        <a:effectLst/>
                        <a:latin typeface="Calibri"/>
                        <a:ea typeface="Calibri"/>
                        <a:cs typeface="Times New Roman"/>
                      </a:endParaRPr>
                    </a:p>
                  </a:txBody>
                  <a:tcPr marL="67084" marR="67084"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400" dirty="0">
                          <a:effectLst/>
                          <a:sym typeface="Wingdings 2"/>
                        </a:rPr>
                        <a:t></a:t>
                      </a:r>
                      <a:endParaRPr lang="fr-CA" sz="1400" dirty="0">
                        <a:effectLst/>
                        <a:latin typeface="+mn-lt"/>
                        <a:ea typeface="Calibri"/>
                        <a:cs typeface="Times New Roman"/>
                      </a:endParaRPr>
                    </a:p>
                  </a:txBody>
                  <a:tcPr marL="67084" marR="67084"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400" dirty="0">
                          <a:effectLst/>
                          <a:sym typeface="Wingdings 2"/>
                        </a:rPr>
                        <a:t></a:t>
                      </a:r>
                    </a:p>
                  </a:txBody>
                  <a:tcPr marL="67084" marR="67084"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400" dirty="0">
                          <a:effectLst/>
                        </a:rPr>
                        <a:t> </a:t>
                      </a:r>
                      <a:r>
                        <a:rPr lang="fr-CA" sz="1400" dirty="0">
                          <a:effectLst/>
                          <a:sym typeface="Wingdings 2"/>
                        </a:rPr>
                        <a:t></a:t>
                      </a:r>
                      <a:endParaRPr lang="fr-CA" sz="1400" dirty="0">
                        <a:effectLst/>
                        <a:latin typeface="+mn-lt"/>
                        <a:ea typeface="Calibri"/>
                        <a:cs typeface="Times New Roman"/>
                      </a:endParaRPr>
                    </a:p>
                  </a:txBody>
                  <a:tcPr marL="67084" marR="67084"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400" dirty="0">
                          <a:effectLst/>
                          <a:sym typeface="Wingdings 2"/>
                        </a:rPr>
                        <a:t></a:t>
                      </a:r>
                      <a:r>
                        <a:rPr lang="fr-CA" sz="1400" dirty="0">
                          <a:effectLst/>
                        </a:rPr>
                        <a:t> </a:t>
                      </a:r>
                      <a:endParaRPr lang="fr-CA" sz="1400" dirty="0">
                        <a:effectLst/>
                        <a:latin typeface="Calibri"/>
                        <a:ea typeface="Calibri"/>
                        <a:cs typeface="Times New Roman"/>
                      </a:endParaRPr>
                    </a:p>
                  </a:txBody>
                  <a:tcPr marL="67084" marR="67084"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400" dirty="0">
                          <a:effectLst/>
                          <a:sym typeface="Wingdings 2"/>
                        </a:rPr>
                        <a:t></a:t>
                      </a:r>
                      <a:r>
                        <a:rPr lang="fr-CA" sz="1400" dirty="0">
                          <a:effectLst/>
                        </a:rPr>
                        <a:t> </a:t>
                      </a:r>
                      <a:endParaRPr lang="fr-CA" sz="1400" dirty="0">
                        <a:effectLst/>
                        <a:latin typeface="Calibri"/>
                        <a:ea typeface="Calibri"/>
                        <a:cs typeface="Times New Roman"/>
                      </a:endParaRPr>
                    </a:p>
                  </a:txBody>
                  <a:tcPr marL="67084" marR="67084" marT="0" marB="0"/>
                </a:tc>
                <a:extLst>
                  <a:ext uri="{0D108BD9-81ED-4DB2-BD59-A6C34878D82A}">
                    <a16:rowId xmlns="" xmlns:a16="http://schemas.microsoft.com/office/drawing/2014/main" val="10004"/>
                  </a:ext>
                </a:extLst>
              </a:tr>
              <a:tr h="261029">
                <a:tc>
                  <a:txBody>
                    <a:bodyPr/>
                    <a:lstStyle/>
                    <a:p>
                      <a:pPr>
                        <a:lnSpc>
                          <a:spcPct val="115000"/>
                        </a:lnSpc>
                        <a:spcAft>
                          <a:spcPts val="0"/>
                        </a:spcAft>
                      </a:pPr>
                      <a:r>
                        <a:rPr lang="fr-CA" sz="1400">
                          <a:effectLst/>
                        </a:rPr>
                        <a:t>Jeux de concentration</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extLst>
                  <a:ext uri="{0D108BD9-81ED-4DB2-BD59-A6C34878D82A}">
                    <a16:rowId xmlns="" xmlns:a16="http://schemas.microsoft.com/office/drawing/2014/main" val="10005"/>
                  </a:ext>
                </a:extLst>
              </a:tr>
              <a:tr h="261029">
                <a:tc>
                  <a:txBody>
                    <a:bodyPr/>
                    <a:lstStyle/>
                    <a:p>
                      <a:pPr marL="342900" lvl="0" indent="-342900">
                        <a:lnSpc>
                          <a:spcPct val="115000"/>
                        </a:lnSpc>
                        <a:spcAft>
                          <a:spcPts val="0"/>
                        </a:spcAft>
                        <a:buFont typeface="Symbol"/>
                        <a:buChar char=""/>
                      </a:pPr>
                      <a:r>
                        <a:rPr lang="fr-CA" sz="1400">
                          <a:effectLst/>
                        </a:rPr>
                        <a:t>Casse-tête</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rPr>
                        <a:t>4+</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extLst>
                  <a:ext uri="{0D108BD9-81ED-4DB2-BD59-A6C34878D82A}">
                    <a16:rowId xmlns="" xmlns:a16="http://schemas.microsoft.com/office/drawing/2014/main" val="10006"/>
                  </a:ext>
                </a:extLst>
              </a:tr>
              <a:tr h="261029">
                <a:tc>
                  <a:txBody>
                    <a:bodyPr/>
                    <a:lstStyle/>
                    <a:p>
                      <a:pPr marL="342900" lvl="0" indent="-342900">
                        <a:lnSpc>
                          <a:spcPct val="115000"/>
                        </a:lnSpc>
                        <a:spcAft>
                          <a:spcPts val="0"/>
                        </a:spcAft>
                        <a:buFont typeface="Symbol"/>
                        <a:buChar char=""/>
                      </a:pPr>
                      <a:r>
                        <a:rPr lang="fr-CA" sz="1400">
                          <a:effectLst/>
                        </a:rPr>
                        <a:t>Jeu de mémoire</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4+</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extLst>
                  <a:ext uri="{0D108BD9-81ED-4DB2-BD59-A6C34878D82A}">
                    <a16:rowId xmlns="" xmlns:a16="http://schemas.microsoft.com/office/drawing/2014/main" val="10007"/>
                  </a:ext>
                </a:extLst>
              </a:tr>
              <a:tr h="261029">
                <a:tc>
                  <a:txBody>
                    <a:bodyPr/>
                    <a:lstStyle/>
                    <a:p>
                      <a:pPr marL="342900" lvl="0" indent="-342900">
                        <a:lnSpc>
                          <a:spcPct val="115000"/>
                        </a:lnSpc>
                        <a:spcAft>
                          <a:spcPts val="0"/>
                        </a:spcAft>
                        <a:buFont typeface="Symbol"/>
                        <a:buChar char=""/>
                      </a:pPr>
                      <a:r>
                        <a:rPr lang="fr-CA" sz="1400">
                          <a:effectLst/>
                        </a:rPr>
                        <a:t>Mémo-Action</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rPr>
                        <a:t>3+</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rPr>
                        <a:t> </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extLst>
                  <a:ext uri="{0D108BD9-81ED-4DB2-BD59-A6C34878D82A}">
                    <a16:rowId xmlns="" xmlns:a16="http://schemas.microsoft.com/office/drawing/2014/main" val="10008"/>
                  </a:ext>
                </a:extLst>
              </a:tr>
              <a:tr h="261029">
                <a:tc>
                  <a:txBody>
                    <a:bodyPr/>
                    <a:lstStyle/>
                    <a:p>
                      <a:pPr marL="342900" lvl="0" indent="-342900">
                        <a:lnSpc>
                          <a:spcPct val="115000"/>
                        </a:lnSpc>
                        <a:spcAft>
                          <a:spcPts val="0"/>
                        </a:spcAft>
                        <a:buFont typeface="Symbol"/>
                        <a:buChar char=""/>
                      </a:pPr>
                      <a:r>
                        <a:rPr lang="fr-CA" sz="1400" dirty="0">
                          <a:effectLst/>
                          <a:latin typeface="+mn-lt"/>
                          <a:ea typeface="+mn-ea"/>
                          <a:cs typeface="+mn-cs"/>
                        </a:rPr>
                        <a:t>Labyrinthes</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rPr>
                        <a:t>4+</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rPr>
                        <a:t> </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400" dirty="0">
                          <a:effectLst/>
                        </a:rPr>
                        <a:t> </a:t>
                      </a:r>
                      <a:r>
                        <a:rPr lang="fr-CA" sz="1400" dirty="0">
                          <a:effectLst/>
                          <a:sym typeface="Wingdings 2"/>
                        </a:rPr>
                        <a:t></a:t>
                      </a:r>
                      <a:endParaRPr lang="fr-CA" sz="1400" dirty="0">
                        <a:effectLst/>
                        <a:latin typeface="+mn-lt"/>
                        <a:ea typeface="Calibri"/>
                        <a:cs typeface="Times New Roman"/>
                      </a:endParaRPr>
                    </a:p>
                  </a:txBody>
                  <a:tcPr marL="67084" marR="67084" marT="0" marB="0"/>
                </a:tc>
                <a:extLst>
                  <a:ext uri="{0D108BD9-81ED-4DB2-BD59-A6C34878D82A}">
                    <a16:rowId xmlns="" xmlns:a16="http://schemas.microsoft.com/office/drawing/2014/main" val="10009"/>
                  </a:ext>
                </a:extLst>
              </a:tr>
              <a:tr h="261029">
                <a:tc>
                  <a:txBody>
                    <a:bodyPr/>
                    <a:lstStyle/>
                    <a:p>
                      <a:pPr marL="342900" lvl="0" indent="-342900">
                        <a:lnSpc>
                          <a:spcPct val="115000"/>
                        </a:lnSpc>
                        <a:spcAft>
                          <a:spcPts val="0"/>
                        </a:spcAft>
                        <a:buFont typeface="Symbol"/>
                        <a:buChar char=""/>
                      </a:pPr>
                      <a:r>
                        <a:rPr lang="fr-CA" sz="1400">
                          <a:effectLst/>
                        </a:rPr>
                        <a:t>Mandalas</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rPr>
                        <a:t> 5+</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sym typeface="Wingdings 2"/>
                        </a:rPr>
                        <a:t></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extLst>
                  <a:ext uri="{0D108BD9-81ED-4DB2-BD59-A6C34878D82A}">
                    <a16:rowId xmlns="" xmlns:a16="http://schemas.microsoft.com/office/drawing/2014/main" val="10010"/>
                  </a:ext>
                </a:extLst>
              </a:tr>
              <a:tr h="261029">
                <a:tc>
                  <a:txBody>
                    <a:bodyPr/>
                    <a:lstStyle/>
                    <a:p>
                      <a:pPr marL="342900" lvl="0" indent="-342900">
                        <a:lnSpc>
                          <a:spcPct val="115000"/>
                        </a:lnSpc>
                        <a:spcAft>
                          <a:spcPts val="0"/>
                        </a:spcAft>
                        <a:buFont typeface="Symbol"/>
                        <a:buChar char=""/>
                      </a:pPr>
                      <a:r>
                        <a:rPr lang="fr-CA" sz="1400">
                          <a:effectLst/>
                        </a:rPr>
                        <a:t>Cherche et trouve</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3+</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sym typeface="Wingdings 2"/>
                        </a:rPr>
                        <a:t></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extLst>
                  <a:ext uri="{0D108BD9-81ED-4DB2-BD59-A6C34878D82A}">
                    <a16:rowId xmlns="" xmlns:a16="http://schemas.microsoft.com/office/drawing/2014/main" val="10011"/>
                  </a:ext>
                </a:extLst>
              </a:tr>
              <a:tr h="261029">
                <a:tc>
                  <a:txBody>
                    <a:bodyPr/>
                    <a:lstStyle/>
                    <a:p>
                      <a:pPr marL="342900" lvl="0" indent="-342900">
                        <a:lnSpc>
                          <a:spcPct val="115000"/>
                        </a:lnSpc>
                        <a:spcAft>
                          <a:spcPts val="0"/>
                        </a:spcAft>
                        <a:buFont typeface="Symbol"/>
                        <a:buChar char=""/>
                      </a:pPr>
                      <a:r>
                        <a:rPr lang="fr-CA" sz="1400">
                          <a:effectLst/>
                        </a:rPr>
                        <a:t>Attentix</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rPr>
                        <a:t> </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rPr>
                        <a:t> </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extLst>
                  <a:ext uri="{0D108BD9-81ED-4DB2-BD59-A6C34878D82A}">
                    <a16:rowId xmlns="" xmlns:a16="http://schemas.microsoft.com/office/drawing/2014/main" val="10012"/>
                  </a:ext>
                </a:extLst>
              </a:tr>
              <a:tr h="261029">
                <a:tc>
                  <a:txBody>
                    <a:bodyPr/>
                    <a:lstStyle/>
                    <a:p>
                      <a:pPr>
                        <a:lnSpc>
                          <a:spcPct val="115000"/>
                        </a:lnSpc>
                        <a:spcAft>
                          <a:spcPts val="0"/>
                        </a:spcAft>
                      </a:pPr>
                      <a:r>
                        <a:rPr lang="fr-CA" sz="1400">
                          <a:effectLst/>
                        </a:rPr>
                        <a:t>Jeux de société</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extLst>
                  <a:ext uri="{0D108BD9-81ED-4DB2-BD59-A6C34878D82A}">
                    <a16:rowId xmlns="" xmlns:a16="http://schemas.microsoft.com/office/drawing/2014/main" val="10013"/>
                  </a:ext>
                </a:extLst>
              </a:tr>
              <a:tr h="261029">
                <a:tc>
                  <a:txBody>
                    <a:bodyPr/>
                    <a:lstStyle/>
                    <a:p>
                      <a:pPr marL="342900" lvl="0" indent="-342900">
                        <a:lnSpc>
                          <a:spcPct val="115000"/>
                        </a:lnSpc>
                        <a:spcAft>
                          <a:spcPts val="0"/>
                        </a:spcAft>
                        <a:buFont typeface="Symbol"/>
                        <a:buChar char=""/>
                      </a:pPr>
                      <a:r>
                        <a:rPr lang="fr-CA" sz="1400">
                          <a:effectLst/>
                        </a:rPr>
                        <a:t>Sorry!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extLst>
                  <a:ext uri="{0D108BD9-81ED-4DB2-BD59-A6C34878D82A}">
                    <a16:rowId xmlns="" xmlns:a16="http://schemas.microsoft.com/office/drawing/2014/main" val="10014"/>
                  </a:ext>
                </a:extLst>
              </a:tr>
              <a:tr h="261029">
                <a:tc>
                  <a:txBody>
                    <a:bodyPr/>
                    <a:lstStyle/>
                    <a:p>
                      <a:pPr marL="342900" lvl="0" indent="-342900">
                        <a:lnSpc>
                          <a:spcPct val="115000"/>
                        </a:lnSpc>
                        <a:spcAft>
                          <a:spcPts val="0"/>
                        </a:spcAft>
                        <a:buFont typeface="Symbol"/>
                        <a:buChar char=""/>
                      </a:pPr>
                      <a:r>
                        <a:rPr lang="fr-CA" sz="1400">
                          <a:effectLst/>
                        </a:rPr>
                        <a:t>Jungle speed</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extLst>
                  <a:ext uri="{0D108BD9-81ED-4DB2-BD59-A6C34878D82A}">
                    <a16:rowId xmlns="" xmlns:a16="http://schemas.microsoft.com/office/drawing/2014/main" val="10015"/>
                  </a:ext>
                </a:extLst>
              </a:tr>
              <a:tr h="261029">
                <a:tc>
                  <a:txBody>
                    <a:bodyPr/>
                    <a:lstStyle/>
                    <a:p>
                      <a:pPr marL="342900" lvl="0" indent="-342900">
                        <a:lnSpc>
                          <a:spcPct val="115000"/>
                        </a:lnSpc>
                        <a:spcAft>
                          <a:spcPts val="0"/>
                        </a:spcAft>
                        <a:buFont typeface="Symbol"/>
                        <a:buChar char=""/>
                      </a:pPr>
                      <a:r>
                        <a:rPr lang="fr-CA" sz="1400" dirty="0">
                          <a:effectLst/>
                        </a:rPr>
                        <a:t>Croque carotte</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rPr>
                        <a:t>4+</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400" dirty="0">
                          <a:effectLst/>
                        </a:rPr>
                        <a:t> </a:t>
                      </a:r>
                      <a:r>
                        <a:rPr lang="fr-CA" sz="1400" dirty="0">
                          <a:effectLst/>
                          <a:sym typeface="Wingdings 2"/>
                        </a:rPr>
                        <a:t></a:t>
                      </a:r>
                      <a:endParaRPr lang="fr-CA" sz="1400" dirty="0">
                        <a:effectLst/>
                        <a:latin typeface="+mn-lt"/>
                        <a:ea typeface="Calibri"/>
                        <a:cs typeface="Times New Roman"/>
                      </a:endParaRPr>
                    </a:p>
                  </a:txBody>
                  <a:tcPr marL="67084" marR="67084" marT="0" marB="0"/>
                </a:tc>
                <a:tc>
                  <a:txBody>
                    <a:bodyPr/>
                    <a:lstStyle/>
                    <a:p>
                      <a:pPr algn="ctr">
                        <a:lnSpc>
                          <a:spcPct val="115000"/>
                        </a:lnSpc>
                        <a:spcAft>
                          <a:spcPts val="0"/>
                        </a:spcAft>
                      </a:pPr>
                      <a:r>
                        <a:rPr lang="fr-CA" sz="1400" dirty="0">
                          <a:effectLst/>
                        </a:rPr>
                        <a:t> </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extLst>
                  <a:ext uri="{0D108BD9-81ED-4DB2-BD59-A6C34878D82A}">
                    <a16:rowId xmlns="" xmlns:a16="http://schemas.microsoft.com/office/drawing/2014/main" val="10016"/>
                  </a:ext>
                </a:extLst>
              </a:tr>
              <a:tr h="261029">
                <a:tc>
                  <a:txBody>
                    <a:bodyPr/>
                    <a:lstStyle/>
                    <a:p>
                      <a:pPr marL="342900" lvl="0" indent="-342900">
                        <a:lnSpc>
                          <a:spcPct val="115000"/>
                        </a:lnSpc>
                        <a:spcAft>
                          <a:spcPts val="0"/>
                        </a:spcAft>
                        <a:buFont typeface="Symbol"/>
                        <a:buChar char=""/>
                      </a:pPr>
                      <a:r>
                        <a:rPr lang="fr-CA" sz="1400" dirty="0">
                          <a:effectLst/>
                        </a:rPr>
                        <a:t> Coco </a:t>
                      </a:r>
                      <a:r>
                        <a:rPr lang="fr-CA" sz="1400" dirty="0" err="1">
                          <a:effectLst/>
                        </a:rPr>
                        <a:t>crazy</a:t>
                      </a:r>
                      <a:endParaRPr lang="fr-CA" sz="1400" dirty="0">
                        <a:effectLst/>
                        <a:latin typeface="Calibri"/>
                        <a:ea typeface="Calibri"/>
                        <a:cs typeface="Times New Roman"/>
                      </a:endParaRPr>
                    </a:p>
                  </a:txBody>
                  <a:tcPr marL="67084" marR="67084"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400" dirty="0">
                          <a:effectLst/>
                        </a:rPr>
                        <a:t> 4+</a:t>
                      </a:r>
                      <a:endParaRPr lang="fr-CA" sz="1400" dirty="0">
                        <a:effectLst/>
                        <a:latin typeface="+mn-lt"/>
                        <a:ea typeface="Calibri"/>
                        <a:cs typeface="Times New Roman"/>
                      </a:endParaRPr>
                    </a:p>
                  </a:txBody>
                  <a:tcPr marL="67084" marR="67084" marT="0" marB="0"/>
                </a:tc>
                <a:tc>
                  <a:txBody>
                    <a:bodyPr/>
                    <a:lstStyle/>
                    <a:p>
                      <a:pPr algn="ctr">
                        <a:lnSpc>
                          <a:spcPct val="115000"/>
                        </a:lnSpc>
                        <a:spcAft>
                          <a:spcPts val="0"/>
                        </a:spcAft>
                      </a:pPr>
                      <a:r>
                        <a:rPr lang="fr-CA" sz="1400" dirty="0">
                          <a:effectLst/>
                        </a:rPr>
                        <a:t> </a:t>
                      </a:r>
                      <a:endParaRPr lang="fr-CA" sz="1400" dirty="0">
                        <a:effectLst/>
                        <a:latin typeface="Calibri"/>
                        <a:ea typeface="Calibri"/>
                        <a:cs typeface="Times New Roman"/>
                      </a:endParaRPr>
                    </a:p>
                  </a:txBody>
                  <a:tcPr marL="67084" marR="67084"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400" dirty="0">
                          <a:effectLst/>
                        </a:rPr>
                        <a:t> </a:t>
                      </a:r>
                      <a:r>
                        <a:rPr lang="fr-CA" sz="1400" dirty="0">
                          <a:effectLst/>
                          <a:sym typeface="Wingdings 2"/>
                        </a:rPr>
                        <a:t></a:t>
                      </a:r>
                      <a:endParaRPr lang="fr-CA" sz="1400" dirty="0">
                        <a:effectLst/>
                        <a:latin typeface="+mn-lt"/>
                        <a:ea typeface="Calibri"/>
                        <a:cs typeface="Times New Roman"/>
                      </a:endParaRPr>
                    </a:p>
                  </a:txBody>
                  <a:tcPr marL="67084" marR="67084"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400" dirty="0">
                          <a:effectLst/>
                        </a:rPr>
                        <a:t> </a:t>
                      </a:r>
                      <a:r>
                        <a:rPr lang="fr-CA" sz="1400" dirty="0">
                          <a:effectLst/>
                          <a:sym typeface="Wingdings 2"/>
                        </a:rPr>
                        <a:t></a:t>
                      </a:r>
                      <a:endParaRPr lang="fr-CA" sz="1400" dirty="0">
                        <a:effectLst/>
                        <a:latin typeface="+mn-lt"/>
                        <a:ea typeface="Calibri"/>
                        <a:cs typeface="Times New Roman"/>
                      </a:endParaRPr>
                    </a:p>
                  </a:txBody>
                  <a:tcPr marL="67084" marR="67084"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400" dirty="0">
                          <a:effectLst/>
                        </a:rPr>
                        <a:t> </a:t>
                      </a:r>
                      <a:r>
                        <a:rPr lang="fr-CA" sz="1400" dirty="0">
                          <a:effectLst/>
                          <a:sym typeface="Wingdings 2"/>
                        </a:rPr>
                        <a:t></a:t>
                      </a:r>
                      <a:endParaRPr lang="fr-CA" sz="1400" dirty="0">
                        <a:effectLst/>
                        <a:latin typeface="+mn-lt"/>
                        <a:ea typeface="Calibri"/>
                        <a:cs typeface="Times New Roman"/>
                      </a:endParaRPr>
                    </a:p>
                  </a:txBody>
                  <a:tcPr marL="67084" marR="67084" marT="0" marB="0"/>
                </a:tc>
                <a:tc>
                  <a:txBody>
                    <a:bodyPr/>
                    <a:lstStyle/>
                    <a:p>
                      <a:pPr algn="ctr">
                        <a:lnSpc>
                          <a:spcPct val="115000"/>
                        </a:lnSpc>
                        <a:spcAft>
                          <a:spcPts val="0"/>
                        </a:spcAft>
                      </a:pPr>
                      <a:r>
                        <a:rPr lang="fr-CA" sz="1400" dirty="0">
                          <a:effectLst/>
                        </a:rPr>
                        <a:t> </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extLst>
                  <a:ext uri="{0D108BD9-81ED-4DB2-BD59-A6C34878D82A}">
                    <a16:rowId xmlns="" xmlns:a16="http://schemas.microsoft.com/office/drawing/2014/main" val="10017"/>
                  </a:ext>
                </a:extLst>
              </a:tr>
              <a:tr h="261029">
                <a:tc>
                  <a:txBody>
                    <a:bodyPr/>
                    <a:lstStyle/>
                    <a:p>
                      <a:pPr marL="0" lvl="0" indent="0">
                        <a:lnSpc>
                          <a:spcPct val="115000"/>
                        </a:lnSpc>
                        <a:spcAft>
                          <a:spcPts val="0"/>
                        </a:spcAft>
                        <a:buFont typeface="Symbol"/>
                        <a:buNone/>
                      </a:pPr>
                      <a:r>
                        <a:rPr lang="fr-CA" sz="1400" dirty="0">
                          <a:effectLst/>
                        </a:rPr>
                        <a:t>Lecture à deux</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rPr>
                        <a:t> </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extLst>
                  <a:ext uri="{0D108BD9-81ED-4DB2-BD59-A6C34878D82A}">
                    <a16:rowId xmlns="" xmlns:a16="http://schemas.microsoft.com/office/drawing/2014/main" val="10018"/>
                  </a:ext>
                </a:extLst>
              </a:tr>
              <a:tr h="261029">
                <a:tc>
                  <a:txBody>
                    <a:bodyPr/>
                    <a:lstStyle/>
                    <a:p>
                      <a:pPr>
                        <a:lnSpc>
                          <a:spcPct val="115000"/>
                        </a:lnSpc>
                        <a:spcAft>
                          <a:spcPts val="0"/>
                        </a:spcAft>
                      </a:pPr>
                      <a:r>
                        <a:rPr lang="fr-CA" sz="1400">
                          <a:effectLst/>
                        </a:rPr>
                        <a:t>Construction</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rPr>
                        <a:t> </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rPr>
                        <a:t> </a:t>
                      </a:r>
                      <a:endParaRPr lang="fr-CA" sz="1400" dirty="0">
                        <a:effectLst/>
                        <a:latin typeface="Calibri"/>
                        <a:ea typeface="Calibri"/>
                        <a:cs typeface="Times New Roman"/>
                      </a:endParaRPr>
                    </a:p>
                  </a:txBody>
                  <a:tcPr marL="67084" marR="67084" marT="0" marB="0"/>
                </a:tc>
                <a:extLst>
                  <a:ext uri="{0D108BD9-81ED-4DB2-BD59-A6C34878D82A}">
                    <a16:rowId xmlns="" xmlns:a16="http://schemas.microsoft.com/office/drawing/2014/main" val="10019"/>
                  </a:ext>
                </a:extLst>
              </a:tr>
              <a:tr h="261029">
                <a:tc>
                  <a:txBody>
                    <a:bodyPr/>
                    <a:lstStyle/>
                    <a:p>
                      <a:pPr marL="342900" lvl="0" indent="-342900">
                        <a:lnSpc>
                          <a:spcPct val="115000"/>
                        </a:lnSpc>
                        <a:spcAft>
                          <a:spcPts val="0"/>
                        </a:spcAft>
                        <a:buFont typeface="Symbol"/>
                        <a:buChar char=""/>
                      </a:pPr>
                      <a:r>
                        <a:rPr lang="fr-CA" sz="1400" dirty="0" err="1">
                          <a:effectLst/>
                        </a:rPr>
                        <a:t>Handle</a:t>
                      </a:r>
                      <a:r>
                        <a:rPr lang="fr-CA" sz="1400" dirty="0">
                          <a:effectLst/>
                        </a:rPr>
                        <a:t> </a:t>
                      </a:r>
                      <a:r>
                        <a:rPr lang="fr-CA" sz="1400" dirty="0" err="1">
                          <a:effectLst/>
                        </a:rPr>
                        <a:t>stampers</a:t>
                      </a:r>
                      <a:endParaRPr lang="fr-CA" sz="1400" dirty="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sym typeface="Wingdings 2"/>
                        </a:rPr>
                        <a:t></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a:effectLst/>
                        </a:rPr>
                        <a:t> </a:t>
                      </a:r>
                      <a:endParaRPr lang="fr-CA" sz="1400">
                        <a:effectLst/>
                        <a:latin typeface="Calibri"/>
                        <a:ea typeface="Calibri"/>
                        <a:cs typeface="Times New Roman"/>
                      </a:endParaRPr>
                    </a:p>
                  </a:txBody>
                  <a:tcPr marL="67084" marR="67084" marT="0" marB="0"/>
                </a:tc>
                <a:tc>
                  <a:txBody>
                    <a:bodyPr/>
                    <a:lstStyle/>
                    <a:p>
                      <a:pPr algn="ctr">
                        <a:lnSpc>
                          <a:spcPct val="115000"/>
                        </a:lnSpc>
                        <a:spcAft>
                          <a:spcPts val="0"/>
                        </a:spcAft>
                      </a:pPr>
                      <a:r>
                        <a:rPr lang="fr-CA" sz="1400" dirty="0">
                          <a:effectLst/>
                          <a:sym typeface="Wingdings 2"/>
                        </a:rPr>
                        <a:t></a:t>
                      </a:r>
                      <a:endParaRPr lang="fr-CA" sz="1400" dirty="0">
                        <a:effectLst/>
                        <a:latin typeface="Calibri"/>
                        <a:ea typeface="Calibri"/>
                        <a:cs typeface="Times New Roman"/>
                      </a:endParaRPr>
                    </a:p>
                  </a:txBody>
                  <a:tcPr marL="67084" marR="67084" marT="0" marB="0"/>
                </a:tc>
                <a:extLst>
                  <a:ext uri="{0D108BD9-81ED-4DB2-BD59-A6C34878D82A}">
                    <a16:rowId xmlns="" xmlns:a16="http://schemas.microsoft.com/office/drawing/2014/main" val="10020"/>
                  </a:ext>
                </a:extLst>
              </a:tr>
            </a:tbl>
          </a:graphicData>
        </a:graphic>
      </p:graphicFrame>
    </p:spTree>
    <p:extLst>
      <p:ext uri="{BB962C8B-B14F-4D97-AF65-F5344CB8AC3E}">
        <p14:creationId xmlns:p14="http://schemas.microsoft.com/office/powerpoint/2010/main" val="36000494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3988" y="1608710"/>
            <a:ext cx="8534400" cy="758952"/>
          </a:xfrm>
        </p:spPr>
        <p:txBody>
          <a:bodyPr/>
          <a:lstStyle/>
          <a:p>
            <a:r>
              <a:rPr lang="fr-CA" dirty="0">
                <a:solidFill>
                  <a:srgbClr val="649132"/>
                </a:solidFill>
              </a:rPr>
              <a:t>Un proverbe chinois..</a:t>
            </a:r>
          </a:p>
        </p:txBody>
      </p:sp>
      <p:sp>
        <p:nvSpPr>
          <p:cNvPr id="3" name="Espace réservé du contenu 2"/>
          <p:cNvSpPr>
            <a:spLocks noGrp="1"/>
          </p:cNvSpPr>
          <p:nvPr>
            <p:ph sz="quarter" idx="1"/>
            <p:custDataLst>
              <p:tags r:id="rId2"/>
            </p:custDataLst>
          </p:nvPr>
        </p:nvSpPr>
        <p:spPr>
          <a:xfrm>
            <a:off x="755576" y="2492896"/>
            <a:ext cx="7931224" cy="3633267"/>
          </a:xfrm>
        </p:spPr>
        <p:txBody>
          <a:bodyPr/>
          <a:lstStyle/>
          <a:p>
            <a:pPr marL="0" indent="0" algn="ctr">
              <a:buNone/>
            </a:pPr>
            <a:r>
              <a:rPr lang="fr-CA" dirty="0">
                <a:solidFill>
                  <a:srgbClr val="C00000"/>
                </a:solidFill>
              </a:rPr>
              <a:t>J’entends et j’oublie.</a:t>
            </a:r>
          </a:p>
          <a:p>
            <a:pPr marL="0" indent="0" algn="ctr">
              <a:buNone/>
            </a:pPr>
            <a:r>
              <a:rPr lang="fr-CA" dirty="0">
                <a:solidFill>
                  <a:srgbClr val="C00000"/>
                </a:solidFill>
              </a:rPr>
              <a:t>Je vois et je me souviens.</a:t>
            </a:r>
          </a:p>
          <a:p>
            <a:pPr marL="0" indent="0" algn="ctr">
              <a:buNone/>
            </a:pPr>
            <a:r>
              <a:rPr lang="fr-CA" dirty="0">
                <a:solidFill>
                  <a:srgbClr val="C00000"/>
                </a:solidFill>
              </a:rPr>
              <a:t>Je fais et je comprends.</a:t>
            </a:r>
          </a:p>
        </p:txBody>
      </p:sp>
      <p:sp>
        <p:nvSpPr>
          <p:cNvPr id="5" name="ZoneTexte 4"/>
          <p:cNvSpPr txBox="1"/>
          <p:nvPr/>
        </p:nvSpPr>
        <p:spPr>
          <a:xfrm>
            <a:off x="1076564" y="5071504"/>
            <a:ext cx="6984776" cy="1200329"/>
          </a:xfrm>
          <a:prstGeom prst="rect">
            <a:avLst/>
          </a:prstGeom>
          <a:noFill/>
        </p:spPr>
        <p:txBody>
          <a:bodyPr wrap="square" rtlCol="0">
            <a:spAutoFit/>
          </a:bodyPr>
          <a:lstStyle/>
          <a:p>
            <a:r>
              <a:rPr lang="fr-CA" dirty="0"/>
              <a:t>Si l’information n’est pas en lien avec l’action, nous n’y prêtons pas attention de la même façon (d’où la différence entre ce dont se souviennent le conducteur et le passager d’une voiture par rapport </a:t>
            </a:r>
            <a:r>
              <a:rPr lang="fr-CA" dirty="0" smtClean="0"/>
              <a:t>à la </a:t>
            </a:r>
            <a:r>
              <a:rPr lang="fr-CA" dirty="0"/>
              <a:t>route parcourue). </a:t>
            </a:r>
          </a:p>
        </p:txBody>
      </p:sp>
      <p:sp>
        <p:nvSpPr>
          <p:cNvPr id="6" name="Titre 1"/>
          <p:cNvSpPr txBox="1">
            <a:spLocks/>
          </p:cNvSpPr>
          <p:nvPr/>
        </p:nvSpPr>
        <p:spPr>
          <a:xfrm>
            <a:off x="301752" y="228600"/>
            <a:ext cx="8534400" cy="758952"/>
          </a:xfrm>
          <a:prstGeom prst="rect">
            <a:avLst/>
          </a:prstGeom>
          <a:solidFill>
            <a:srgbClr val="FFC000"/>
          </a:solidFill>
        </p:spPr>
        <p:txBody>
          <a:bodyPr vert="horz" anchor="b">
            <a:normAutofit fontScale="82500"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fr-CA" dirty="0" smtClean="0"/>
              <a:t>L’action, la pratique, l’exploration, l’appropriation</a:t>
            </a:r>
            <a:endParaRPr lang="fr-CA" dirty="0"/>
          </a:p>
        </p:txBody>
      </p:sp>
      <p:pic>
        <p:nvPicPr>
          <p:cNvPr id="7" name="Picture 2" descr="Résultats de recherche d'images pour « child setting the tabl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997" y="1591207"/>
            <a:ext cx="2016049" cy="151203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8" name="Picture 2" descr="Résultats de recherche d'images pour « toddler games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3339889"/>
            <a:ext cx="2732368" cy="145726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9" name="irc_mi" descr="http://www.ecdevelopment.org/wp-content/uploads/2011/05/preschool-prep-pouring-water1.jpg">
            <a:hlinkClick r:id="rId7"/>
          </p:cNvPr>
          <p:cNvPicPr/>
          <p:nvPr/>
        </p:nvPicPr>
        <p:blipFill>
          <a:blip r:embed="rId8" cstate="print"/>
          <a:srcRect/>
          <a:stretch>
            <a:fillRect/>
          </a:stretch>
        </p:blipFill>
        <p:spPr bwMode="auto">
          <a:xfrm>
            <a:off x="6701877" y="1412776"/>
            <a:ext cx="2286511" cy="1476004"/>
          </a:xfrm>
          <a:prstGeom prst="rect">
            <a:avLst/>
          </a:prstGeom>
          <a:noFill/>
          <a:ln w="9525">
            <a:noFill/>
            <a:miter lim="800000"/>
            <a:headEnd/>
            <a:tailEnd/>
          </a:ln>
          <a:effectLst>
            <a:softEdge rad="127000"/>
          </a:effectLst>
        </p:spPr>
      </p:pic>
      <p:pic>
        <p:nvPicPr>
          <p:cNvPr id="10" name="Image 9" descr="http://brantinstore.com/wp-content/uploads/2014/12/134814488.jpg"/>
          <p:cNvPicPr/>
          <p:nvPr/>
        </p:nvPicPr>
        <p:blipFill>
          <a:blip r:embed="rId9" cstate="print">
            <a:extLst>
              <a:ext uri="{28A0092B-C50C-407E-A947-70E740481C1C}">
                <a14:useLocalDpi xmlns:a14="http://schemas.microsoft.com/office/drawing/2010/main" val="0"/>
              </a:ext>
            </a:extLst>
          </a:blip>
          <a:srcRect l="11924" t="7143" r="6098"/>
          <a:stretch>
            <a:fillRect/>
          </a:stretch>
        </p:blipFill>
        <p:spPr bwMode="auto">
          <a:xfrm>
            <a:off x="6882051" y="3224920"/>
            <a:ext cx="2134275" cy="1602028"/>
          </a:xfrm>
          <a:prstGeom prst="rect">
            <a:avLst/>
          </a:prstGeom>
          <a:noFill/>
          <a:ln>
            <a:noFill/>
          </a:ln>
          <a:effectLst>
            <a:softEdge rad="127000"/>
          </a:effectLst>
        </p:spPr>
      </p:pic>
    </p:spTree>
    <p:extLst>
      <p:ext uri="{BB962C8B-B14F-4D97-AF65-F5344CB8AC3E}">
        <p14:creationId xmlns:p14="http://schemas.microsoft.com/office/powerpoint/2010/main" val="25654134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600200"/>
            <a:ext cx="7571184" cy="4525963"/>
          </a:xfrm>
        </p:spPr>
        <p:txBody>
          <a:bodyPr>
            <a:normAutofit/>
          </a:bodyPr>
          <a:lstStyle/>
          <a:p>
            <a:r>
              <a:rPr lang="fr-CA" dirty="0"/>
              <a:t>Le stress peut être tellement nocif pour les fonctions exécutives des jeunes enfants qu’il pourrait entraîner une erreur de diagnostic de trouble déficitaire de l’attention avec hyperactivité (TDAH). </a:t>
            </a:r>
          </a:p>
        </p:txBody>
      </p:sp>
      <p:sp>
        <p:nvSpPr>
          <p:cNvPr id="4" name="Titre 3"/>
          <p:cNvSpPr>
            <a:spLocks noGrp="1"/>
          </p:cNvSpPr>
          <p:nvPr>
            <p:ph type="title"/>
          </p:nvPr>
        </p:nvSpPr>
        <p:spPr>
          <a:solidFill>
            <a:srgbClr val="FFC000"/>
          </a:solidFill>
        </p:spPr>
        <p:txBody>
          <a:bodyPr/>
          <a:lstStyle/>
          <a:p>
            <a:r>
              <a:rPr lang="fr-CA" dirty="0" smtClean="0"/>
              <a:t>Le stress</a:t>
            </a:r>
            <a:endParaRPr lang="fr-CA" dirty="0"/>
          </a:p>
        </p:txBody>
      </p:sp>
      <p:pic>
        <p:nvPicPr>
          <p:cNvPr id="13314" name="Picture 2" descr="Résultats de recherche d'images pour « stressed out toddl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3789040"/>
            <a:ext cx="2376264" cy="23762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184742">
            <a:off x="2224828" y="4081579"/>
            <a:ext cx="2969083" cy="1569660"/>
          </a:xfrm>
          <a:prstGeom prst="rect">
            <a:avLst/>
          </a:prstGeom>
          <a:noFill/>
        </p:spPr>
        <p:txBody>
          <a:bodyPr wrap="none" lIns="91440" tIns="45720" rIns="91440" bIns="45720">
            <a:spAutoFit/>
          </a:bodyPr>
          <a:lstStyle/>
          <a:p>
            <a:pPr algn="ctr"/>
            <a:r>
              <a:rPr lang="fr-FR" sz="9600" b="1" cap="none" spc="0" dirty="0" smtClean="0">
                <a:ln w="12700">
                  <a:solidFill>
                    <a:schemeClr val="accent1"/>
                  </a:solidFill>
                  <a:prstDash val="solid"/>
                </a:ln>
                <a:solidFill>
                  <a:srgbClr val="0070C0"/>
                </a:solidFill>
                <a:effectLst>
                  <a:outerShdw dist="38100" dir="2640000" algn="bl" rotWithShape="0">
                    <a:schemeClr val="accent1"/>
                  </a:outerShdw>
                </a:effectLst>
                <a:latin typeface="Chiller" panose="04020404031007020602" pitchFamily="82" charset="0"/>
              </a:rPr>
              <a:t>STRESS</a:t>
            </a:r>
            <a:endParaRPr lang="fr-FR" sz="9600" b="1" cap="none" spc="0" dirty="0">
              <a:ln w="12700">
                <a:solidFill>
                  <a:schemeClr val="accent1"/>
                </a:solidFill>
                <a:prstDash val="solid"/>
              </a:ln>
              <a:solidFill>
                <a:srgbClr val="0070C0"/>
              </a:solidFill>
              <a:effectLst>
                <a:outerShdw dist="38100" dir="2640000" algn="bl" rotWithShape="0">
                  <a:schemeClr val="accent1"/>
                </a:outerShdw>
              </a:effectLst>
              <a:latin typeface="Chiller" panose="04020404031007020602" pitchFamily="82"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FFC000"/>
          </a:solidFill>
        </p:spPr>
        <p:txBody>
          <a:bodyPr>
            <a:normAutofit fontScale="90000"/>
          </a:bodyPr>
          <a:lstStyle/>
          <a:p>
            <a:r>
              <a:rPr lang="fr-CA" dirty="0" smtClean="0"/>
              <a:t>Les fonctions exécutives et la réussite scolaire</a:t>
            </a:r>
            <a:endParaRPr lang="fr-CA" dirty="0"/>
          </a:p>
        </p:txBody>
      </p:sp>
      <p:sp>
        <p:nvSpPr>
          <p:cNvPr id="3" name="Espace réservé du contenu 2"/>
          <p:cNvSpPr>
            <a:spLocks noGrp="1"/>
          </p:cNvSpPr>
          <p:nvPr>
            <p:ph sz="quarter" idx="1"/>
          </p:nvPr>
        </p:nvSpPr>
        <p:spPr/>
        <p:txBody>
          <a:bodyPr>
            <a:normAutofit/>
          </a:bodyPr>
          <a:lstStyle/>
          <a:p>
            <a:r>
              <a:rPr lang="fr-CA" dirty="0" smtClean="0"/>
              <a:t>Des </a:t>
            </a:r>
            <a:r>
              <a:rPr lang="fr-CA" dirty="0"/>
              <a:t>enfants entrant à l’école primaire avec de bonnes fonctions exécutives auront davantage de facilité à apprendre à lire, à écrire et à compter. </a:t>
            </a:r>
            <a:endParaRPr lang="fr-CA" dirty="0" smtClean="0"/>
          </a:p>
          <a:p>
            <a:r>
              <a:rPr lang="fr-CA" dirty="0" smtClean="0"/>
              <a:t>D’où </a:t>
            </a:r>
            <a:r>
              <a:rPr lang="fr-CA" dirty="0"/>
              <a:t>l’intérêt d’entraîner ces fonctions dès le plus jeune âge, à l’aide de méthodes pédagogiques spécifiques, et de favoriser leur développement pendant l’enfance et l’adolescence [</a:t>
            </a:r>
            <a:r>
              <a:rPr lang="fr-CA" u="sng" dirty="0">
                <a:hlinkClick r:id="rId2"/>
              </a:rPr>
              <a:t>2</a:t>
            </a:r>
            <a:r>
              <a:rPr lang="fr-CA" dirty="0"/>
              <a:t>].</a:t>
            </a:r>
          </a:p>
          <a:p>
            <a:r>
              <a:rPr lang="fr-CA" b="1" dirty="0"/>
              <a:t>Apprendre à </a:t>
            </a:r>
            <a:r>
              <a:rPr lang="fr-CA" b="1" dirty="0" smtClean="0"/>
              <a:t>apprendre </a:t>
            </a:r>
            <a:r>
              <a:rPr lang="fr-CA" u="sng" dirty="0" err="1" smtClean="0">
                <a:hlinkClick r:id="rId3"/>
              </a:rPr>
              <a:t>Adele</a:t>
            </a:r>
            <a:r>
              <a:rPr lang="fr-CA" u="sng" dirty="0" smtClean="0">
                <a:hlinkClick r:id="rId3"/>
              </a:rPr>
              <a:t> </a:t>
            </a:r>
            <a:r>
              <a:rPr lang="fr-CA" u="sng" dirty="0" err="1">
                <a:hlinkClick r:id="rId3"/>
              </a:rPr>
              <a:t>Diamond</a:t>
            </a:r>
            <a:endParaRPr lang="fr-CA" dirty="0"/>
          </a:p>
          <a:p>
            <a:endParaRPr lang="fr-CA" dirty="0"/>
          </a:p>
        </p:txBody>
      </p:sp>
    </p:spTree>
    <p:extLst>
      <p:ext uri="{BB962C8B-B14F-4D97-AF65-F5344CB8AC3E}">
        <p14:creationId xmlns:p14="http://schemas.microsoft.com/office/powerpoint/2010/main" val="1596379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FFC000"/>
          </a:solidFill>
        </p:spPr>
        <p:txBody>
          <a:bodyPr/>
          <a:lstStyle/>
          <a:p>
            <a:r>
              <a:rPr lang="fr-CA" dirty="0" smtClean="0"/>
              <a:t>Quelques liens intéressants</a:t>
            </a:r>
            <a:endParaRPr lang="fr-CA" dirty="0"/>
          </a:p>
        </p:txBody>
      </p:sp>
      <p:sp>
        <p:nvSpPr>
          <p:cNvPr id="3" name="Espace réservé du contenu 2"/>
          <p:cNvSpPr>
            <a:spLocks noGrp="1"/>
          </p:cNvSpPr>
          <p:nvPr>
            <p:ph sz="quarter" idx="1"/>
          </p:nvPr>
        </p:nvSpPr>
        <p:spPr>
          <a:xfrm>
            <a:off x="301752" y="1527048"/>
            <a:ext cx="8503920" cy="5070304"/>
          </a:xfrm>
        </p:spPr>
        <p:txBody>
          <a:bodyPr>
            <a:normAutofit fontScale="62500" lnSpcReduction="20000"/>
          </a:bodyPr>
          <a:lstStyle/>
          <a:p>
            <a:pPr marL="0" indent="0">
              <a:buNone/>
            </a:pPr>
            <a:r>
              <a:rPr lang="fr-CA" dirty="0">
                <a:hlinkClick r:id="rId2"/>
              </a:rPr>
              <a:t>http://</a:t>
            </a:r>
            <a:r>
              <a:rPr lang="fr-CA" dirty="0" smtClean="0">
                <a:hlinkClick r:id="rId2"/>
              </a:rPr>
              <a:t>www.rsc-dje.ca/documents/pdf/PresentationsPPT/Diamond_2009-11FR.pdf</a:t>
            </a:r>
          </a:p>
          <a:p>
            <a:pPr marL="0" indent="0">
              <a:buNone/>
            </a:pPr>
            <a:r>
              <a:rPr lang="fr-CA" dirty="0" smtClean="0">
                <a:hlinkClick r:id="rId2"/>
              </a:rPr>
              <a:t>http</a:t>
            </a:r>
            <a:r>
              <a:rPr lang="fr-CA" dirty="0">
                <a:hlinkClick r:id="rId2"/>
              </a:rPr>
              <a:t>://</a:t>
            </a:r>
            <a:r>
              <a:rPr lang="fr-CA" dirty="0" smtClean="0">
                <a:hlinkClick r:id="rId2"/>
              </a:rPr>
              <a:t>www.crfna.be/Portals/0/fonctions%20ex%C3%A9cutives.pdf</a:t>
            </a:r>
            <a:endParaRPr lang="fr-CA" dirty="0" smtClean="0"/>
          </a:p>
          <a:p>
            <a:pPr marL="0" indent="0">
              <a:buNone/>
            </a:pPr>
            <a:r>
              <a:rPr lang="fr-CA" dirty="0">
                <a:hlinkClick r:id="rId3"/>
              </a:rPr>
              <a:t>http://</a:t>
            </a:r>
            <a:r>
              <a:rPr lang="fr-CA" dirty="0" smtClean="0">
                <a:hlinkClick r:id="rId3"/>
              </a:rPr>
              <a:t>www.enfant-encyclopedie.com/fonctions-executives</a:t>
            </a:r>
            <a:endParaRPr lang="fr-CA" dirty="0" smtClean="0"/>
          </a:p>
          <a:p>
            <a:pPr marL="0" indent="0">
              <a:buNone/>
            </a:pPr>
            <a:r>
              <a:rPr lang="fr-CA" dirty="0">
                <a:hlinkClick r:id="rId4"/>
              </a:rPr>
              <a:t>http://</a:t>
            </a:r>
            <a:r>
              <a:rPr lang="fr-CA" dirty="0" smtClean="0">
                <a:hlinkClick r:id="rId4"/>
              </a:rPr>
              <a:t>www.enfant-encyclopedie.com/sites/default/files/docs/coups-oeil/fonctions-executives-info.pdf</a:t>
            </a:r>
            <a:endParaRPr lang="fr-CA" dirty="0" smtClean="0"/>
          </a:p>
          <a:p>
            <a:pPr marL="0" indent="0">
              <a:buNone/>
            </a:pPr>
            <a:r>
              <a:rPr lang="fr-CA" dirty="0">
                <a:hlinkClick r:id="rId5"/>
              </a:rPr>
              <a:t>http://apprendreaeduquer.fr/fonctions-executives-enfants</a:t>
            </a:r>
            <a:r>
              <a:rPr lang="fr-CA" dirty="0" smtClean="0">
                <a:hlinkClick r:id="rId5"/>
              </a:rPr>
              <a:t>/</a:t>
            </a:r>
            <a:endParaRPr lang="fr-CA" dirty="0" smtClean="0"/>
          </a:p>
          <a:p>
            <a:pPr marL="0" indent="0">
              <a:buNone/>
            </a:pPr>
            <a:r>
              <a:rPr lang="fr-CA" dirty="0">
                <a:hlinkClick r:id="rId6"/>
              </a:rPr>
              <a:t>http://rire.ctreq.qc.ca/2016/10/fonctions-executives-prescolaire</a:t>
            </a:r>
            <a:r>
              <a:rPr lang="fr-CA" dirty="0" smtClean="0">
                <a:hlinkClick r:id="rId6"/>
              </a:rPr>
              <a:t>/</a:t>
            </a:r>
            <a:endParaRPr lang="fr-CA" dirty="0" smtClean="0"/>
          </a:p>
          <a:p>
            <a:pPr marL="0" indent="0">
              <a:buNone/>
            </a:pPr>
            <a:r>
              <a:rPr lang="fr-CA" dirty="0">
                <a:hlinkClick r:id="rId7"/>
              </a:rPr>
              <a:t>http://</a:t>
            </a:r>
            <a:r>
              <a:rPr lang="fr-CA" dirty="0" smtClean="0">
                <a:hlinkClick r:id="rId7"/>
              </a:rPr>
              <a:t>www.aboutkidshealth.ca/Fr/News/Series/ExecutiveFunction/Pages/Executive-Function-Part-Three-The-development-of-executive-function-across-the-lifespan.aspx</a:t>
            </a:r>
            <a:endParaRPr lang="fr-CA" dirty="0" smtClean="0"/>
          </a:p>
          <a:p>
            <a:pPr marL="0" indent="0">
              <a:buNone/>
            </a:pPr>
            <a:r>
              <a:rPr lang="fr-CA" dirty="0">
                <a:hlinkClick r:id="rId8"/>
              </a:rPr>
              <a:t>http://parlonsapprentissage.com/les-fonctions-executives-chez-les-enfants-comment-les-definir-et-comment-les-soutenir-a-leducation-prescolaire</a:t>
            </a:r>
            <a:r>
              <a:rPr lang="fr-CA" dirty="0" smtClean="0">
                <a:hlinkClick r:id="rId8"/>
              </a:rPr>
              <a:t>/</a:t>
            </a:r>
            <a:endParaRPr lang="fr-CA" dirty="0" smtClean="0"/>
          </a:p>
          <a:p>
            <a:pPr marL="0" indent="0">
              <a:buNone/>
            </a:pPr>
            <a:r>
              <a:rPr lang="fr-CA" dirty="0">
                <a:hlinkClick r:id="rId9"/>
              </a:rPr>
              <a:t>http://</a:t>
            </a:r>
            <a:r>
              <a:rPr lang="fr-CA" dirty="0" smtClean="0">
                <a:hlinkClick r:id="rId9"/>
              </a:rPr>
              <a:t>www.fondation-lamap.org/fr/page/25343/les-fonctions-executives-des-fonctions-necessaires-pour-lexecution-des-taches-complexes</a:t>
            </a:r>
            <a:endParaRPr lang="fr-CA" dirty="0" smtClean="0"/>
          </a:p>
          <a:p>
            <a:pPr marL="0" indent="0">
              <a:buNone/>
            </a:pPr>
            <a:r>
              <a:rPr lang="fr-CA" dirty="0">
                <a:hlinkClick r:id="rId10"/>
              </a:rPr>
              <a:t>http://</a:t>
            </a:r>
            <a:r>
              <a:rPr lang="fr-CA" dirty="0" smtClean="0">
                <a:hlinkClick r:id="rId10"/>
              </a:rPr>
              <a:t>www.educationspecialisee.ca/fct_executives</a:t>
            </a:r>
            <a:endParaRPr lang="fr-CA" dirty="0" smtClean="0"/>
          </a:p>
          <a:p>
            <a:pPr marL="0" indent="0">
              <a:buNone/>
            </a:pPr>
            <a:r>
              <a:rPr lang="fr-CA" dirty="0">
                <a:hlinkClick r:id="rId11"/>
              </a:rPr>
              <a:t>http://</a:t>
            </a:r>
            <a:r>
              <a:rPr lang="fr-CA" dirty="0" smtClean="0">
                <a:hlinkClick r:id="rId11"/>
              </a:rPr>
              <a:t>www.frqsc.gouv.qc.ca/documents/11326/448958/PC_BernierA_rapport+2014_d%C3%A9pistage+difficult%C3%A9s+scolaires/54f4efdf-03fd-40df-8e78-42c54c51465f</a:t>
            </a:r>
            <a:endParaRPr lang="fr-CA" dirty="0" smtClean="0"/>
          </a:p>
          <a:p>
            <a:pPr marL="0" indent="0">
              <a:buNone/>
            </a:pPr>
            <a:r>
              <a:rPr lang="fr-CA" dirty="0">
                <a:hlinkClick r:id="rId12"/>
              </a:rPr>
              <a:t>http://</a:t>
            </a:r>
            <a:r>
              <a:rPr lang="fr-CA" dirty="0" smtClean="0">
                <a:hlinkClick r:id="rId12"/>
              </a:rPr>
              <a:t>cqjdc.org/wp/wp-content/uploads/2013/11/comprendre-le-role-des-fonctions-executives-dans-les-difficultes-de-l_eleve.pdf</a:t>
            </a:r>
            <a:endParaRPr lang="fr-CA" dirty="0" smtClean="0"/>
          </a:p>
          <a:p>
            <a:pPr marL="0" indent="0">
              <a:buNone/>
            </a:pPr>
            <a:r>
              <a:rPr lang="fr-CA" dirty="0">
                <a:hlinkClick r:id="rId13"/>
              </a:rPr>
              <a:t>http://developingchild.harvard.edu/resources/activities-guide-enhancing-and-practicing-executive-function-skills-with-children-from-infancy-to-adolescence</a:t>
            </a:r>
            <a:r>
              <a:rPr lang="fr-CA" dirty="0" smtClean="0">
                <a:hlinkClick r:id="rId13"/>
              </a:rPr>
              <a:t>/</a:t>
            </a:r>
            <a:endParaRPr lang="fr-CA" dirty="0" smtClean="0"/>
          </a:p>
          <a:p>
            <a:pPr marL="0" indent="0">
              <a:buNone/>
            </a:pPr>
            <a:endParaRPr lang="fr-CA" dirty="0" smtClean="0"/>
          </a:p>
          <a:p>
            <a:pPr marL="0" indent="0">
              <a:buNone/>
            </a:pPr>
            <a:endParaRPr lang="fr-CA" dirty="0"/>
          </a:p>
        </p:txBody>
      </p:sp>
    </p:spTree>
    <p:extLst>
      <p:ext uri="{BB962C8B-B14F-4D97-AF65-F5344CB8AC3E}">
        <p14:creationId xmlns:p14="http://schemas.microsoft.com/office/powerpoint/2010/main" val="19762768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FFC000"/>
          </a:solidFill>
        </p:spPr>
        <p:txBody>
          <a:bodyPr/>
          <a:lstStyle/>
          <a:p>
            <a:r>
              <a:rPr lang="fr-CA" dirty="0" smtClean="0"/>
              <a:t>Quelques références</a:t>
            </a:r>
            <a:endParaRPr lang="fr-CA" dirty="0"/>
          </a:p>
        </p:txBody>
      </p:sp>
      <p:sp>
        <p:nvSpPr>
          <p:cNvPr id="3" name="Espace réservé du contenu 2"/>
          <p:cNvSpPr>
            <a:spLocks noGrp="1"/>
          </p:cNvSpPr>
          <p:nvPr>
            <p:ph sz="quarter" idx="1"/>
          </p:nvPr>
        </p:nvSpPr>
        <p:spPr/>
        <p:txBody>
          <a:bodyPr/>
          <a:lstStyle/>
          <a:p>
            <a:endParaRPr lang="fr-CA" dirty="0"/>
          </a:p>
        </p:txBody>
      </p:sp>
      <p:pic>
        <p:nvPicPr>
          <p:cNvPr id="3076" name="Picture 4" descr="Résultats de recherche d'images pour « apprendre une question de stratégi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3964" y="1575900"/>
            <a:ext cx="3382745" cy="4389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ésultats de recherche d'images pour « fonctions exécutives au quotidie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58211"/>
            <a:ext cx="3039971" cy="431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9159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sz="quarter" idx="1"/>
            <p:extLst>
              <p:ext uri="{D42A27DB-BD31-4B8C-83A1-F6EECF244321}">
                <p14:modId xmlns:p14="http://schemas.microsoft.com/office/powerpoint/2010/main" val="3256365430"/>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rot="10800000" flipV="1">
            <a:off x="4788024" y="6298299"/>
            <a:ext cx="4067944" cy="415498"/>
          </a:xfrm>
          <a:prstGeom prst="rect">
            <a:avLst/>
          </a:prstGeom>
        </p:spPr>
        <p:txBody>
          <a:bodyPr wrap="square">
            <a:spAutoFit/>
          </a:bodyPr>
          <a:lstStyle/>
          <a:p>
            <a:pPr>
              <a:buClr>
                <a:srgbClr val="A03219"/>
              </a:buClr>
            </a:pPr>
            <a:r>
              <a:rPr lang="fr-CA" sz="1050" dirty="0">
                <a:solidFill>
                  <a:srgbClr val="5F5F4B"/>
                </a:solidFill>
                <a:latin typeface="Gill Sans MT" panose="020B0502020104020203" pitchFamily="34" charset="0"/>
              </a:rPr>
              <a:t>Gagné, P.P., Leblanc, N. et Rousseau, A. (2009).  </a:t>
            </a:r>
            <a:r>
              <a:rPr lang="fr-CA" sz="1050" i="1" dirty="0">
                <a:solidFill>
                  <a:srgbClr val="5F5F4B"/>
                </a:solidFill>
                <a:latin typeface="Gill Sans MT" panose="020B0502020104020203" pitchFamily="34" charset="0"/>
              </a:rPr>
              <a:t>Apprendre…Une question de stratégies</a:t>
            </a:r>
            <a:r>
              <a:rPr lang="fr-CA" sz="1050" dirty="0">
                <a:solidFill>
                  <a:srgbClr val="5F5F4B"/>
                </a:solidFill>
                <a:latin typeface="Gill Sans MT" panose="020B0502020104020203" pitchFamily="34" charset="0"/>
              </a:rPr>
              <a:t>,  Éditions </a:t>
            </a:r>
            <a:r>
              <a:rPr lang="fr-CA" sz="1050" dirty="0" err="1">
                <a:solidFill>
                  <a:srgbClr val="5F5F4B"/>
                </a:solidFill>
                <a:latin typeface="Gill Sans MT" panose="020B0502020104020203" pitchFamily="34" charset="0"/>
              </a:rPr>
              <a:t>Chenelière</a:t>
            </a:r>
            <a:r>
              <a:rPr lang="fr-CA" sz="1050" dirty="0">
                <a:solidFill>
                  <a:srgbClr val="5F5F4B"/>
                </a:solidFill>
                <a:latin typeface="Gill Sans MT" panose="020B0502020104020203" pitchFamily="34" charset="0"/>
              </a:rPr>
              <a:t> Éducation.</a:t>
            </a:r>
          </a:p>
        </p:txBody>
      </p:sp>
      <p:sp>
        <p:nvSpPr>
          <p:cNvPr id="3" name="Titre 2"/>
          <p:cNvSpPr>
            <a:spLocks noGrp="1"/>
          </p:cNvSpPr>
          <p:nvPr>
            <p:ph type="title"/>
          </p:nvPr>
        </p:nvSpPr>
        <p:spPr>
          <a:solidFill>
            <a:srgbClr val="FFC000"/>
          </a:solidFill>
        </p:spPr>
        <p:txBody>
          <a:bodyPr/>
          <a:lstStyle/>
          <a:p>
            <a:r>
              <a:rPr lang="fr-CA" dirty="0" smtClean="0"/>
              <a:t>Les troubles associés avec les FÉ</a:t>
            </a:r>
            <a:endParaRPr lang="fr-CA" dirty="0"/>
          </a:p>
        </p:txBody>
      </p:sp>
    </p:spTree>
    <p:extLst>
      <p:ext uri="{BB962C8B-B14F-4D97-AF65-F5344CB8AC3E}">
        <p14:creationId xmlns:p14="http://schemas.microsoft.com/office/powerpoint/2010/main" val="29439356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sp>
        <p:nvSpPr>
          <p:cNvPr id="3" name="Espace réservé du contenu 2"/>
          <p:cNvSpPr>
            <a:spLocks noGrp="1"/>
          </p:cNvSpPr>
          <p:nvPr>
            <p:ph sz="quarter" idx="1"/>
          </p:nvPr>
        </p:nvSpPr>
        <p:spPr/>
        <p:txBody>
          <a:bodyPr/>
          <a:lstStyle/>
          <a:p>
            <a:endParaRPr lang="fr-CA" dirty="0"/>
          </a:p>
        </p:txBody>
      </p:sp>
      <p:pic>
        <p:nvPicPr>
          <p:cNvPr id="4" name="Image 3" descr="Isabelle Le Brun est docteur en neurosciences et maître de conférence à l'Université Joseph Fourier de Grenoble. Elle a conçu et enseigne une UV portant sur l...: "/>
          <p:cNvPicPr/>
          <p:nvPr/>
        </p:nvPicPr>
        <p:blipFill>
          <a:blip r:embed="rId2">
            <a:extLst>
              <a:ext uri="{28A0092B-C50C-407E-A947-70E740481C1C}">
                <a14:useLocalDpi xmlns:a14="http://schemas.microsoft.com/office/drawing/2010/main" val="0"/>
              </a:ext>
            </a:extLst>
          </a:blip>
          <a:srcRect/>
          <a:stretch>
            <a:fillRect/>
          </a:stretch>
        </p:blipFill>
        <p:spPr bwMode="auto">
          <a:xfrm>
            <a:off x="611560" y="404665"/>
            <a:ext cx="7992888" cy="6048672"/>
          </a:xfrm>
          <a:prstGeom prst="rect">
            <a:avLst/>
          </a:prstGeom>
          <a:noFill/>
          <a:ln>
            <a:noFill/>
          </a:ln>
        </p:spPr>
      </p:pic>
    </p:spTree>
    <p:extLst>
      <p:ext uri="{BB962C8B-B14F-4D97-AF65-F5344CB8AC3E}">
        <p14:creationId xmlns:p14="http://schemas.microsoft.com/office/powerpoint/2010/main" val="38116572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443B69A4-6B0E-44A3-B777-336BB1A5218C}" type="slidenum">
              <a:rPr lang="en-US"/>
              <a:pPr/>
              <a:t>5</a:t>
            </a:fld>
            <a:endParaRPr lang="en-US"/>
          </a:p>
        </p:txBody>
      </p:sp>
      <p:sp>
        <p:nvSpPr>
          <p:cNvPr id="72707" name="Rectangle 3"/>
          <p:cNvSpPr>
            <a:spLocks noGrp="1" noChangeArrowheads="1"/>
          </p:cNvSpPr>
          <p:nvPr>
            <p:ph sz="quarter" idx="1"/>
          </p:nvPr>
        </p:nvSpPr>
        <p:spPr>
          <a:xfrm>
            <a:off x="304800" y="1340768"/>
            <a:ext cx="8515672" cy="5256584"/>
          </a:xfrm>
        </p:spPr>
        <p:txBody>
          <a:bodyPr>
            <a:normAutofit/>
          </a:bodyPr>
          <a:lstStyle/>
          <a:p>
            <a:pPr>
              <a:lnSpc>
                <a:spcPct val="80000"/>
              </a:lnSpc>
              <a:buFont typeface="Wingdings" pitchFamily="2" charset="2"/>
              <a:buNone/>
            </a:pPr>
            <a:endParaRPr lang="en-US" dirty="0"/>
          </a:p>
          <a:p>
            <a:pPr>
              <a:lnSpc>
                <a:spcPct val="80000"/>
              </a:lnSpc>
              <a:buNone/>
            </a:pPr>
            <a:r>
              <a:rPr lang="fr-CA" sz="2400" dirty="0"/>
              <a:t>Les </a:t>
            </a:r>
            <a:r>
              <a:rPr lang="fr-CA" sz="2400" b="1" dirty="0">
                <a:solidFill>
                  <a:srgbClr val="FF0000"/>
                </a:solidFill>
              </a:rPr>
              <a:t>fonctions exécutives </a:t>
            </a:r>
            <a:r>
              <a:rPr lang="fr-CA" sz="2400" dirty="0"/>
              <a:t>sont plus </a:t>
            </a:r>
            <a:r>
              <a:rPr lang="fr-CA" sz="2400" b="1" dirty="0">
                <a:solidFill>
                  <a:srgbClr val="FF0000"/>
                </a:solidFill>
              </a:rPr>
              <a:t>fortement liées </a:t>
            </a:r>
            <a:r>
              <a:rPr lang="fr-CA" sz="2400" dirty="0"/>
              <a:t>à la </a:t>
            </a:r>
            <a:r>
              <a:rPr lang="fr-CA" sz="2400" b="1" dirty="0">
                <a:solidFill>
                  <a:srgbClr val="FF0000"/>
                </a:solidFill>
              </a:rPr>
              <a:t>préparation à l’école </a:t>
            </a:r>
            <a:r>
              <a:rPr lang="fr-CA" sz="2400" dirty="0"/>
              <a:t>que le </a:t>
            </a:r>
            <a:r>
              <a:rPr lang="fr-CA" sz="2400" b="1" dirty="0">
                <a:solidFill>
                  <a:schemeClr val="tx2"/>
                </a:solidFill>
              </a:rPr>
              <a:t>QI</a:t>
            </a:r>
            <a:r>
              <a:rPr lang="fr-CA" sz="2400" dirty="0"/>
              <a:t> ou le niveau de </a:t>
            </a:r>
            <a:r>
              <a:rPr lang="fr-CA" sz="2400" b="1" dirty="0">
                <a:solidFill>
                  <a:schemeClr val="tx2"/>
                </a:solidFill>
              </a:rPr>
              <a:t>lecture</a:t>
            </a:r>
            <a:r>
              <a:rPr lang="fr-CA" sz="2400" dirty="0"/>
              <a:t> ou de </a:t>
            </a:r>
            <a:r>
              <a:rPr lang="fr-CA" sz="2400" b="1" dirty="0">
                <a:solidFill>
                  <a:schemeClr val="tx2"/>
                </a:solidFill>
              </a:rPr>
              <a:t>mathématiques</a:t>
            </a:r>
            <a:r>
              <a:rPr lang="fr-CA" sz="2400" dirty="0"/>
              <a:t> de base. </a:t>
            </a:r>
            <a:r>
              <a:rPr lang="fr-CA" sz="2400" dirty="0" smtClean="0"/>
              <a:t>(</a:t>
            </a:r>
            <a:r>
              <a:rPr lang="fr-CA" sz="2400" dirty="0"/>
              <a:t>Blair, 2002; 2003; Blair et </a:t>
            </a:r>
            <a:r>
              <a:rPr lang="fr-CA" sz="2400" dirty="0" err="1"/>
              <a:t>Razza</a:t>
            </a:r>
            <a:r>
              <a:rPr lang="fr-CA" sz="2400" dirty="0"/>
              <a:t>, 2007; </a:t>
            </a:r>
            <a:r>
              <a:rPr lang="fr-CA" sz="2400" dirty="0" err="1"/>
              <a:t>Normandeau</a:t>
            </a:r>
            <a:r>
              <a:rPr lang="fr-CA" sz="2400" dirty="0"/>
              <a:t> et Guay, 1998) </a:t>
            </a:r>
          </a:p>
          <a:p>
            <a:pPr>
              <a:lnSpc>
                <a:spcPct val="80000"/>
              </a:lnSpc>
              <a:buNone/>
            </a:pPr>
            <a:endParaRPr lang="fr-CA" sz="2400" dirty="0"/>
          </a:p>
          <a:p>
            <a:pPr>
              <a:lnSpc>
                <a:spcPct val="80000"/>
              </a:lnSpc>
              <a:buNone/>
            </a:pPr>
            <a:r>
              <a:rPr lang="fr-CA" sz="2400" dirty="0"/>
              <a:t>La recherche démontre que les </a:t>
            </a:r>
            <a:r>
              <a:rPr lang="fr-CA" sz="2400" b="1" dirty="0">
                <a:solidFill>
                  <a:srgbClr val="FF0000"/>
                </a:solidFill>
              </a:rPr>
              <a:t>enfants de 5 ans d’aujourd’hui</a:t>
            </a:r>
            <a:r>
              <a:rPr lang="fr-CA" sz="2400" dirty="0"/>
              <a:t> possèdent </a:t>
            </a:r>
            <a:r>
              <a:rPr lang="fr-CA" sz="2400" b="1" dirty="0">
                <a:solidFill>
                  <a:srgbClr val="FF0000"/>
                </a:solidFill>
              </a:rPr>
              <a:t>moins d’habiletés </a:t>
            </a:r>
            <a:r>
              <a:rPr lang="fr-CA" sz="2400" dirty="0"/>
              <a:t>de fonctions exécutives que les enfants du même âge des </a:t>
            </a:r>
            <a:r>
              <a:rPr lang="fr-CA" sz="2400" b="1" dirty="0">
                <a:solidFill>
                  <a:srgbClr val="FF0000"/>
                </a:solidFill>
              </a:rPr>
              <a:t>générations précédentes</a:t>
            </a:r>
            <a:r>
              <a:rPr lang="fr-CA" sz="2400" dirty="0"/>
              <a:t>. </a:t>
            </a:r>
            <a:r>
              <a:rPr lang="fr-CA" sz="2400" dirty="0" smtClean="0"/>
              <a:t>(</a:t>
            </a:r>
            <a:r>
              <a:rPr lang="fr-CA" sz="2400" dirty="0" err="1"/>
              <a:t>Smirnova</a:t>
            </a:r>
            <a:r>
              <a:rPr lang="fr-CA" sz="2400" dirty="0"/>
              <a:t>, 1998;Smirnova&amp; </a:t>
            </a:r>
            <a:r>
              <a:rPr lang="fr-CA" sz="2400" dirty="0" err="1"/>
              <a:t>Gudareva</a:t>
            </a:r>
            <a:r>
              <a:rPr lang="fr-CA" sz="2400" dirty="0"/>
              <a:t>, 2004) </a:t>
            </a:r>
            <a:endParaRPr lang="fr-CA" sz="2400" dirty="0" smtClean="0"/>
          </a:p>
          <a:p>
            <a:pPr>
              <a:lnSpc>
                <a:spcPct val="80000"/>
              </a:lnSpc>
              <a:buNone/>
            </a:pPr>
            <a:endParaRPr lang="fr-CA" sz="2400" dirty="0" smtClean="0"/>
          </a:p>
          <a:p>
            <a:pPr>
              <a:lnSpc>
                <a:spcPct val="80000"/>
              </a:lnSpc>
              <a:buNone/>
            </a:pPr>
            <a:r>
              <a:rPr lang="fr-CA" sz="2400" dirty="0"/>
              <a:t>Les habiletés liées aux fonctions exécutives chez les tout-petits </a:t>
            </a:r>
            <a:r>
              <a:rPr lang="fr-CA" sz="2400" b="1" dirty="0">
                <a:solidFill>
                  <a:srgbClr val="FF0000"/>
                </a:solidFill>
              </a:rPr>
              <a:t>prédiraient </a:t>
            </a:r>
            <a:r>
              <a:rPr lang="fr-CA" sz="2400" dirty="0"/>
              <a:t>également le développement de l'enfant, notamment le </a:t>
            </a:r>
            <a:r>
              <a:rPr lang="fr-CA" sz="2400" b="1" dirty="0">
                <a:solidFill>
                  <a:srgbClr val="FF0000"/>
                </a:solidFill>
              </a:rPr>
              <a:t>développement du langage </a:t>
            </a:r>
            <a:r>
              <a:rPr lang="fr-CA" sz="2400" dirty="0"/>
              <a:t>et du </a:t>
            </a:r>
            <a:r>
              <a:rPr lang="fr-CA" sz="2400" b="1" dirty="0">
                <a:solidFill>
                  <a:srgbClr val="FF0000"/>
                </a:solidFill>
              </a:rPr>
              <a:t>fonctionnement cognitif </a:t>
            </a:r>
            <a:r>
              <a:rPr lang="fr-CA" sz="2400" dirty="0"/>
              <a:t>en général.</a:t>
            </a:r>
          </a:p>
          <a:p>
            <a:pPr>
              <a:lnSpc>
                <a:spcPct val="80000"/>
              </a:lnSpc>
              <a:buNone/>
            </a:pPr>
            <a:endParaRPr lang="fr-CA" sz="2200" dirty="0"/>
          </a:p>
          <a:p>
            <a:pPr>
              <a:lnSpc>
                <a:spcPct val="80000"/>
              </a:lnSpc>
              <a:buFont typeface="Wingdings" pitchFamily="2" charset="2"/>
              <a:buNone/>
            </a:pPr>
            <a:endParaRPr lang="en-US" sz="2000" dirty="0"/>
          </a:p>
          <a:p>
            <a:pPr>
              <a:lnSpc>
                <a:spcPct val="80000"/>
              </a:lnSpc>
              <a:buFont typeface="Wingdings" pitchFamily="2" charset="2"/>
              <a:buNone/>
            </a:pPr>
            <a:endParaRPr lang="en-US" sz="2000" dirty="0"/>
          </a:p>
          <a:p>
            <a:pPr>
              <a:lnSpc>
                <a:spcPct val="80000"/>
              </a:lnSpc>
              <a:buFont typeface="Wingdings" pitchFamily="2" charset="2"/>
              <a:buNone/>
            </a:pPr>
            <a:endParaRPr lang="en-US" sz="2000" dirty="0"/>
          </a:p>
          <a:p>
            <a:pPr>
              <a:lnSpc>
                <a:spcPct val="80000"/>
              </a:lnSpc>
              <a:buFont typeface="Wingdings" pitchFamily="2" charset="2"/>
              <a:buNone/>
            </a:pPr>
            <a:endParaRPr lang="en-US" sz="2000" dirty="0"/>
          </a:p>
          <a:p>
            <a:pPr>
              <a:lnSpc>
                <a:spcPct val="80000"/>
              </a:lnSpc>
              <a:buFont typeface="Wingdings" pitchFamily="2" charset="2"/>
              <a:buNone/>
            </a:pPr>
            <a:endParaRPr lang="en-US" sz="2000" dirty="0"/>
          </a:p>
          <a:p>
            <a:pPr>
              <a:lnSpc>
                <a:spcPct val="80000"/>
              </a:lnSpc>
              <a:buFont typeface="Wingdings" pitchFamily="2" charset="2"/>
              <a:buNone/>
            </a:pPr>
            <a:endParaRPr lang="en-US" sz="2000" dirty="0"/>
          </a:p>
        </p:txBody>
      </p:sp>
      <p:sp>
        <p:nvSpPr>
          <p:cNvPr id="2" name="Titre 1"/>
          <p:cNvSpPr>
            <a:spLocks noGrp="1"/>
          </p:cNvSpPr>
          <p:nvPr>
            <p:ph type="title"/>
          </p:nvPr>
        </p:nvSpPr>
        <p:spPr>
          <a:solidFill>
            <a:srgbClr val="FFC000"/>
          </a:solidFill>
        </p:spPr>
        <p:txBody>
          <a:bodyPr>
            <a:normAutofit fontScale="90000"/>
          </a:bodyPr>
          <a:lstStyle/>
          <a:p>
            <a:r>
              <a:rPr lang="fr-CA" dirty="0" smtClean="0"/>
              <a:t>Ce que dit la recherche sur l’importance des FÉ</a:t>
            </a:r>
            <a:endParaRPr lang="fr-CA" dirty="0"/>
          </a:p>
        </p:txBody>
      </p:sp>
    </p:spTree>
    <p:extLst>
      <p:ext uri="{BB962C8B-B14F-4D97-AF65-F5344CB8AC3E}">
        <p14:creationId xmlns:p14="http://schemas.microsoft.com/office/powerpoint/2010/main" val="387265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0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7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sz="quarter" idx="1"/>
          </p:nvPr>
        </p:nvSpPr>
        <p:spPr>
          <a:xfrm>
            <a:off x="457200" y="5432801"/>
            <a:ext cx="8229600" cy="693362"/>
          </a:xfrm>
        </p:spPr>
        <p:txBody>
          <a:bodyPr/>
          <a:lstStyle/>
          <a:p>
            <a:pPr>
              <a:buNone/>
            </a:pPr>
            <a:endParaRPr lang="fr-CA" dirty="0"/>
          </a:p>
        </p:txBody>
      </p:sp>
      <p:pic>
        <p:nvPicPr>
          <p:cNvPr id="6" name="Image 5" descr="http://clipartion.com/wp-content/uploads/2015/11/helping-hands-multicolored-illustration-over-a-light-clipart.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985442" y="1291565"/>
            <a:ext cx="5167019" cy="5609229"/>
          </a:xfrm>
          <a:prstGeom prst="rect">
            <a:avLst/>
          </a:prstGeom>
          <a:noFill/>
          <a:ln>
            <a:noFill/>
          </a:ln>
        </p:spPr>
      </p:pic>
      <p:sp>
        <p:nvSpPr>
          <p:cNvPr id="8" name="Rectangle 7"/>
          <p:cNvSpPr/>
          <p:nvPr/>
        </p:nvSpPr>
        <p:spPr>
          <a:xfrm rot="1813945">
            <a:off x="3119424" y="5570209"/>
            <a:ext cx="3492304" cy="707886"/>
          </a:xfrm>
          <a:prstGeom prst="rect">
            <a:avLst/>
          </a:prstGeom>
          <a:noFill/>
        </p:spPr>
        <p:txBody>
          <a:bodyPr wrap="square" lIns="91440" tIns="45720" rIns="91440" bIns="45720">
            <a:spAutoFit/>
          </a:bodyPr>
          <a:lstStyle/>
          <a:p>
            <a:pPr algn="ctr"/>
            <a:r>
              <a:rPr lang="fr-FR"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Contrôle </a:t>
            </a:r>
          </a:p>
          <a:p>
            <a:pPr algn="ctr"/>
            <a:r>
              <a:rPr lang="fr-FR"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des émotions</a:t>
            </a:r>
          </a:p>
        </p:txBody>
      </p:sp>
      <p:sp>
        <p:nvSpPr>
          <p:cNvPr id="11" name="Rectangle 10"/>
          <p:cNvSpPr/>
          <p:nvPr/>
        </p:nvSpPr>
        <p:spPr>
          <a:xfrm rot="1209500">
            <a:off x="3887809" y="5117488"/>
            <a:ext cx="3702291" cy="400110"/>
          </a:xfrm>
          <a:prstGeom prst="rect">
            <a:avLst/>
          </a:prstGeom>
          <a:noFill/>
        </p:spPr>
        <p:txBody>
          <a:bodyPr wrap="square" lIns="91440" tIns="45720" rIns="91440" bIns="45720">
            <a:spAutoFit/>
          </a:bodyPr>
          <a:lstStyle/>
          <a:p>
            <a:pPr algn="ctr"/>
            <a:r>
              <a:rPr lang="fr-FR"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Flexibilité cognitive</a:t>
            </a:r>
          </a:p>
        </p:txBody>
      </p:sp>
      <p:sp>
        <p:nvSpPr>
          <p:cNvPr id="12" name="Rectangle 11"/>
          <p:cNvSpPr/>
          <p:nvPr/>
        </p:nvSpPr>
        <p:spPr>
          <a:xfrm rot="279880">
            <a:off x="4877025" y="4148674"/>
            <a:ext cx="2088485" cy="461665"/>
          </a:xfrm>
          <a:prstGeom prst="rect">
            <a:avLst/>
          </a:prstGeom>
          <a:noFill/>
        </p:spPr>
        <p:txBody>
          <a:bodyPr wrap="square" lIns="91440" tIns="45720" rIns="91440" bIns="45720">
            <a:spAutoFit/>
          </a:bodyPr>
          <a:lstStyle/>
          <a:p>
            <a:pPr algn="ctr"/>
            <a:r>
              <a:rPr lang="fr-FR" sz="22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Inhibiti</a:t>
            </a:r>
            <a:r>
              <a:rPr lang="fr-FR" sz="2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on</a:t>
            </a:r>
            <a:r>
              <a:rPr lang="fr-FR"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p>
        </p:txBody>
      </p:sp>
      <p:sp>
        <p:nvSpPr>
          <p:cNvPr id="13" name="Rectangle 12"/>
          <p:cNvSpPr/>
          <p:nvPr/>
        </p:nvSpPr>
        <p:spPr>
          <a:xfrm rot="21147554">
            <a:off x="4345688" y="3095409"/>
            <a:ext cx="2910466" cy="707886"/>
          </a:xfrm>
          <a:prstGeom prst="rect">
            <a:avLst/>
          </a:prstGeom>
          <a:noFill/>
        </p:spPr>
        <p:txBody>
          <a:bodyPr wrap="square" lIns="91440" tIns="45720" rIns="91440" bIns="45720">
            <a:spAutoFit/>
          </a:bodyPr>
          <a:lstStyle/>
          <a:p>
            <a:pPr algn="ctr"/>
            <a:r>
              <a:rPr lang="fr-FR"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Planification et </a:t>
            </a:r>
          </a:p>
          <a:p>
            <a:pPr algn="ctr"/>
            <a:r>
              <a:rPr lang="fr-FR" sz="20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organisation</a:t>
            </a:r>
            <a:endParaRPr lang="fr-FR"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endParaRPr>
          </a:p>
        </p:txBody>
      </p:sp>
      <p:sp>
        <p:nvSpPr>
          <p:cNvPr id="14" name="Rectangle 13"/>
          <p:cNvSpPr/>
          <p:nvPr/>
        </p:nvSpPr>
        <p:spPr>
          <a:xfrm rot="18367245">
            <a:off x="2699075" y="2125868"/>
            <a:ext cx="1897366" cy="400110"/>
          </a:xfrm>
          <a:prstGeom prst="rect">
            <a:avLst/>
          </a:prstGeom>
          <a:noFill/>
        </p:spPr>
        <p:txBody>
          <a:bodyPr wrap="square" lIns="91440" tIns="45720" rIns="91440" bIns="45720">
            <a:spAutoFit/>
          </a:bodyPr>
          <a:lstStyle/>
          <a:p>
            <a:pPr algn="ctr"/>
            <a:r>
              <a:rPr lang="fr-FR" sz="20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Activation</a:t>
            </a:r>
            <a:endParaRPr lang="fr-FR"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endParaRPr>
          </a:p>
        </p:txBody>
      </p:sp>
      <p:sp>
        <p:nvSpPr>
          <p:cNvPr id="15" name="Rectangle 14"/>
          <p:cNvSpPr/>
          <p:nvPr/>
        </p:nvSpPr>
        <p:spPr>
          <a:xfrm>
            <a:off x="1915692" y="4096180"/>
            <a:ext cx="2396133" cy="707886"/>
          </a:xfrm>
          <a:prstGeom prst="rect">
            <a:avLst/>
          </a:prstGeom>
          <a:noFill/>
        </p:spPr>
        <p:txBody>
          <a:bodyPr wrap="square" lIns="91440" tIns="45720" rIns="91440" bIns="45720">
            <a:spAutoFit/>
          </a:bodyPr>
          <a:lstStyle/>
          <a:p>
            <a:pPr algn="ctr"/>
            <a:r>
              <a:rPr lang="fr-FR"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Mémoire </a:t>
            </a:r>
          </a:p>
          <a:p>
            <a:pPr algn="ctr"/>
            <a:r>
              <a:rPr lang="fr-FR"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de travail</a:t>
            </a:r>
          </a:p>
        </p:txBody>
      </p:sp>
      <p:sp>
        <p:nvSpPr>
          <p:cNvPr id="3" name="Titre 2"/>
          <p:cNvSpPr>
            <a:spLocks noGrp="1"/>
          </p:cNvSpPr>
          <p:nvPr>
            <p:ph type="title"/>
          </p:nvPr>
        </p:nvSpPr>
        <p:spPr>
          <a:solidFill>
            <a:srgbClr val="FFC000"/>
          </a:solidFill>
        </p:spPr>
        <p:txBody>
          <a:bodyPr/>
          <a:lstStyle/>
          <a:p>
            <a:r>
              <a:rPr lang="fr-CA" dirty="0" smtClean="0"/>
              <a:t>La main qui dirige</a:t>
            </a:r>
            <a:endParaRPr lang="fr-CA" dirty="0"/>
          </a:p>
        </p:txBody>
      </p:sp>
    </p:spTree>
    <p:extLst>
      <p:ext uri="{BB962C8B-B14F-4D97-AF65-F5344CB8AC3E}">
        <p14:creationId xmlns:p14="http://schemas.microsoft.com/office/powerpoint/2010/main" val="234277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custDataLst>
              <p:tags r:id="rId1"/>
            </p:custDataLst>
          </p:nvPr>
        </p:nvSpPr>
        <p:spPr>
          <a:xfrm>
            <a:off x="457200" y="1397494"/>
            <a:ext cx="4546848" cy="4525963"/>
          </a:xfrm>
        </p:spPr>
        <p:txBody>
          <a:bodyPr>
            <a:normAutofit/>
          </a:bodyPr>
          <a:lstStyle/>
          <a:p>
            <a:pPr marL="0" indent="0">
              <a:buNone/>
            </a:pPr>
            <a:r>
              <a:rPr lang="fr-CA" sz="2800" dirty="0">
                <a:solidFill>
                  <a:srgbClr val="5F5F4B"/>
                </a:solidFill>
              </a:rPr>
              <a:t>Capacité à </a:t>
            </a:r>
          </a:p>
          <a:p>
            <a:pPr marL="0" indent="0">
              <a:buNone/>
            </a:pPr>
            <a:r>
              <a:rPr lang="fr-CA" sz="2800" b="1" dirty="0"/>
              <a:t>exprimer,</a:t>
            </a:r>
            <a:r>
              <a:rPr lang="fr-CA" sz="2800" dirty="0">
                <a:solidFill>
                  <a:srgbClr val="5F5F4B"/>
                </a:solidFill>
              </a:rPr>
              <a:t> </a:t>
            </a:r>
          </a:p>
          <a:p>
            <a:pPr marL="0" indent="0">
              <a:buNone/>
            </a:pPr>
            <a:r>
              <a:rPr lang="fr-CA" sz="2800" b="1" dirty="0">
                <a:solidFill>
                  <a:srgbClr val="0070C0"/>
                </a:solidFill>
              </a:rPr>
              <a:t>contrôler</a:t>
            </a:r>
            <a:r>
              <a:rPr lang="fr-CA" sz="2800" dirty="0">
                <a:solidFill>
                  <a:srgbClr val="5F5F4B"/>
                </a:solidFill>
              </a:rPr>
              <a:t> et </a:t>
            </a:r>
          </a:p>
          <a:p>
            <a:pPr marL="0" indent="0">
              <a:buNone/>
            </a:pPr>
            <a:r>
              <a:rPr lang="fr-CA" sz="2800" b="1" dirty="0">
                <a:solidFill>
                  <a:srgbClr val="FF0000"/>
                </a:solidFill>
              </a:rPr>
              <a:t>ajuster</a:t>
            </a:r>
            <a:r>
              <a:rPr lang="fr-CA" sz="2800" dirty="0">
                <a:solidFill>
                  <a:srgbClr val="FF0000"/>
                </a:solidFill>
              </a:rPr>
              <a:t> </a:t>
            </a:r>
          </a:p>
          <a:p>
            <a:pPr marL="0" indent="0">
              <a:buNone/>
            </a:pPr>
            <a:r>
              <a:rPr lang="fr-CA" sz="2800" dirty="0">
                <a:solidFill>
                  <a:srgbClr val="5F5F4B"/>
                </a:solidFill>
              </a:rPr>
              <a:t>ses </a:t>
            </a:r>
            <a:r>
              <a:rPr lang="fr-CA" sz="2800" b="1" dirty="0">
                <a:solidFill>
                  <a:srgbClr val="7030A0"/>
                </a:solidFill>
              </a:rPr>
              <a:t>réactions</a:t>
            </a:r>
            <a:r>
              <a:rPr lang="fr-CA" sz="2800" b="1" dirty="0">
                <a:solidFill>
                  <a:srgbClr val="5F5F4B"/>
                </a:solidFill>
              </a:rPr>
              <a:t> </a:t>
            </a:r>
            <a:r>
              <a:rPr lang="fr-CA" sz="2800" b="1" dirty="0">
                <a:solidFill>
                  <a:srgbClr val="FFC000"/>
                </a:solidFill>
              </a:rPr>
              <a:t>émotionnelles</a:t>
            </a:r>
            <a:r>
              <a:rPr lang="fr-CA" sz="2800" b="1" dirty="0">
                <a:solidFill>
                  <a:srgbClr val="5F5F4B"/>
                </a:solidFill>
              </a:rPr>
              <a:t>.</a:t>
            </a:r>
            <a:endParaRPr lang="fr-CA" sz="2800" dirty="0">
              <a:solidFill>
                <a:srgbClr val="5F5F4B"/>
              </a:solidFill>
            </a:endParaRPr>
          </a:p>
          <a:p>
            <a:pPr marL="0" indent="0">
              <a:buNone/>
            </a:pPr>
            <a:endParaRPr lang="fr-CA" sz="2800" dirty="0">
              <a:solidFill>
                <a:srgbClr val="A03219"/>
              </a:solidFill>
            </a:endParaRPr>
          </a:p>
        </p:txBody>
      </p:sp>
      <p:pic>
        <p:nvPicPr>
          <p:cNvPr id="5" name="Picture 2" descr="http://www.scholastic.com/parents/sites/default/files/field_asset_image/3312/7774/7910/600_legacy.png">
            <a:hlinkClick r:id="rId4"/>
          </p:cNvPr>
          <p:cNvPicPr>
            <a:picLocks noChangeAspect="1" noChangeArrowheads="1"/>
          </p:cNvPicPr>
          <p:nvPr/>
        </p:nvPicPr>
        <p:blipFill>
          <a:blip r:embed="rId5" cstate="print"/>
          <a:srcRect l="9484" r="8974"/>
          <a:stretch>
            <a:fillRect/>
          </a:stretch>
        </p:blipFill>
        <p:spPr bwMode="auto">
          <a:xfrm>
            <a:off x="4427984" y="1249899"/>
            <a:ext cx="3816424" cy="2581189"/>
          </a:xfrm>
          <a:prstGeom prst="rect">
            <a:avLst/>
          </a:prstGeom>
          <a:noFill/>
        </p:spPr>
      </p:pic>
      <p:pic>
        <p:nvPicPr>
          <p:cNvPr id="1026" name="Picture 2" descr="http://whereimaginationgrows.com/wp-content/uploads/2015/06/emotions-charades-feelings-learning-game-preschoo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9906"/>
          <a:stretch/>
        </p:blipFill>
        <p:spPr bwMode="auto">
          <a:xfrm>
            <a:off x="4355976" y="4013155"/>
            <a:ext cx="4084030" cy="263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hereimaginationgrows.com/wp-content/uploads/2015/06/emotions-charades-feelings-learning-game-preschoo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67316"/>
          <a:stretch/>
        </p:blipFill>
        <p:spPr bwMode="auto">
          <a:xfrm>
            <a:off x="457200" y="4843337"/>
            <a:ext cx="3427140" cy="1440160"/>
          </a:xfrm>
          <a:prstGeom prst="rect">
            <a:avLst/>
          </a:prstGeom>
          <a:noFill/>
          <a:extLst>
            <a:ext uri="{909E8E84-426E-40DD-AFC4-6F175D3DCCD1}">
              <a14:hiddenFill xmlns:a14="http://schemas.microsoft.com/office/drawing/2010/main">
                <a:solidFill>
                  <a:srgbClr val="FFFFFF"/>
                </a:solidFill>
              </a14:hiddenFill>
            </a:ext>
          </a:extLst>
        </p:spPr>
      </p:pic>
      <p:sp>
        <p:nvSpPr>
          <p:cNvPr id="4" name="Titre 3"/>
          <p:cNvSpPr>
            <a:spLocks noGrp="1"/>
          </p:cNvSpPr>
          <p:nvPr>
            <p:ph type="title"/>
          </p:nvPr>
        </p:nvSpPr>
        <p:spPr>
          <a:solidFill>
            <a:srgbClr val="FFC000"/>
          </a:solidFill>
        </p:spPr>
        <p:txBody>
          <a:bodyPr/>
          <a:lstStyle/>
          <a:p>
            <a:r>
              <a:rPr lang="fr-CA" dirty="0"/>
              <a:t>C</a:t>
            </a:r>
            <a:r>
              <a:rPr lang="fr-CA" dirty="0" smtClean="0"/>
              <a:t>ontrôle des émotions</a:t>
            </a:r>
            <a:endParaRPr lang="fr-CA" dirty="0"/>
          </a:p>
        </p:txBody>
      </p:sp>
    </p:spTree>
    <p:extLst>
      <p:ext uri="{BB962C8B-B14F-4D97-AF65-F5344CB8AC3E}">
        <p14:creationId xmlns:p14="http://schemas.microsoft.com/office/powerpoint/2010/main" val="179256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600201"/>
            <a:ext cx="8229600" cy="3989040"/>
          </a:xfrm>
        </p:spPr>
        <p:txBody>
          <a:bodyPr>
            <a:normAutofit/>
          </a:bodyPr>
          <a:lstStyle/>
          <a:p>
            <a:pPr marL="0" indent="0">
              <a:buNone/>
            </a:pPr>
            <a:r>
              <a:rPr lang="fr-CA" b="1" dirty="0">
                <a:solidFill>
                  <a:srgbClr val="5F5F4B"/>
                </a:solidFill>
              </a:rPr>
              <a:t>Lorsque peu développée, ce qu’on peut observer chez l’enfant :</a:t>
            </a:r>
          </a:p>
          <a:p>
            <a:pPr>
              <a:buClr>
                <a:srgbClr val="A03219"/>
              </a:buClr>
            </a:pPr>
            <a:r>
              <a:rPr lang="fr-CA" b="1" dirty="0"/>
              <a:t>Difficulté</a:t>
            </a:r>
            <a:r>
              <a:rPr lang="fr-CA" dirty="0">
                <a:solidFill>
                  <a:srgbClr val="5F5F4B"/>
                </a:solidFill>
              </a:rPr>
              <a:t> à reprendre le </a:t>
            </a:r>
            <a:r>
              <a:rPr lang="fr-CA" b="1" dirty="0"/>
              <a:t>contrôle</a:t>
            </a:r>
            <a:r>
              <a:rPr lang="fr-CA" dirty="0">
                <a:solidFill>
                  <a:srgbClr val="5F5F4B"/>
                </a:solidFill>
              </a:rPr>
              <a:t> de ses </a:t>
            </a:r>
            <a:r>
              <a:rPr lang="fr-CA" b="1" dirty="0"/>
              <a:t>émotions</a:t>
            </a:r>
            <a:endParaRPr lang="fr-CA" dirty="0"/>
          </a:p>
          <a:p>
            <a:pPr>
              <a:buClr>
                <a:srgbClr val="A03219"/>
              </a:buClr>
            </a:pPr>
            <a:r>
              <a:rPr lang="fr-CA" dirty="0">
                <a:solidFill>
                  <a:srgbClr val="5F5F4B"/>
                </a:solidFill>
              </a:rPr>
              <a:t>Besoin d’</a:t>
            </a:r>
            <a:r>
              <a:rPr lang="fr-CA" b="1" dirty="0"/>
              <a:t>aide</a:t>
            </a:r>
            <a:r>
              <a:rPr lang="fr-CA" dirty="0">
                <a:solidFill>
                  <a:srgbClr val="5F5F4B"/>
                </a:solidFill>
              </a:rPr>
              <a:t> pour se </a:t>
            </a:r>
            <a:r>
              <a:rPr lang="fr-CA" b="1" dirty="0"/>
              <a:t>consoler</a:t>
            </a:r>
          </a:p>
          <a:p>
            <a:pPr>
              <a:buClr>
                <a:srgbClr val="A03219"/>
              </a:buClr>
            </a:pPr>
            <a:r>
              <a:rPr lang="fr-CA" dirty="0">
                <a:solidFill>
                  <a:srgbClr val="5F5F4B"/>
                </a:solidFill>
              </a:rPr>
              <a:t>Difficulté à bien </a:t>
            </a:r>
            <a:r>
              <a:rPr lang="fr-CA" b="1" dirty="0"/>
              <a:t>gérer</a:t>
            </a:r>
            <a:r>
              <a:rPr lang="fr-CA" dirty="0">
                <a:solidFill>
                  <a:srgbClr val="5F5F4B"/>
                </a:solidFill>
              </a:rPr>
              <a:t> son </a:t>
            </a:r>
            <a:r>
              <a:rPr lang="fr-CA" b="1" dirty="0"/>
              <a:t>stress</a:t>
            </a:r>
          </a:p>
          <a:p>
            <a:pPr>
              <a:buClr>
                <a:srgbClr val="A03219"/>
              </a:buClr>
            </a:pPr>
            <a:r>
              <a:rPr lang="fr-CA" dirty="0">
                <a:solidFill>
                  <a:srgbClr val="5F5F4B"/>
                </a:solidFill>
              </a:rPr>
              <a:t>Peut faire des </a:t>
            </a:r>
            <a:r>
              <a:rPr lang="fr-CA" b="1" dirty="0"/>
              <a:t>crises</a:t>
            </a:r>
          </a:p>
          <a:p>
            <a:pPr>
              <a:buClr>
                <a:srgbClr val="A03219"/>
              </a:buClr>
            </a:pPr>
            <a:r>
              <a:rPr lang="fr-CA" dirty="0">
                <a:solidFill>
                  <a:srgbClr val="5F5F4B"/>
                </a:solidFill>
              </a:rPr>
              <a:t>Peut être </a:t>
            </a:r>
            <a:r>
              <a:rPr lang="fr-CA" b="1" dirty="0"/>
              <a:t>surexcité</a:t>
            </a:r>
          </a:p>
          <a:p>
            <a:pPr>
              <a:buClr>
                <a:srgbClr val="A03219"/>
              </a:buClr>
            </a:pPr>
            <a:endParaRPr lang="fr-CA" dirty="0">
              <a:solidFill>
                <a:srgbClr val="5F5F4B"/>
              </a:solidFill>
            </a:endParaRPr>
          </a:p>
        </p:txBody>
      </p:sp>
      <p:pic>
        <p:nvPicPr>
          <p:cNvPr id="70658" name="Picture 2" descr="http://childdevelopmentinfo.com/wp-content/uploads/2011/09/how-to-be-a-parentangry_child-2.jpg">
            <a:hlinkClick r:id="rId3"/>
          </p:cNvPr>
          <p:cNvPicPr>
            <a:picLocks noChangeAspect="1" noChangeArrowheads="1"/>
          </p:cNvPicPr>
          <p:nvPr/>
        </p:nvPicPr>
        <p:blipFill>
          <a:blip r:embed="rId4" cstate="print"/>
          <a:srcRect/>
          <a:stretch>
            <a:fillRect/>
          </a:stretch>
        </p:blipFill>
        <p:spPr bwMode="auto">
          <a:xfrm>
            <a:off x="6025702" y="3103979"/>
            <a:ext cx="2959474" cy="2951962"/>
          </a:xfrm>
          <a:prstGeom prst="rect">
            <a:avLst/>
          </a:prstGeom>
          <a:noFill/>
          <a:effectLst>
            <a:softEdge rad="127000"/>
          </a:effectLst>
        </p:spPr>
      </p:pic>
      <p:sp>
        <p:nvSpPr>
          <p:cNvPr id="4" name="Titre 3"/>
          <p:cNvSpPr>
            <a:spLocks noGrp="1"/>
          </p:cNvSpPr>
          <p:nvPr>
            <p:ph type="title"/>
          </p:nvPr>
        </p:nvSpPr>
        <p:spPr>
          <a:solidFill>
            <a:srgbClr val="FFC000"/>
          </a:solidFill>
        </p:spPr>
        <p:txBody>
          <a:bodyPr/>
          <a:lstStyle/>
          <a:p>
            <a:r>
              <a:rPr lang="fr-CA" dirty="0" smtClean="0"/>
              <a:t>Contrôle des émotions / Observations</a:t>
            </a:r>
            <a:endParaRPr lang="fr-CA" dirty="0"/>
          </a:p>
        </p:txBody>
      </p:sp>
      <p:pic>
        <p:nvPicPr>
          <p:cNvPr id="2050" name="Picture 2" descr="Résultats de recherche d'images pour « toddlers emotions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925" y="5502616"/>
            <a:ext cx="5256584" cy="1106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28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600200"/>
            <a:ext cx="8229600" cy="2836912"/>
          </a:xfrm>
        </p:spPr>
        <p:txBody>
          <a:bodyPr>
            <a:normAutofit lnSpcReduction="10000"/>
          </a:bodyPr>
          <a:lstStyle/>
          <a:p>
            <a:pPr marL="0" indent="0">
              <a:buNone/>
            </a:pPr>
            <a:r>
              <a:rPr lang="fr-CA" dirty="0"/>
              <a:t>La </a:t>
            </a:r>
            <a:r>
              <a:rPr lang="fr-CA" b="1" dirty="0">
                <a:solidFill>
                  <a:srgbClr val="FF0000"/>
                </a:solidFill>
              </a:rPr>
              <a:t>capacité</a:t>
            </a:r>
            <a:r>
              <a:rPr lang="fr-CA" dirty="0"/>
              <a:t> des enfants d’âge préscolaire </a:t>
            </a:r>
            <a:r>
              <a:rPr lang="fr-CA" dirty="0" smtClean="0"/>
              <a:t>à </a:t>
            </a:r>
            <a:r>
              <a:rPr lang="fr-CA" b="1" dirty="0">
                <a:solidFill>
                  <a:srgbClr val="FF0000"/>
                </a:solidFill>
              </a:rPr>
              <a:t>contrôler </a:t>
            </a:r>
            <a:r>
              <a:rPr lang="fr-CA" dirty="0"/>
              <a:t>de manière consciente leurs pensées, leurs gestes et leurs émotions est </a:t>
            </a:r>
            <a:r>
              <a:rPr lang="fr-CA" dirty="0" smtClean="0"/>
              <a:t>très </a:t>
            </a:r>
            <a:r>
              <a:rPr lang="fr-CA" b="1" dirty="0">
                <a:solidFill>
                  <a:srgbClr val="FF0000"/>
                </a:solidFill>
              </a:rPr>
              <a:t>limitée</a:t>
            </a:r>
            <a:r>
              <a:rPr lang="fr-CA" dirty="0"/>
              <a:t>, et </a:t>
            </a:r>
            <a:r>
              <a:rPr lang="fr-CA" dirty="0" smtClean="0"/>
              <a:t>souvent </a:t>
            </a:r>
            <a:r>
              <a:rPr lang="fr-CA" dirty="0"/>
              <a:t>leur </a:t>
            </a:r>
            <a:r>
              <a:rPr lang="fr-CA" b="1" dirty="0">
                <a:solidFill>
                  <a:srgbClr val="FF0000"/>
                </a:solidFill>
              </a:rPr>
              <a:t>connaissance</a:t>
            </a:r>
            <a:r>
              <a:rPr lang="fr-CA" dirty="0"/>
              <a:t> de ce qu’ils doivent faire </a:t>
            </a:r>
            <a:r>
              <a:rPr lang="fr-CA" b="1" dirty="0">
                <a:solidFill>
                  <a:srgbClr val="FF0000"/>
                </a:solidFill>
              </a:rPr>
              <a:t>surpasse</a:t>
            </a:r>
            <a:r>
              <a:rPr lang="fr-CA" dirty="0"/>
              <a:t> leur </a:t>
            </a:r>
            <a:r>
              <a:rPr lang="fr-CA" b="1" dirty="0">
                <a:solidFill>
                  <a:srgbClr val="FF0000"/>
                </a:solidFill>
              </a:rPr>
              <a:t>capacité</a:t>
            </a:r>
            <a:r>
              <a:rPr lang="fr-CA" dirty="0"/>
              <a:t> de le faire. Ils peuvent en effet être incapables de « </a:t>
            </a:r>
            <a:r>
              <a:rPr lang="fr-CA" b="1" dirty="0">
                <a:solidFill>
                  <a:srgbClr val="FF0000"/>
                </a:solidFill>
              </a:rPr>
              <a:t>faire ce qu’ils doivent faire </a:t>
            </a:r>
            <a:r>
              <a:rPr lang="fr-CA" dirty="0"/>
              <a:t>». </a:t>
            </a:r>
          </a:p>
        </p:txBody>
      </p:sp>
      <p:pic>
        <p:nvPicPr>
          <p:cNvPr id="52226" name="Picture 2" descr="http://img.over-blog-kiwi.com/1/54/12/20/20150928/ob_780bcd_anger-child.jpg">
            <a:hlinkClick r:id="rId2"/>
          </p:cNvPr>
          <p:cNvPicPr>
            <a:picLocks noChangeAspect="1" noChangeArrowheads="1"/>
          </p:cNvPicPr>
          <p:nvPr/>
        </p:nvPicPr>
        <p:blipFill>
          <a:blip r:embed="rId3" cstate="print"/>
          <a:srcRect/>
          <a:stretch>
            <a:fillRect/>
          </a:stretch>
        </p:blipFill>
        <p:spPr bwMode="auto">
          <a:xfrm>
            <a:off x="4572000" y="3933056"/>
            <a:ext cx="3986039" cy="2659789"/>
          </a:xfrm>
          <a:prstGeom prst="rect">
            <a:avLst/>
          </a:prstGeom>
          <a:noFill/>
          <a:effectLst>
            <a:softEdge rad="127000"/>
          </a:effectLst>
        </p:spPr>
      </p:pic>
      <p:sp>
        <p:nvSpPr>
          <p:cNvPr id="4" name="Titre 3"/>
          <p:cNvSpPr>
            <a:spLocks noGrp="1"/>
          </p:cNvSpPr>
          <p:nvPr>
            <p:ph type="title"/>
          </p:nvPr>
        </p:nvSpPr>
        <p:spPr>
          <a:solidFill>
            <a:srgbClr val="FFC000"/>
          </a:solidFill>
        </p:spPr>
        <p:txBody>
          <a:bodyPr/>
          <a:lstStyle/>
          <a:p>
            <a:r>
              <a:rPr lang="fr-CA" dirty="0" smtClean="0"/>
              <a:t>Contrôle des émotions</a:t>
            </a:r>
            <a:endParaRPr lang="fr-CA" dirty="0"/>
          </a:p>
        </p:txBody>
      </p:sp>
      <p:sp>
        <p:nvSpPr>
          <p:cNvPr id="2" name="Pensées 1"/>
          <p:cNvSpPr/>
          <p:nvPr/>
        </p:nvSpPr>
        <p:spPr>
          <a:xfrm>
            <a:off x="395536" y="4437112"/>
            <a:ext cx="3240360" cy="1872208"/>
          </a:xfrm>
          <a:prstGeom prst="cloudCallout">
            <a:avLst>
              <a:gd name="adj1" fmla="val 72397"/>
              <a:gd name="adj2" fmla="val 2911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ln w="0"/>
                <a:solidFill>
                  <a:schemeClr val="tx1"/>
                </a:solidFill>
                <a:effectLst>
                  <a:outerShdw blurRad="38100" dist="19050" dir="2700000" algn="tl" rotWithShape="0">
                    <a:schemeClr val="dk1">
                      <a:alpha val="40000"/>
                    </a:schemeClr>
                  </a:outerShdw>
                </a:effectLst>
              </a:rPr>
              <a:t>Dis-le avec des mots!!!</a:t>
            </a:r>
            <a:endParaRPr lang="fr-CA"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3878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fill="hold"/>
                                        <p:tgtEl>
                                          <p:spTgt spid="52226"/>
                                        </p:tgtEl>
                                        <p:attrNameLst>
                                          <p:attrName>ppt_x</p:attrName>
                                        </p:attrNameLst>
                                      </p:cBhvr>
                                      <p:tavLst>
                                        <p:tav tm="0">
                                          <p:val>
                                            <p:strVal val="#ppt_x"/>
                                          </p:val>
                                        </p:tav>
                                        <p:tav tm="100000">
                                          <p:val>
                                            <p:strVal val="#ppt_x"/>
                                          </p:val>
                                        </p:tav>
                                      </p:tavLst>
                                    </p:anim>
                                    <p:anim calcmode="lin" valueType="num">
                                      <p:cBhvr additive="base">
                                        <p:cTn id="8" dur="500" fill="hold"/>
                                        <p:tgtEl>
                                          <p:spTgt spid="522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l">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Personnalisé 8">
      <a:majorFont>
        <a:latin typeface="Bauhaus 93"/>
        <a:ea typeface=""/>
        <a:cs typeface=""/>
      </a:majorFont>
      <a:minorFont>
        <a:latin typeface="Georgia"/>
        <a:ea typeface=""/>
        <a:cs typeface=""/>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6006</TotalTime>
  <Words>2650</Words>
  <Application>Microsoft Office PowerPoint</Application>
  <PresentationFormat>Affichage à l'écran (4:3)</PresentationFormat>
  <Paragraphs>495</Paragraphs>
  <Slides>48</Slides>
  <Notes>24</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48</vt:i4>
      </vt:variant>
    </vt:vector>
  </HeadingPairs>
  <TitlesOfParts>
    <vt:vector size="63" baseType="lpstr">
      <vt:lpstr>Aharoni</vt:lpstr>
      <vt:lpstr>Arial</vt:lpstr>
      <vt:lpstr>Arial Black</vt:lpstr>
      <vt:lpstr>Balkeno</vt:lpstr>
      <vt:lpstr>Bauhaus 93</vt:lpstr>
      <vt:lpstr>Calibri</vt:lpstr>
      <vt:lpstr>Chiller</vt:lpstr>
      <vt:lpstr>FrankRuehl</vt:lpstr>
      <vt:lpstr>Georgia</vt:lpstr>
      <vt:lpstr>Gill Sans MT</vt:lpstr>
      <vt:lpstr>Symbol</vt:lpstr>
      <vt:lpstr>Times New Roman</vt:lpstr>
      <vt:lpstr>Wingdings</vt:lpstr>
      <vt:lpstr>Wingdings 2</vt:lpstr>
      <vt:lpstr>Civil</vt:lpstr>
      <vt:lpstr>Les fonctions exécutives</vt:lpstr>
      <vt:lpstr>Intentions de la rencontre</vt:lpstr>
      <vt:lpstr>C’est quoi les fonctions exécutives?</vt:lpstr>
      <vt:lpstr>Le développement des fonctions exécutives</vt:lpstr>
      <vt:lpstr>Ce que dit la recherche sur l’importance des FÉ</vt:lpstr>
      <vt:lpstr>La main qui dirige</vt:lpstr>
      <vt:lpstr>Contrôle des émotions</vt:lpstr>
      <vt:lpstr>Contrôle des émotions / Observations</vt:lpstr>
      <vt:lpstr>Contrôle des émotions</vt:lpstr>
      <vt:lpstr>Contrôle des émotions / Stratégies d’intervention</vt:lpstr>
      <vt:lpstr>Flexibilité cognitive</vt:lpstr>
      <vt:lpstr>Présentation PowerPoint</vt:lpstr>
      <vt:lpstr>Flexibilité cognitive / Observations</vt:lpstr>
      <vt:lpstr>Flexibilité cognitive / stratégies d’intervention</vt:lpstr>
      <vt:lpstr>Inhibition</vt:lpstr>
      <vt:lpstr>Inhibition / Observations</vt:lpstr>
      <vt:lpstr>Inhibition / observations</vt:lpstr>
      <vt:lpstr>Inhibition / un exemple</vt:lpstr>
      <vt:lpstr>Inhibition / stratégies d’intervention</vt:lpstr>
      <vt:lpstr>Planification et organisation</vt:lpstr>
      <vt:lpstr>Planification et organisation / Observations</vt:lpstr>
      <vt:lpstr>Planification et organisation / stratégies d’intervention</vt:lpstr>
      <vt:lpstr>Activation</vt:lpstr>
      <vt:lpstr>Activation / Observations</vt:lpstr>
      <vt:lpstr>Activation/ stratégies d’intervention</vt:lpstr>
      <vt:lpstr>Mémoire de travail</vt:lpstr>
      <vt:lpstr>Mémoire de travail / Observations</vt:lpstr>
      <vt:lpstr>Mémorise et trouve</vt:lpstr>
      <vt:lpstr>Mémoire de travail / stratégies d’intervention</vt:lpstr>
      <vt:lpstr>Mémoire de travail / stratégies</vt:lpstr>
      <vt:lpstr>Comment développer les FÉ chez les enfants?</vt:lpstr>
      <vt:lpstr>Favoriser l’autonomie de l’enfant</vt:lpstr>
      <vt:lpstr>Donner des responsabilités ou des tâches</vt:lpstr>
      <vt:lpstr>Jeu symbolique « au restaurant »</vt:lpstr>
      <vt:lpstr>Activités artistiques ou sportives</vt:lpstr>
      <vt:lpstr>Activités de détente et de maitrise de soi</vt:lpstr>
      <vt:lpstr>Raconter des histoires</vt:lpstr>
      <vt:lpstr>Invente une histoire</vt:lpstr>
      <vt:lpstr>Lecture à deux</vt:lpstr>
      <vt:lpstr>Des jeux pour développer les FÉ</vt:lpstr>
      <vt:lpstr>Présentation PowerPoint</vt:lpstr>
      <vt:lpstr>Un proverbe chinois..</vt:lpstr>
      <vt:lpstr>Le stress</vt:lpstr>
      <vt:lpstr>Les fonctions exécutives et la réussite scolaire</vt:lpstr>
      <vt:lpstr>Quelques liens intéressants</vt:lpstr>
      <vt:lpstr>Quelques références</vt:lpstr>
      <vt:lpstr>Les troubles associés avec les FÉ</vt:lpstr>
      <vt:lpstr>Présentation PowerPoint</vt:lpstr>
    </vt:vector>
  </TitlesOfParts>
  <Company>Commission Scolaire des Patriotes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FONCTIONS EXÉCUTIVES</dc:title>
  <dc:creator>Utilisateur Windows</dc:creator>
  <cp:lastModifiedBy>Babineau Gloria</cp:lastModifiedBy>
  <cp:revision>500</cp:revision>
  <dcterms:created xsi:type="dcterms:W3CDTF">2014-10-02T13:10:23Z</dcterms:created>
  <dcterms:modified xsi:type="dcterms:W3CDTF">2016-10-24T17:18:28Z</dcterms:modified>
</cp:coreProperties>
</file>