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2" r:id="rId2"/>
    <p:sldId id="271" r:id="rId3"/>
    <p:sldId id="320" r:id="rId4"/>
    <p:sldId id="340" r:id="rId5"/>
    <p:sldId id="341" r:id="rId6"/>
    <p:sldId id="321" r:id="rId7"/>
    <p:sldId id="339" r:id="rId8"/>
    <p:sldId id="342" r:id="rId9"/>
    <p:sldId id="337" r:id="rId10"/>
    <p:sldId id="270" r:id="rId11"/>
    <p:sldId id="314" r:id="rId12"/>
    <p:sldId id="332" r:id="rId13"/>
    <p:sldId id="331" r:id="rId14"/>
    <p:sldId id="334" r:id="rId15"/>
    <p:sldId id="323" r:id="rId16"/>
    <p:sldId id="327" r:id="rId17"/>
    <p:sldId id="273" r:id="rId18"/>
    <p:sldId id="329" r:id="rId19"/>
    <p:sldId id="328" r:id="rId20"/>
    <p:sldId id="317" r:id="rId21"/>
    <p:sldId id="324" r:id="rId22"/>
    <p:sldId id="315" r:id="rId23"/>
    <p:sldId id="326" r:id="rId24"/>
    <p:sldId id="318" r:id="rId25"/>
    <p:sldId id="333" r:id="rId26"/>
    <p:sldId id="338" r:id="rId27"/>
    <p:sldId id="325" r:id="rId28"/>
    <p:sldId id="272" r:id="rId29"/>
    <p:sldId id="330" r:id="rId30"/>
    <p:sldId id="335" r:id="rId31"/>
    <p:sldId id="319" r:id="rId32"/>
    <p:sldId id="322" r:id="rId33"/>
    <p:sldId id="316" r:id="rId34"/>
    <p:sldId id="311" r:id="rId35"/>
  </p:sldIdLst>
  <p:sldSz cx="9144000" cy="6858000" type="screen4x3"/>
  <p:notesSz cx="7016750" cy="9309100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3399"/>
    <a:srgbClr val="007A5A"/>
    <a:srgbClr val="660066"/>
    <a:srgbClr val="FF0000"/>
    <a:srgbClr val="C3B10B"/>
    <a:srgbClr val="B69C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712" autoAdjust="0"/>
  </p:normalViewPr>
  <p:slideViewPr>
    <p:cSldViewPr>
      <p:cViewPr varScale="1">
        <p:scale>
          <a:sx n="86" d="100"/>
          <a:sy n="86" d="100"/>
        </p:scale>
        <p:origin x="918" y="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30" y="-84"/>
      </p:cViewPr>
      <p:guideLst>
        <p:guide orient="horz" pos="293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9BCC2-6E51-4BBA-B922-331B13928DF1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CED0958-0905-4035-8DD2-FC67E887D40A}">
      <dgm:prSet phldrT="[Texte]"/>
      <dgm:spPr/>
      <dgm:t>
        <a:bodyPr/>
        <a:lstStyle/>
        <a:p>
          <a:r>
            <a:rPr lang="fr-CA" dirty="0">
              <a:solidFill>
                <a:srgbClr val="CC0099"/>
              </a:solidFill>
              <a:latin typeface="Papyrus" panose="03070502060502030205" pitchFamily="66" charset="0"/>
            </a:rPr>
            <a:t>L’agressivité dite « normale »</a:t>
          </a:r>
        </a:p>
      </dgm:t>
    </dgm:pt>
    <dgm:pt modelId="{5FF33275-0B48-448A-B800-6436BD18D563}" type="parTrans" cxnId="{41A60C46-8328-465A-BB24-B47A076A5555}">
      <dgm:prSet/>
      <dgm:spPr/>
      <dgm:t>
        <a:bodyPr/>
        <a:lstStyle/>
        <a:p>
          <a:endParaRPr lang="fr-CA"/>
        </a:p>
      </dgm:t>
    </dgm:pt>
    <dgm:pt modelId="{2358324C-1DEA-43C0-926F-1E92BA28BC04}" type="sibTrans" cxnId="{41A60C46-8328-465A-BB24-B47A076A5555}">
      <dgm:prSet/>
      <dgm:spPr/>
      <dgm:t>
        <a:bodyPr/>
        <a:lstStyle/>
        <a:p>
          <a:endParaRPr lang="fr-CA"/>
        </a:p>
      </dgm:t>
    </dgm:pt>
    <dgm:pt modelId="{47B01E9C-6C84-4ACD-ABFA-F82C15F4E76B}">
      <dgm:prSet phldrT="[Texte]" custT="1"/>
      <dgm:spPr/>
      <dgm:t>
        <a:bodyPr/>
        <a:lstStyle/>
        <a:p>
          <a:r>
            <a:rPr lang="fr-CA" sz="2000" dirty="0"/>
            <a:t>Celle qui se manifeste chez les enfants de 0-5 ans.</a:t>
          </a:r>
        </a:p>
      </dgm:t>
    </dgm:pt>
    <dgm:pt modelId="{9AA4AB71-80C2-48A9-8DA5-B907A848FF32}" type="parTrans" cxnId="{0F3D6D15-8A15-4EF7-9AAE-BA85207EF37B}">
      <dgm:prSet/>
      <dgm:spPr/>
      <dgm:t>
        <a:bodyPr/>
        <a:lstStyle/>
        <a:p>
          <a:endParaRPr lang="fr-CA"/>
        </a:p>
      </dgm:t>
    </dgm:pt>
    <dgm:pt modelId="{C83CFBA5-ABA5-4539-961D-2421A4230BFA}" type="sibTrans" cxnId="{0F3D6D15-8A15-4EF7-9AAE-BA85207EF37B}">
      <dgm:prSet/>
      <dgm:spPr/>
      <dgm:t>
        <a:bodyPr/>
        <a:lstStyle/>
        <a:p>
          <a:endParaRPr lang="fr-CA"/>
        </a:p>
      </dgm:t>
    </dgm:pt>
    <dgm:pt modelId="{F0F62EF6-6854-4783-A9A3-FE2BB3D7A699}">
      <dgm:prSet phldrT="[Texte]"/>
      <dgm:spPr/>
      <dgm:t>
        <a:bodyPr/>
        <a:lstStyle/>
        <a:p>
          <a:r>
            <a:rPr lang="fr-CA" dirty="0">
              <a:solidFill>
                <a:srgbClr val="CC0099"/>
              </a:solidFill>
              <a:latin typeface="Papyrus" panose="03070502060502030205" pitchFamily="66" charset="0"/>
            </a:rPr>
            <a:t>L’agressivité dite « anormale »</a:t>
          </a:r>
        </a:p>
      </dgm:t>
    </dgm:pt>
    <dgm:pt modelId="{D77C266C-21BC-4882-A969-EBF543881CD3}" type="parTrans" cxnId="{4254DB44-2EFF-4900-8914-18D0186BC326}">
      <dgm:prSet/>
      <dgm:spPr/>
      <dgm:t>
        <a:bodyPr/>
        <a:lstStyle/>
        <a:p>
          <a:endParaRPr lang="fr-CA"/>
        </a:p>
      </dgm:t>
    </dgm:pt>
    <dgm:pt modelId="{E8C41DCA-72F4-4AF2-BB6A-3A36925949B0}" type="sibTrans" cxnId="{4254DB44-2EFF-4900-8914-18D0186BC326}">
      <dgm:prSet/>
      <dgm:spPr/>
      <dgm:t>
        <a:bodyPr/>
        <a:lstStyle/>
        <a:p>
          <a:endParaRPr lang="fr-CA"/>
        </a:p>
      </dgm:t>
    </dgm:pt>
    <dgm:pt modelId="{151F0C16-B24D-4DAA-9B0F-509E2D18F780}">
      <dgm:prSet phldrT="[Texte]" custT="1"/>
      <dgm:spPr/>
      <dgm:t>
        <a:bodyPr/>
        <a:lstStyle/>
        <a:p>
          <a:r>
            <a:rPr lang="fr-CA" sz="2000" u="sng" dirty="0"/>
            <a:t>Fréquence</a:t>
          </a:r>
        </a:p>
      </dgm:t>
    </dgm:pt>
    <dgm:pt modelId="{D7BC50C6-B3C9-4E04-8605-2CFDE24E473D}" type="parTrans" cxnId="{2538414D-6E3C-48CA-9AC3-C69417A277A7}">
      <dgm:prSet/>
      <dgm:spPr/>
      <dgm:t>
        <a:bodyPr/>
        <a:lstStyle/>
        <a:p>
          <a:endParaRPr lang="fr-CA"/>
        </a:p>
      </dgm:t>
    </dgm:pt>
    <dgm:pt modelId="{1FEB9B7A-2569-4A37-9D69-D1490642ABB3}" type="sibTrans" cxnId="{2538414D-6E3C-48CA-9AC3-C69417A277A7}">
      <dgm:prSet/>
      <dgm:spPr/>
      <dgm:t>
        <a:bodyPr/>
        <a:lstStyle/>
        <a:p>
          <a:endParaRPr lang="fr-CA"/>
        </a:p>
      </dgm:t>
    </dgm:pt>
    <dgm:pt modelId="{4F18F9F8-0D89-45A5-B364-5D5790C2616B}">
      <dgm:prSet phldrT="[Texte]"/>
      <dgm:spPr/>
      <dgm:t>
        <a:bodyPr/>
        <a:lstStyle/>
        <a:p>
          <a:endParaRPr lang="fr-CA" sz="1900" dirty="0"/>
        </a:p>
      </dgm:t>
    </dgm:pt>
    <dgm:pt modelId="{8CA6CC1B-02AD-4101-83E4-953E14091140}" type="parTrans" cxnId="{DC8E1787-5DDA-4D47-82F3-24092DABE276}">
      <dgm:prSet/>
      <dgm:spPr/>
      <dgm:t>
        <a:bodyPr/>
        <a:lstStyle/>
        <a:p>
          <a:endParaRPr lang="fr-CA"/>
        </a:p>
      </dgm:t>
    </dgm:pt>
    <dgm:pt modelId="{717907E5-F1E3-4187-9207-65833078B511}" type="sibTrans" cxnId="{DC8E1787-5DDA-4D47-82F3-24092DABE276}">
      <dgm:prSet/>
      <dgm:spPr/>
      <dgm:t>
        <a:bodyPr/>
        <a:lstStyle/>
        <a:p>
          <a:endParaRPr lang="fr-CA"/>
        </a:p>
      </dgm:t>
    </dgm:pt>
    <dgm:pt modelId="{49B3042C-E410-473A-9D3F-1398591CDB41}">
      <dgm:prSet phldrT="[Texte]" custT="1"/>
      <dgm:spPr/>
      <dgm:t>
        <a:bodyPr/>
        <a:lstStyle/>
        <a:p>
          <a:r>
            <a:rPr lang="fr-CA" sz="2000" u="sng" dirty="0"/>
            <a:t>Intensité</a:t>
          </a:r>
        </a:p>
      </dgm:t>
    </dgm:pt>
    <dgm:pt modelId="{C7D199FD-C466-454E-86FC-0DB7B5B4C0EA}" type="parTrans" cxnId="{D9BCBF49-291D-41B2-9938-DFF5ED4D7EA2}">
      <dgm:prSet/>
      <dgm:spPr/>
      <dgm:t>
        <a:bodyPr/>
        <a:lstStyle/>
        <a:p>
          <a:endParaRPr lang="fr-CA"/>
        </a:p>
      </dgm:t>
    </dgm:pt>
    <dgm:pt modelId="{0534F960-E0A7-4830-8734-228724662E9B}" type="sibTrans" cxnId="{D9BCBF49-291D-41B2-9938-DFF5ED4D7EA2}">
      <dgm:prSet/>
      <dgm:spPr/>
      <dgm:t>
        <a:bodyPr/>
        <a:lstStyle/>
        <a:p>
          <a:endParaRPr lang="fr-CA"/>
        </a:p>
      </dgm:t>
    </dgm:pt>
    <dgm:pt modelId="{E8469B6B-128D-4782-8E60-A657C4DEE972}">
      <dgm:prSet phldrT="[Texte]"/>
      <dgm:spPr/>
      <dgm:t>
        <a:bodyPr/>
        <a:lstStyle/>
        <a:p>
          <a:endParaRPr lang="fr-CA" sz="1800" dirty="0"/>
        </a:p>
      </dgm:t>
    </dgm:pt>
    <dgm:pt modelId="{9A0D0B0A-C5ED-4144-9C5B-92F1DEFE96F1}" type="parTrans" cxnId="{EBB6794A-C55C-4968-B208-0C1FBB326D8F}">
      <dgm:prSet/>
      <dgm:spPr/>
      <dgm:t>
        <a:bodyPr/>
        <a:lstStyle/>
        <a:p>
          <a:endParaRPr lang="fr-CA"/>
        </a:p>
      </dgm:t>
    </dgm:pt>
    <dgm:pt modelId="{465A3E04-A3A2-460C-A913-E745726A822C}" type="sibTrans" cxnId="{EBB6794A-C55C-4968-B208-0C1FBB326D8F}">
      <dgm:prSet/>
      <dgm:spPr/>
      <dgm:t>
        <a:bodyPr/>
        <a:lstStyle/>
        <a:p>
          <a:endParaRPr lang="fr-CA"/>
        </a:p>
      </dgm:t>
    </dgm:pt>
    <dgm:pt modelId="{13B7192A-649B-4E04-9C1C-65EEF73D75A3}">
      <dgm:prSet phldrT="[Texte]" custT="1"/>
      <dgm:spPr/>
      <dgm:t>
        <a:bodyPr/>
        <a:lstStyle/>
        <a:p>
          <a:r>
            <a:rPr lang="fr-CA" sz="2000" dirty="0"/>
            <a:t>L'enfant semble éprouver du plaisir à blesser les autres. </a:t>
          </a:r>
        </a:p>
      </dgm:t>
    </dgm:pt>
    <dgm:pt modelId="{5E742701-F24C-4067-9C5A-E1369A23C86C}" type="parTrans" cxnId="{7E9FA629-0BFD-4B98-A025-9882F8D1152A}">
      <dgm:prSet/>
      <dgm:spPr/>
      <dgm:t>
        <a:bodyPr/>
        <a:lstStyle/>
        <a:p>
          <a:endParaRPr lang="fr-CA"/>
        </a:p>
      </dgm:t>
    </dgm:pt>
    <dgm:pt modelId="{8D860B71-56B8-4B84-9315-10D5173BE679}" type="sibTrans" cxnId="{7E9FA629-0BFD-4B98-A025-9882F8D1152A}">
      <dgm:prSet/>
      <dgm:spPr/>
      <dgm:t>
        <a:bodyPr/>
        <a:lstStyle/>
        <a:p>
          <a:endParaRPr lang="fr-CA"/>
        </a:p>
      </dgm:t>
    </dgm:pt>
    <dgm:pt modelId="{A81BAFD2-2BEE-4684-A13D-967CC874F9F8}">
      <dgm:prSet phldrT="[Texte]" custT="1"/>
      <dgm:spPr/>
      <dgm:t>
        <a:bodyPr/>
        <a:lstStyle/>
        <a:p>
          <a:r>
            <a:rPr lang="fr-CA" sz="2000" dirty="0"/>
            <a:t>Dangerosité et planification des gestes.</a:t>
          </a:r>
        </a:p>
      </dgm:t>
    </dgm:pt>
    <dgm:pt modelId="{4403E7B8-F5A1-4643-BE7B-D85338441252}" type="parTrans" cxnId="{555B3BE8-38CF-40BC-A725-8BE8977BCB57}">
      <dgm:prSet/>
      <dgm:spPr/>
      <dgm:t>
        <a:bodyPr/>
        <a:lstStyle/>
        <a:p>
          <a:endParaRPr lang="fr-CA"/>
        </a:p>
      </dgm:t>
    </dgm:pt>
    <dgm:pt modelId="{485AB02B-7A98-4B02-B924-9EFA269DCD0D}" type="sibTrans" cxnId="{555B3BE8-38CF-40BC-A725-8BE8977BCB57}">
      <dgm:prSet/>
      <dgm:spPr/>
      <dgm:t>
        <a:bodyPr/>
        <a:lstStyle/>
        <a:p>
          <a:endParaRPr lang="fr-CA"/>
        </a:p>
      </dgm:t>
    </dgm:pt>
    <dgm:pt modelId="{048B5581-67CA-428B-9DB2-2BC51E345802}">
      <dgm:prSet phldrT="[Texte]" custT="1"/>
      <dgm:spPr/>
      <dgm:t>
        <a:bodyPr/>
        <a:lstStyle/>
        <a:p>
          <a:r>
            <a:rPr lang="fr-CA" sz="2000" dirty="0"/>
            <a:t>Violence exercée sur des animaux.</a:t>
          </a:r>
        </a:p>
      </dgm:t>
    </dgm:pt>
    <dgm:pt modelId="{CA219BFB-3371-4EBE-A693-D3CE3156E8A3}" type="parTrans" cxnId="{9A346ED1-42DA-4D1C-8069-50628A9E5F84}">
      <dgm:prSet/>
      <dgm:spPr/>
      <dgm:t>
        <a:bodyPr/>
        <a:lstStyle/>
        <a:p>
          <a:endParaRPr lang="fr-CA"/>
        </a:p>
      </dgm:t>
    </dgm:pt>
    <dgm:pt modelId="{AD4468B9-ABF6-4516-A789-A74DEF0C63E3}" type="sibTrans" cxnId="{9A346ED1-42DA-4D1C-8069-50628A9E5F84}">
      <dgm:prSet/>
      <dgm:spPr/>
      <dgm:t>
        <a:bodyPr/>
        <a:lstStyle/>
        <a:p>
          <a:endParaRPr lang="fr-CA"/>
        </a:p>
      </dgm:t>
    </dgm:pt>
    <dgm:pt modelId="{68FF5BCE-1106-4302-A61F-6A5256D00D08}">
      <dgm:prSet phldrT="[Texte]" custT="1"/>
      <dgm:spPr/>
      <dgm:t>
        <a:bodyPr/>
        <a:lstStyle/>
        <a:p>
          <a:r>
            <a:rPr lang="fr-CA" sz="2000" dirty="0"/>
            <a:t>Gestes destructeurs (mettre le feu).</a:t>
          </a:r>
        </a:p>
      </dgm:t>
    </dgm:pt>
    <dgm:pt modelId="{977A65D6-ED41-4A93-B2F3-5FC6078C0895}" type="parTrans" cxnId="{7BDFBE8D-37C1-4B88-88EF-5C58B0499FFF}">
      <dgm:prSet/>
      <dgm:spPr/>
      <dgm:t>
        <a:bodyPr/>
        <a:lstStyle/>
        <a:p>
          <a:endParaRPr lang="fr-CA"/>
        </a:p>
      </dgm:t>
    </dgm:pt>
    <dgm:pt modelId="{FCA12E4B-F6DA-4AA4-8429-3A59D4D7C1BE}" type="sibTrans" cxnId="{7BDFBE8D-37C1-4B88-88EF-5C58B0499FFF}">
      <dgm:prSet/>
      <dgm:spPr/>
      <dgm:t>
        <a:bodyPr/>
        <a:lstStyle/>
        <a:p>
          <a:endParaRPr lang="fr-CA"/>
        </a:p>
      </dgm:t>
    </dgm:pt>
    <dgm:pt modelId="{D0DD2C44-E692-46CA-AB41-06046BF673D0}">
      <dgm:prSet phldrT="[Texte]" custT="1"/>
      <dgm:spPr/>
      <dgm:t>
        <a:bodyPr/>
        <a:lstStyle/>
        <a:p>
          <a:endParaRPr lang="fr-CA" sz="2000" u="sng" dirty="0"/>
        </a:p>
      </dgm:t>
    </dgm:pt>
    <dgm:pt modelId="{8392AC8C-18A3-4C94-83C1-DC4A467FAD2B}" type="parTrans" cxnId="{A9772012-2B27-406E-98FA-6246856563DE}">
      <dgm:prSet/>
      <dgm:spPr/>
      <dgm:t>
        <a:bodyPr/>
        <a:lstStyle/>
        <a:p>
          <a:endParaRPr lang="fr-CA"/>
        </a:p>
      </dgm:t>
    </dgm:pt>
    <dgm:pt modelId="{87C86598-B280-49AB-8004-09C0209C806B}" type="sibTrans" cxnId="{A9772012-2B27-406E-98FA-6246856563DE}">
      <dgm:prSet/>
      <dgm:spPr/>
      <dgm:t>
        <a:bodyPr/>
        <a:lstStyle/>
        <a:p>
          <a:endParaRPr lang="fr-CA"/>
        </a:p>
      </dgm:t>
    </dgm:pt>
    <dgm:pt modelId="{B72A81E9-2659-40E1-B35F-8E992480D07C}">
      <dgm:prSet phldrT="[Texte]" custT="1"/>
      <dgm:spPr/>
      <dgm:t>
        <a:bodyPr/>
        <a:lstStyle/>
        <a:p>
          <a:r>
            <a:rPr lang="fr-CA" sz="2000" dirty="0"/>
            <a:t>Ils n’ont pas encore développé des stratégies pacifiques pour résoudre leurs conflits. </a:t>
          </a:r>
        </a:p>
      </dgm:t>
    </dgm:pt>
    <dgm:pt modelId="{B44EC106-7820-4D12-9890-81BF90AB7B9B}" type="parTrans" cxnId="{60570F51-51E2-4CAB-850D-585203823960}">
      <dgm:prSet/>
      <dgm:spPr/>
      <dgm:t>
        <a:bodyPr/>
        <a:lstStyle/>
        <a:p>
          <a:endParaRPr lang="fr-CA"/>
        </a:p>
      </dgm:t>
    </dgm:pt>
    <dgm:pt modelId="{BE01CD3D-2A8F-43A8-8787-0F5A5833285E}" type="sibTrans" cxnId="{60570F51-51E2-4CAB-850D-585203823960}">
      <dgm:prSet/>
      <dgm:spPr/>
      <dgm:t>
        <a:bodyPr/>
        <a:lstStyle/>
        <a:p>
          <a:endParaRPr lang="fr-CA"/>
        </a:p>
      </dgm:t>
    </dgm:pt>
    <dgm:pt modelId="{0776EFED-61F1-4E1D-BF81-01B1FD4855B6}">
      <dgm:prSet phldrT="[Texte]" custT="1"/>
      <dgm:spPr/>
      <dgm:t>
        <a:bodyPr/>
        <a:lstStyle/>
        <a:p>
          <a:endParaRPr lang="fr-CA" sz="2000" dirty="0"/>
        </a:p>
      </dgm:t>
    </dgm:pt>
    <dgm:pt modelId="{1CEC5C1E-6CEB-471F-9D29-3E9C8057A4D9}" type="parTrans" cxnId="{998FFDBC-ABA4-4C30-B6E6-B1AA79A67B74}">
      <dgm:prSet/>
      <dgm:spPr/>
      <dgm:t>
        <a:bodyPr/>
        <a:lstStyle/>
        <a:p>
          <a:endParaRPr lang="fr-CA"/>
        </a:p>
      </dgm:t>
    </dgm:pt>
    <dgm:pt modelId="{6763CEA9-614F-41EF-9CFD-9638E4F52ECD}" type="sibTrans" cxnId="{998FFDBC-ABA4-4C30-B6E6-B1AA79A67B74}">
      <dgm:prSet/>
      <dgm:spPr/>
      <dgm:t>
        <a:bodyPr/>
        <a:lstStyle/>
        <a:p>
          <a:endParaRPr lang="fr-CA"/>
        </a:p>
      </dgm:t>
    </dgm:pt>
    <dgm:pt modelId="{044B4EEE-5E5F-45D4-B8BA-9E6AF674FF17}">
      <dgm:prSet phldrT="[Texte]" custT="1"/>
      <dgm:spPr/>
      <dgm:t>
        <a:bodyPr/>
        <a:lstStyle/>
        <a:p>
          <a:r>
            <a:rPr lang="fr-CA" sz="2000" dirty="0"/>
            <a:t>Ils ont de la difficulté à comprendre et à réguler leurs émotions.</a:t>
          </a:r>
        </a:p>
      </dgm:t>
    </dgm:pt>
    <dgm:pt modelId="{49316ADB-13B3-4080-B91C-99554F880EFD}" type="sibTrans" cxnId="{CDCC0292-E46F-4B5C-AC36-CCD95B6E4DDE}">
      <dgm:prSet/>
      <dgm:spPr/>
      <dgm:t>
        <a:bodyPr/>
        <a:lstStyle/>
        <a:p>
          <a:endParaRPr lang="fr-CA"/>
        </a:p>
      </dgm:t>
    </dgm:pt>
    <dgm:pt modelId="{4A915449-05D2-44D8-BED3-8FB41CF203AF}" type="parTrans" cxnId="{CDCC0292-E46F-4B5C-AC36-CCD95B6E4DDE}">
      <dgm:prSet/>
      <dgm:spPr/>
      <dgm:t>
        <a:bodyPr/>
        <a:lstStyle/>
        <a:p>
          <a:endParaRPr lang="fr-CA"/>
        </a:p>
      </dgm:t>
    </dgm:pt>
    <dgm:pt modelId="{E688CFD8-61E6-49C1-9803-64A8C9B9E3B5}">
      <dgm:prSet phldrT="[Texte]" custT="1"/>
      <dgm:spPr/>
      <dgm:t>
        <a:bodyPr/>
        <a:lstStyle/>
        <a:p>
          <a:r>
            <a:rPr lang="fr-CA" sz="2000" dirty="0"/>
            <a:t>Ils n’expriment pas ses frustrations de manière adéquate (adaptée).</a:t>
          </a:r>
        </a:p>
      </dgm:t>
    </dgm:pt>
    <dgm:pt modelId="{38D8FE9A-6F68-4B5F-8AF4-F2CFD1B3E3CD}" type="parTrans" cxnId="{E6906ECB-C9F3-45B9-BB6F-D4900B219347}">
      <dgm:prSet/>
      <dgm:spPr/>
      <dgm:t>
        <a:bodyPr/>
        <a:lstStyle/>
        <a:p>
          <a:endParaRPr lang="fr-CA"/>
        </a:p>
      </dgm:t>
    </dgm:pt>
    <dgm:pt modelId="{211FA31C-61A3-458D-B999-0EA91571193E}" type="sibTrans" cxnId="{E6906ECB-C9F3-45B9-BB6F-D4900B219347}">
      <dgm:prSet/>
      <dgm:spPr/>
      <dgm:t>
        <a:bodyPr/>
        <a:lstStyle/>
        <a:p>
          <a:endParaRPr lang="fr-CA"/>
        </a:p>
      </dgm:t>
    </dgm:pt>
    <dgm:pt modelId="{3183386D-1748-4915-9829-7F523593F30E}">
      <dgm:prSet phldrT="[Texte]" custT="1"/>
      <dgm:spPr/>
      <dgm:t>
        <a:bodyPr/>
        <a:lstStyle/>
        <a:p>
          <a:endParaRPr lang="fr-CA" sz="2000" dirty="0"/>
        </a:p>
      </dgm:t>
    </dgm:pt>
    <dgm:pt modelId="{6A5D583F-096E-474A-9369-92D71883C631}" type="parTrans" cxnId="{E354A0A8-BAF6-4905-B7FF-788959AB4A0A}">
      <dgm:prSet/>
      <dgm:spPr/>
      <dgm:t>
        <a:bodyPr/>
        <a:lstStyle/>
        <a:p>
          <a:endParaRPr lang="fr-CA"/>
        </a:p>
      </dgm:t>
    </dgm:pt>
    <dgm:pt modelId="{BBE3DD75-0DFC-4998-A592-E78AC43FB6ED}" type="sibTrans" cxnId="{E354A0A8-BAF6-4905-B7FF-788959AB4A0A}">
      <dgm:prSet/>
      <dgm:spPr/>
      <dgm:t>
        <a:bodyPr/>
        <a:lstStyle/>
        <a:p>
          <a:endParaRPr lang="fr-CA"/>
        </a:p>
      </dgm:t>
    </dgm:pt>
    <dgm:pt modelId="{E4F39BE1-AC35-4CB7-9D8C-C1F5972734F8}">
      <dgm:prSet phldrT="[Texte]" custT="1"/>
      <dgm:spPr/>
      <dgm:t>
        <a:bodyPr/>
        <a:lstStyle/>
        <a:p>
          <a:endParaRPr lang="fr-CA" sz="2000" dirty="0"/>
        </a:p>
      </dgm:t>
    </dgm:pt>
    <dgm:pt modelId="{9F8F4060-6DB5-4227-991C-45EA638664ED}" type="parTrans" cxnId="{54E7D822-B1E7-4278-8590-863BDB775C4E}">
      <dgm:prSet/>
      <dgm:spPr/>
      <dgm:t>
        <a:bodyPr/>
        <a:lstStyle/>
        <a:p>
          <a:endParaRPr lang="fr-CA"/>
        </a:p>
      </dgm:t>
    </dgm:pt>
    <dgm:pt modelId="{AE3F98D8-84C4-4192-9E4F-75CDC459754E}" type="sibTrans" cxnId="{54E7D822-B1E7-4278-8590-863BDB775C4E}">
      <dgm:prSet/>
      <dgm:spPr/>
      <dgm:t>
        <a:bodyPr/>
        <a:lstStyle/>
        <a:p>
          <a:endParaRPr lang="fr-CA"/>
        </a:p>
      </dgm:t>
    </dgm:pt>
    <dgm:pt modelId="{A4F7063B-5D61-470C-B847-3820801575E3}">
      <dgm:prSet phldrT="[Texte]" custT="1"/>
      <dgm:spPr/>
      <dgm:t>
        <a:bodyPr/>
        <a:lstStyle/>
        <a:p>
          <a:endParaRPr lang="fr-CA" sz="2000" dirty="0"/>
        </a:p>
      </dgm:t>
    </dgm:pt>
    <dgm:pt modelId="{50A178E1-36B7-4DD1-8FB0-B75631B56997}" type="parTrans" cxnId="{94EF62FF-F16C-4BEB-B489-2A6D77098440}">
      <dgm:prSet/>
      <dgm:spPr/>
      <dgm:t>
        <a:bodyPr/>
        <a:lstStyle/>
        <a:p>
          <a:endParaRPr lang="fr-CA"/>
        </a:p>
      </dgm:t>
    </dgm:pt>
    <dgm:pt modelId="{2F092A34-9B40-4136-AB15-600C79643BDD}" type="sibTrans" cxnId="{94EF62FF-F16C-4BEB-B489-2A6D77098440}">
      <dgm:prSet/>
      <dgm:spPr/>
      <dgm:t>
        <a:bodyPr/>
        <a:lstStyle/>
        <a:p>
          <a:endParaRPr lang="fr-CA"/>
        </a:p>
      </dgm:t>
    </dgm:pt>
    <dgm:pt modelId="{21165CD7-AA48-47A1-B8BB-12BDA1CDA73D}">
      <dgm:prSet phldrT="[Texte]" custT="1"/>
      <dgm:spPr/>
      <dgm:t>
        <a:bodyPr/>
        <a:lstStyle/>
        <a:p>
          <a:endParaRPr lang="fr-CA" sz="2000" dirty="0"/>
        </a:p>
      </dgm:t>
    </dgm:pt>
    <dgm:pt modelId="{16B37DDA-4416-41A9-ADED-A37F931E246A}" type="parTrans" cxnId="{B7903A12-EAC9-49CB-85F1-1D6A9EB0F7A0}">
      <dgm:prSet/>
      <dgm:spPr/>
      <dgm:t>
        <a:bodyPr/>
        <a:lstStyle/>
        <a:p>
          <a:endParaRPr lang="fr-CA"/>
        </a:p>
      </dgm:t>
    </dgm:pt>
    <dgm:pt modelId="{812405DB-100B-401D-BD5E-46B133AF7A58}" type="sibTrans" cxnId="{B7903A12-EAC9-49CB-85F1-1D6A9EB0F7A0}">
      <dgm:prSet/>
      <dgm:spPr/>
      <dgm:t>
        <a:bodyPr/>
        <a:lstStyle/>
        <a:p>
          <a:endParaRPr lang="fr-CA"/>
        </a:p>
      </dgm:t>
    </dgm:pt>
    <dgm:pt modelId="{8ACDD738-19A8-4339-B1B0-D4B5FFF0043E}">
      <dgm:prSet phldrT="[Texte]" custT="1"/>
      <dgm:spPr/>
      <dgm:t>
        <a:bodyPr/>
        <a:lstStyle/>
        <a:p>
          <a:endParaRPr lang="fr-CA" sz="2000" dirty="0"/>
        </a:p>
      </dgm:t>
    </dgm:pt>
    <dgm:pt modelId="{A72FBE97-7858-4386-8EF9-AB0FB44C01FF}" type="parTrans" cxnId="{69B53060-5123-47F6-83BC-40FDB36BF528}">
      <dgm:prSet/>
      <dgm:spPr/>
      <dgm:t>
        <a:bodyPr/>
        <a:lstStyle/>
        <a:p>
          <a:endParaRPr lang="fr-CA"/>
        </a:p>
      </dgm:t>
    </dgm:pt>
    <dgm:pt modelId="{D8D6111E-BBB6-4563-92F3-C737D3B42C92}" type="sibTrans" cxnId="{69B53060-5123-47F6-83BC-40FDB36BF528}">
      <dgm:prSet/>
      <dgm:spPr/>
      <dgm:t>
        <a:bodyPr/>
        <a:lstStyle/>
        <a:p>
          <a:endParaRPr lang="fr-CA"/>
        </a:p>
      </dgm:t>
    </dgm:pt>
    <dgm:pt modelId="{2F12E2BA-2454-4906-914D-4C7404DD07BE}" type="pres">
      <dgm:prSet presAssocID="{A3C9BCC2-6E51-4BBA-B922-331B13928DF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CA"/>
        </a:p>
      </dgm:t>
    </dgm:pt>
    <dgm:pt modelId="{F6AF22AE-F859-42C9-A1BD-76F6E4C86750}" type="pres">
      <dgm:prSet presAssocID="{ECED0958-0905-4035-8DD2-FC67E887D40A}" presName="compositeNode" presStyleCnt="0">
        <dgm:presLayoutVars>
          <dgm:bulletEnabled val="1"/>
        </dgm:presLayoutVars>
      </dgm:prSet>
      <dgm:spPr/>
    </dgm:pt>
    <dgm:pt modelId="{D59FC98F-4D28-4ECA-8C8A-C1091B63836E}" type="pres">
      <dgm:prSet presAssocID="{ECED0958-0905-4035-8DD2-FC67E887D40A}" presName="imag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AAE350-E424-4614-91A7-F07CFD19BEEA}" type="pres">
      <dgm:prSet presAssocID="{ECED0958-0905-4035-8DD2-FC67E887D40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4ADF2C5-522B-4FE5-937D-2D7C4703B3CA}" type="pres">
      <dgm:prSet presAssocID="{ECED0958-0905-4035-8DD2-FC67E887D40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692277E-ED63-40A3-890D-C20097FEBF5F}" type="pres">
      <dgm:prSet presAssocID="{2358324C-1DEA-43C0-926F-1E92BA28BC04}" presName="sibTrans" presStyleCnt="0"/>
      <dgm:spPr/>
    </dgm:pt>
    <dgm:pt modelId="{FE1CF045-17B3-447D-BF1E-66DB075A8B95}" type="pres">
      <dgm:prSet presAssocID="{F0F62EF6-6854-4783-A9A3-FE2BB3D7A699}" presName="compositeNode" presStyleCnt="0">
        <dgm:presLayoutVars>
          <dgm:bulletEnabled val="1"/>
        </dgm:presLayoutVars>
      </dgm:prSet>
      <dgm:spPr/>
    </dgm:pt>
    <dgm:pt modelId="{7080FEDB-E4B8-4EDF-A017-4D2AB8CF9132}" type="pres">
      <dgm:prSet presAssocID="{F0F62EF6-6854-4783-A9A3-FE2BB3D7A699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656EF8-27CA-488D-A83C-E93C1BAF020B}" type="pres">
      <dgm:prSet presAssocID="{F0F62EF6-6854-4783-A9A3-FE2BB3D7A69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34E6800-6637-4876-948A-69C488492566}" type="pres">
      <dgm:prSet presAssocID="{F0F62EF6-6854-4783-A9A3-FE2BB3D7A69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538414D-6E3C-48CA-9AC3-C69417A277A7}" srcId="{F0F62EF6-6854-4783-A9A3-FE2BB3D7A699}" destId="{151F0C16-B24D-4DAA-9B0F-509E2D18F780}" srcOrd="0" destOrd="0" parTransId="{D7BC50C6-B3C9-4E04-8605-2CFDE24E473D}" sibTransId="{1FEB9B7A-2569-4A37-9D69-D1490642ABB3}"/>
    <dgm:cxn modelId="{4254DB44-2EFF-4900-8914-18D0186BC326}" srcId="{A3C9BCC2-6E51-4BBA-B922-331B13928DF1}" destId="{F0F62EF6-6854-4783-A9A3-FE2BB3D7A699}" srcOrd="1" destOrd="0" parTransId="{D77C266C-21BC-4882-A969-EBF543881CD3}" sibTransId="{E8C41DCA-72F4-4AF2-BB6A-3A36925949B0}"/>
    <dgm:cxn modelId="{59EA0874-6CDC-4472-A876-991A85E12409}" type="presOf" srcId="{A81BAFD2-2BEE-4684-A13D-967CC874F9F8}" destId="{BF656EF8-27CA-488D-A83C-E93C1BAF020B}" srcOrd="0" destOrd="5" presId="urn:microsoft.com/office/officeart/2005/8/layout/hList2#1"/>
    <dgm:cxn modelId="{6F8CB5CF-51FC-423E-83E8-E9AAC359870F}" type="presOf" srcId="{151F0C16-B24D-4DAA-9B0F-509E2D18F780}" destId="{BF656EF8-27CA-488D-A83C-E93C1BAF020B}" srcOrd="0" destOrd="0" presId="urn:microsoft.com/office/officeart/2005/8/layout/hList2#1"/>
    <dgm:cxn modelId="{0F3D6D15-8A15-4EF7-9AAE-BA85207EF37B}" srcId="{ECED0958-0905-4035-8DD2-FC67E887D40A}" destId="{47B01E9C-6C84-4ACD-ABFA-F82C15F4E76B}" srcOrd="0" destOrd="0" parTransId="{9AA4AB71-80C2-48A9-8DA5-B907A848FF32}" sibTransId="{C83CFBA5-ABA5-4539-961D-2421A4230BFA}"/>
    <dgm:cxn modelId="{F3D4484E-AE27-4EC3-937D-5601D2BD74EA}" type="presOf" srcId="{68FF5BCE-1106-4302-A61F-6A5256D00D08}" destId="{BF656EF8-27CA-488D-A83C-E93C1BAF020B}" srcOrd="0" destOrd="9" presId="urn:microsoft.com/office/officeart/2005/8/layout/hList2#1"/>
    <dgm:cxn modelId="{E354A0A8-BAF6-4905-B7FF-788959AB4A0A}" srcId="{ECED0958-0905-4035-8DD2-FC67E887D40A}" destId="{3183386D-1748-4915-9829-7F523593F30E}" srcOrd="3" destOrd="0" parTransId="{6A5D583F-096E-474A-9369-92D71883C631}" sibTransId="{BBE3DD75-0DFC-4998-A592-E78AC43FB6ED}"/>
    <dgm:cxn modelId="{FC4C9B5D-60CD-4E5E-8980-B93D792DBEDC}" type="presOf" srcId="{0776EFED-61F1-4E1D-BF81-01B1FD4855B6}" destId="{44AAE350-E424-4614-91A7-F07CFD19BEEA}" srcOrd="0" destOrd="1" presId="urn:microsoft.com/office/officeart/2005/8/layout/hList2#1"/>
    <dgm:cxn modelId="{555B3BE8-38CF-40BC-A725-8BE8977BCB57}" srcId="{F0F62EF6-6854-4783-A9A3-FE2BB3D7A699}" destId="{A81BAFD2-2BEE-4684-A13D-967CC874F9F8}" srcOrd="5" destOrd="0" parTransId="{4403E7B8-F5A1-4643-BE7B-D85338441252}" sibTransId="{485AB02B-7A98-4B02-B924-9EFA269DCD0D}"/>
    <dgm:cxn modelId="{60570F51-51E2-4CAB-850D-585203823960}" srcId="{ECED0958-0905-4035-8DD2-FC67E887D40A}" destId="{B72A81E9-2659-40E1-B35F-8E992480D07C}" srcOrd="2" destOrd="0" parTransId="{B44EC106-7820-4D12-9890-81BF90AB7B9B}" sibTransId="{BE01CD3D-2A8F-43A8-8787-0F5A5833285E}"/>
    <dgm:cxn modelId="{2140F514-6228-48B8-8E87-324A67E283B9}" type="presOf" srcId="{A4F7063B-5D61-470C-B847-3820801575E3}" destId="{BF656EF8-27CA-488D-A83C-E93C1BAF020B}" srcOrd="0" destOrd="4" presId="urn:microsoft.com/office/officeart/2005/8/layout/hList2#1"/>
    <dgm:cxn modelId="{E47810A5-5C8E-4503-AD2B-5C1E6B17C588}" type="presOf" srcId="{A3C9BCC2-6E51-4BBA-B922-331B13928DF1}" destId="{2F12E2BA-2454-4906-914D-4C7404DD07BE}" srcOrd="0" destOrd="0" presId="urn:microsoft.com/office/officeart/2005/8/layout/hList2#1"/>
    <dgm:cxn modelId="{CDCC0292-E46F-4B5C-AC36-CCD95B6E4DDE}" srcId="{ECED0958-0905-4035-8DD2-FC67E887D40A}" destId="{044B4EEE-5E5F-45D4-B8BA-9E6AF674FF17}" srcOrd="4" destOrd="0" parTransId="{4A915449-05D2-44D8-BED3-8FB41CF203AF}" sibTransId="{49316ADB-13B3-4080-B91C-99554F880EFD}"/>
    <dgm:cxn modelId="{41A60C46-8328-465A-BB24-B47A076A5555}" srcId="{A3C9BCC2-6E51-4BBA-B922-331B13928DF1}" destId="{ECED0958-0905-4035-8DD2-FC67E887D40A}" srcOrd="0" destOrd="0" parTransId="{5FF33275-0B48-448A-B800-6436BD18D563}" sibTransId="{2358324C-1DEA-43C0-926F-1E92BA28BC04}"/>
    <dgm:cxn modelId="{82BE5577-E51F-4A17-AA5D-B4554694C3C0}" type="presOf" srcId="{3183386D-1748-4915-9829-7F523593F30E}" destId="{44AAE350-E424-4614-91A7-F07CFD19BEEA}" srcOrd="0" destOrd="3" presId="urn:microsoft.com/office/officeart/2005/8/layout/hList2#1"/>
    <dgm:cxn modelId="{B03AA59E-71F1-4672-A79E-BD125815F6CD}" type="presOf" srcId="{044B4EEE-5E5F-45D4-B8BA-9E6AF674FF17}" destId="{44AAE350-E424-4614-91A7-F07CFD19BEEA}" srcOrd="0" destOrd="4" presId="urn:microsoft.com/office/officeart/2005/8/layout/hList2#1"/>
    <dgm:cxn modelId="{CD89BEDA-E4FF-4E5C-B21D-521FC8D08595}" type="presOf" srcId="{ECED0958-0905-4035-8DD2-FC67E887D40A}" destId="{E4ADF2C5-522B-4FE5-937D-2D7C4703B3CA}" srcOrd="0" destOrd="0" presId="urn:microsoft.com/office/officeart/2005/8/layout/hList2#1"/>
    <dgm:cxn modelId="{47F8EF0E-2AFB-4327-9946-35F33BA8AC86}" type="presOf" srcId="{E4F39BE1-AC35-4CB7-9D8C-C1F5972734F8}" destId="{44AAE350-E424-4614-91A7-F07CFD19BEEA}" srcOrd="0" destOrd="5" presId="urn:microsoft.com/office/officeart/2005/8/layout/hList2#1"/>
    <dgm:cxn modelId="{917EF513-F19D-40E9-AEC4-5E298D4D5A1B}" type="presOf" srcId="{47B01E9C-6C84-4ACD-ABFA-F82C15F4E76B}" destId="{44AAE350-E424-4614-91A7-F07CFD19BEEA}" srcOrd="0" destOrd="0" presId="urn:microsoft.com/office/officeart/2005/8/layout/hList2#1"/>
    <dgm:cxn modelId="{E6906ECB-C9F3-45B9-BB6F-D4900B219347}" srcId="{ECED0958-0905-4035-8DD2-FC67E887D40A}" destId="{E688CFD8-61E6-49C1-9803-64A8C9B9E3B5}" srcOrd="6" destOrd="0" parTransId="{38D8FE9A-6F68-4B5F-8AF4-F2CFD1B3E3CD}" sibTransId="{211FA31C-61A3-458D-B999-0EA91571193E}"/>
    <dgm:cxn modelId="{297639F6-4703-4FE6-B736-DE641D649F56}" type="presOf" srcId="{F0F62EF6-6854-4783-A9A3-FE2BB3D7A699}" destId="{E34E6800-6637-4876-948A-69C488492566}" srcOrd="0" destOrd="0" presId="urn:microsoft.com/office/officeart/2005/8/layout/hList2#1"/>
    <dgm:cxn modelId="{2D3E5839-F612-493D-8D3B-E3479E519E9E}" type="presOf" srcId="{B72A81E9-2659-40E1-B35F-8E992480D07C}" destId="{44AAE350-E424-4614-91A7-F07CFD19BEEA}" srcOrd="0" destOrd="2" presId="urn:microsoft.com/office/officeart/2005/8/layout/hList2#1"/>
    <dgm:cxn modelId="{71CD7B8F-862E-488E-B81B-2C983B16E725}" type="presOf" srcId="{21165CD7-AA48-47A1-B8BB-12BDA1CDA73D}" destId="{BF656EF8-27CA-488D-A83C-E93C1BAF020B}" srcOrd="0" destOrd="6" presId="urn:microsoft.com/office/officeart/2005/8/layout/hList2#1"/>
    <dgm:cxn modelId="{732932B4-ACA8-441D-BF8F-E9FF6B46C6A9}" type="presOf" srcId="{048B5581-67CA-428B-9DB2-2BC51E345802}" destId="{BF656EF8-27CA-488D-A83C-E93C1BAF020B}" srcOrd="0" destOrd="7" presId="urn:microsoft.com/office/officeart/2005/8/layout/hList2#1"/>
    <dgm:cxn modelId="{5F5DA120-FCFE-4954-AEE5-B8D64A148556}" type="presOf" srcId="{4F18F9F8-0D89-45A5-B364-5D5790C2616B}" destId="{44AAE350-E424-4614-91A7-F07CFD19BEEA}" srcOrd="0" destOrd="7" presId="urn:microsoft.com/office/officeart/2005/8/layout/hList2#1"/>
    <dgm:cxn modelId="{DF38F574-2B9F-43F1-99AA-2A8F62602FEA}" type="presOf" srcId="{E688CFD8-61E6-49C1-9803-64A8C9B9E3B5}" destId="{44AAE350-E424-4614-91A7-F07CFD19BEEA}" srcOrd="0" destOrd="6" presId="urn:microsoft.com/office/officeart/2005/8/layout/hList2#1"/>
    <dgm:cxn modelId="{DC8E1787-5DDA-4D47-82F3-24092DABE276}" srcId="{ECED0958-0905-4035-8DD2-FC67E887D40A}" destId="{4F18F9F8-0D89-45A5-B364-5D5790C2616B}" srcOrd="7" destOrd="0" parTransId="{8CA6CC1B-02AD-4101-83E4-953E14091140}" sibTransId="{717907E5-F1E3-4187-9207-65833078B511}"/>
    <dgm:cxn modelId="{9A346ED1-42DA-4D1C-8069-50628A9E5F84}" srcId="{F0F62EF6-6854-4783-A9A3-FE2BB3D7A699}" destId="{048B5581-67CA-428B-9DB2-2BC51E345802}" srcOrd="7" destOrd="0" parTransId="{CA219BFB-3371-4EBE-A693-D3CE3156E8A3}" sibTransId="{AD4468B9-ABF6-4516-A789-A74DEF0C63E3}"/>
    <dgm:cxn modelId="{29FA8123-9A3C-46CD-A617-0FD40AE9BBAC}" type="presOf" srcId="{E8469B6B-128D-4782-8E60-A657C4DEE972}" destId="{BF656EF8-27CA-488D-A83C-E93C1BAF020B}" srcOrd="0" destOrd="10" presId="urn:microsoft.com/office/officeart/2005/8/layout/hList2#1"/>
    <dgm:cxn modelId="{54E7D822-B1E7-4278-8590-863BDB775C4E}" srcId="{ECED0958-0905-4035-8DD2-FC67E887D40A}" destId="{E4F39BE1-AC35-4CB7-9D8C-C1F5972734F8}" srcOrd="5" destOrd="0" parTransId="{9F8F4060-6DB5-4227-991C-45EA638664ED}" sibTransId="{AE3F98D8-84C4-4192-9E4F-75CDC459754E}"/>
    <dgm:cxn modelId="{A9772012-2B27-406E-98FA-6246856563DE}" srcId="{F0F62EF6-6854-4783-A9A3-FE2BB3D7A699}" destId="{D0DD2C44-E692-46CA-AB41-06046BF673D0}" srcOrd="2" destOrd="0" parTransId="{8392AC8C-18A3-4C94-83C1-DC4A467FAD2B}" sibTransId="{87C86598-B280-49AB-8004-09C0209C806B}"/>
    <dgm:cxn modelId="{FB5A7CC6-2F5C-41D1-91E9-7C0697733E2A}" type="presOf" srcId="{49B3042C-E410-473A-9D3F-1398591CDB41}" destId="{BF656EF8-27CA-488D-A83C-E93C1BAF020B}" srcOrd="0" destOrd="1" presId="urn:microsoft.com/office/officeart/2005/8/layout/hList2#1"/>
    <dgm:cxn modelId="{E8332F2B-3885-4D1C-82C0-FE2F4F26BA05}" type="presOf" srcId="{8ACDD738-19A8-4339-B1B0-D4B5FFF0043E}" destId="{BF656EF8-27CA-488D-A83C-E93C1BAF020B}" srcOrd="0" destOrd="8" presId="urn:microsoft.com/office/officeart/2005/8/layout/hList2#1"/>
    <dgm:cxn modelId="{7E9FA629-0BFD-4B98-A025-9882F8D1152A}" srcId="{F0F62EF6-6854-4783-A9A3-FE2BB3D7A699}" destId="{13B7192A-649B-4E04-9C1C-65EEF73D75A3}" srcOrd="3" destOrd="0" parTransId="{5E742701-F24C-4067-9C5A-E1369A23C86C}" sibTransId="{8D860B71-56B8-4B84-9315-10D5173BE679}"/>
    <dgm:cxn modelId="{CF368306-136C-48A7-9F95-1E176CD4D5DF}" type="presOf" srcId="{13B7192A-649B-4E04-9C1C-65EEF73D75A3}" destId="{BF656EF8-27CA-488D-A83C-E93C1BAF020B}" srcOrd="0" destOrd="3" presId="urn:microsoft.com/office/officeart/2005/8/layout/hList2#1"/>
    <dgm:cxn modelId="{69B53060-5123-47F6-83BC-40FDB36BF528}" srcId="{F0F62EF6-6854-4783-A9A3-FE2BB3D7A699}" destId="{8ACDD738-19A8-4339-B1B0-D4B5FFF0043E}" srcOrd="8" destOrd="0" parTransId="{A72FBE97-7858-4386-8EF9-AB0FB44C01FF}" sibTransId="{D8D6111E-BBB6-4563-92F3-C737D3B42C92}"/>
    <dgm:cxn modelId="{A9897171-6ED7-499F-8E8E-41AB4935EDBE}" type="presOf" srcId="{D0DD2C44-E692-46CA-AB41-06046BF673D0}" destId="{BF656EF8-27CA-488D-A83C-E93C1BAF020B}" srcOrd="0" destOrd="2" presId="urn:microsoft.com/office/officeart/2005/8/layout/hList2#1"/>
    <dgm:cxn modelId="{998FFDBC-ABA4-4C30-B6E6-B1AA79A67B74}" srcId="{ECED0958-0905-4035-8DD2-FC67E887D40A}" destId="{0776EFED-61F1-4E1D-BF81-01B1FD4855B6}" srcOrd="1" destOrd="0" parTransId="{1CEC5C1E-6CEB-471F-9D29-3E9C8057A4D9}" sibTransId="{6763CEA9-614F-41EF-9CFD-9638E4F52ECD}"/>
    <dgm:cxn modelId="{D9BCBF49-291D-41B2-9938-DFF5ED4D7EA2}" srcId="{F0F62EF6-6854-4783-A9A3-FE2BB3D7A699}" destId="{49B3042C-E410-473A-9D3F-1398591CDB41}" srcOrd="1" destOrd="0" parTransId="{C7D199FD-C466-454E-86FC-0DB7B5B4C0EA}" sibTransId="{0534F960-E0A7-4830-8734-228724662E9B}"/>
    <dgm:cxn modelId="{94EF62FF-F16C-4BEB-B489-2A6D77098440}" srcId="{F0F62EF6-6854-4783-A9A3-FE2BB3D7A699}" destId="{A4F7063B-5D61-470C-B847-3820801575E3}" srcOrd="4" destOrd="0" parTransId="{50A178E1-36B7-4DD1-8FB0-B75631B56997}" sibTransId="{2F092A34-9B40-4136-AB15-600C79643BDD}"/>
    <dgm:cxn modelId="{B7903A12-EAC9-49CB-85F1-1D6A9EB0F7A0}" srcId="{F0F62EF6-6854-4783-A9A3-FE2BB3D7A699}" destId="{21165CD7-AA48-47A1-B8BB-12BDA1CDA73D}" srcOrd="6" destOrd="0" parTransId="{16B37DDA-4416-41A9-ADED-A37F931E246A}" sibTransId="{812405DB-100B-401D-BD5E-46B133AF7A58}"/>
    <dgm:cxn modelId="{7BDFBE8D-37C1-4B88-88EF-5C58B0499FFF}" srcId="{F0F62EF6-6854-4783-A9A3-FE2BB3D7A699}" destId="{68FF5BCE-1106-4302-A61F-6A5256D00D08}" srcOrd="9" destOrd="0" parTransId="{977A65D6-ED41-4A93-B2F3-5FC6078C0895}" sibTransId="{FCA12E4B-F6DA-4AA4-8429-3A59D4D7C1BE}"/>
    <dgm:cxn modelId="{EBB6794A-C55C-4968-B208-0C1FBB326D8F}" srcId="{F0F62EF6-6854-4783-A9A3-FE2BB3D7A699}" destId="{E8469B6B-128D-4782-8E60-A657C4DEE972}" srcOrd="10" destOrd="0" parTransId="{9A0D0B0A-C5ED-4144-9C5B-92F1DEFE96F1}" sibTransId="{465A3E04-A3A2-460C-A913-E745726A822C}"/>
    <dgm:cxn modelId="{9EB4242B-D25B-4336-8EFB-3C93FDDFEF85}" type="presParOf" srcId="{2F12E2BA-2454-4906-914D-4C7404DD07BE}" destId="{F6AF22AE-F859-42C9-A1BD-76F6E4C86750}" srcOrd="0" destOrd="0" presId="urn:microsoft.com/office/officeart/2005/8/layout/hList2#1"/>
    <dgm:cxn modelId="{6AF7968B-495A-4579-8AB5-590644EA526B}" type="presParOf" srcId="{F6AF22AE-F859-42C9-A1BD-76F6E4C86750}" destId="{D59FC98F-4D28-4ECA-8C8A-C1091B63836E}" srcOrd="0" destOrd="0" presId="urn:microsoft.com/office/officeart/2005/8/layout/hList2#1"/>
    <dgm:cxn modelId="{056EA95E-470D-4257-94DE-2644345DE5B4}" type="presParOf" srcId="{F6AF22AE-F859-42C9-A1BD-76F6E4C86750}" destId="{44AAE350-E424-4614-91A7-F07CFD19BEEA}" srcOrd="1" destOrd="0" presId="urn:microsoft.com/office/officeart/2005/8/layout/hList2#1"/>
    <dgm:cxn modelId="{50F87658-32FD-46D3-A9A6-FB8CDA721D1A}" type="presParOf" srcId="{F6AF22AE-F859-42C9-A1BD-76F6E4C86750}" destId="{E4ADF2C5-522B-4FE5-937D-2D7C4703B3CA}" srcOrd="2" destOrd="0" presId="urn:microsoft.com/office/officeart/2005/8/layout/hList2#1"/>
    <dgm:cxn modelId="{95D675B5-EB73-4C76-A428-CDC2DD323B76}" type="presParOf" srcId="{2F12E2BA-2454-4906-914D-4C7404DD07BE}" destId="{D692277E-ED63-40A3-890D-C20097FEBF5F}" srcOrd="1" destOrd="0" presId="urn:microsoft.com/office/officeart/2005/8/layout/hList2#1"/>
    <dgm:cxn modelId="{F12E0C04-2F45-4785-9756-A92A71E52C73}" type="presParOf" srcId="{2F12E2BA-2454-4906-914D-4C7404DD07BE}" destId="{FE1CF045-17B3-447D-BF1E-66DB075A8B95}" srcOrd="2" destOrd="0" presId="urn:microsoft.com/office/officeart/2005/8/layout/hList2#1"/>
    <dgm:cxn modelId="{A7915D25-7710-4ADB-8DF0-86E9B5D88E6B}" type="presParOf" srcId="{FE1CF045-17B3-447D-BF1E-66DB075A8B95}" destId="{7080FEDB-E4B8-4EDF-A017-4D2AB8CF9132}" srcOrd="0" destOrd="0" presId="urn:microsoft.com/office/officeart/2005/8/layout/hList2#1"/>
    <dgm:cxn modelId="{B8BE01F3-CF6F-4AE5-B3B4-0CCA07147198}" type="presParOf" srcId="{FE1CF045-17B3-447D-BF1E-66DB075A8B95}" destId="{BF656EF8-27CA-488D-A83C-E93C1BAF020B}" srcOrd="1" destOrd="0" presId="urn:microsoft.com/office/officeart/2005/8/layout/hList2#1"/>
    <dgm:cxn modelId="{274DC0D7-0930-451F-8AF5-B207235AFEA7}" type="presParOf" srcId="{FE1CF045-17B3-447D-BF1E-66DB075A8B95}" destId="{E34E6800-6637-4876-948A-69C48849256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F2C5-522B-4FE5-937D-2D7C4703B3CA}">
      <dsp:nvSpPr>
        <dsp:cNvPr id="0" name=""/>
        <dsp:cNvSpPr/>
      </dsp:nvSpPr>
      <dsp:spPr>
        <a:xfrm rot="16200000">
          <a:off x="-2337758" y="3521366"/>
          <a:ext cx="5349240" cy="577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9139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dirty="0">
              <a:solidFill>
                <a:srgbClr val="CC0099"/>
              </a:solidFill>
              <a:latin typeface="Papyrus" panose="03070502060502030205" pitchFamily="66" charset="0"/>
            </a:rPr>
            <a:t>L’agressivité dite « normale »</a:t>
          </a:r>
        </a:p>
      </dsp:txBody>
      <dsp:txXfrm>
        <a:off x="-2337758" y="3521366"/>
        <a:ext cx="5349240" cy="577291"/>
      </dsp:txXfrm>
    </dsp:sp>
    <dsp:sp modelId="{44AAE350-E424-4614-91A7-F07CFD19BEEA}">
      <dsp:nvSpPr>
        <dsp:cNvPr id="0" name=""/>
        <dsp:cNvSpPr/>
      </dsp:nvSpPr>
      <dsp:spPr>
        <a:xfrm>
          <a:off x="625507" y="1135392"/>
          <a:ext cx="2875523" cy="5349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0913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Celle qui se manifeste chez les enfants de 0-5 ans.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Ils n’ont pas encore développé des stratégies pacifiques pour résoudre leurs conflits.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Ils ont de la difficulté à comprendre et à réguler leurs émotions.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Ils n’expriment pas ses frustrations de manière adéquate (adaptée).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</dsp:txBody>
      <dsp:txXfrm>
        <a:off x="625507" y="1135392"/>
        <a:ext cx="2875523" cy="5349240"/>
      </dsp:txXfrm>
    </dsp:sp>
    <dsp:sp modelId="{D59FC98F-4D28-4ECA-8C8A-C1091B63836E}">
      <dsp:nvSpPr>
        <dsp:cNvPr id="0" name=""/>
        <dsp:cNvSpPr/>
      </dsp:nvSpPr>
      <dsp:spPr>
        <a:xfrm>
          <a:off x="48216" y="373367"/>
          <a:ext cx="1154582" cy="11545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E6800-6637-4876-948A-69C488492566}">
      <dsp:nvSpPr>
        <dsp:cNvPr id="0" name=""/>
        <dsp:cNvSpPr/>
      </dsp:nvSpPr>
      <dsp:spPr>
        <a:xfrm rot="16200000">
          <a:off x="1816994" y="3521366"/>
          <a:ext cx="5349240" cy="577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9139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dirty="0">
              <a:solidFill>
                <a:srgbClr val="CC0099"/>
              </a:solidFill>
              <a:latin typeface="Papyrus" panose="03070502060502030205" pitchFamily="66" charset="0"/>
            </a:rPr>
            <a:t>L’agressivité dite « anormale »</a:t>
          </a:r>
        </a:p>
      </dsp:txBody>
      <dsp:txXfrm>
        <a:off x="1816994" y="3521366"/>
        <a:ext cx="5349240" cy="577291"/>
      </dsp:txXfrm>
    </dsp:sp>
    <dsp:sp modelId="{BF656EF8-27CA-488D-A83C-E93C1BAF020B}">
      <dsp:nvSpPr>
        <dsp:cNvPr id="0" name=""/>
        <dsp:cNvSpPr/>
      </dsp:nvSpPr>
      <dsp:spPr>
        <a:xfrm>
          <a:off x="4780259" y="1135392"/>
          <a:ext cx="2875523" cy="5349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0913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u="sng" kern="1200" dirty="0"/>
            <a:t>Fréquence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u="sng" kern="1200" dirty="0"/>
            <a:t>Intensité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L'enfant semble éprouver du plaisir à blesser les autres.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Dangerosité et planification des gestes.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Violence exercée sur des animaux.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/>
            <a:t>Gestes destructeurs (mettre le feu).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800" kern="1200" dirty="0"/>
        </a:p>
      </dsp:txBody>
      <dsp:txXfrm>
        <a:off x="4780259" y="1135392"/>
        <a:ext cx="2875523" cy="5349240"/>
      </dsp:txXfrm>
    </dsp:sp>
    <dsp:sp modelId="{7080FEDB-E4B8-4EDF-A017-4D2AB8CF9132}">
      <dsp:nvSpPr>
        <dsp:cNvPr id="0" name=""/>
        <dsp:cNvSpPr/>
      </dsp:nvSpPr>
      <dsp:spPr>
        <a:xfrm>
          <a:off x="4202968" y="373367"/>
          <a:ext cx="1154582" cy="11545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439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39756-BE16-4378-995E-50716E826BC5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610397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35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43963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BA1128-45BC-441E-B3D7-C37A73A63D98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198705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0A386A-A1EC-4FAF-9FC2-CA803E08FE37}" type="slidenum">
              <a:rPr lang="fr-CH" altLang="fr-FR" sz="1200" smtClean="0"/>
              <a:pPr/>
              <a:t>1</a:t>
            </a:fld>
            <a:endParaRPr lang="fr-CH" altLang="fr-FR" sz="1200"/>
          </a:p>
        </p:txBody>
      </p:sp>
    </p:spTree>
    <p:extLst>
      <p:ext uri="{BB962C8B-B14F-4D97-AF65-F5344CB8AC3E}">
        <p14:creationId xmlns:p14="http://schemas.microsoft.com/office/powerpoint/2010/main" val="98399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7ECE68-D9A0-4209-AFAD-2D16A7BDCB9A}" type="slidenum">
              <a:rPr lang="fr-CH" altLang="fr-FR" sz="1200" smtClean="0"/>
              <a:pPr/>
              <a:t>13</a:t>
            </a:fld>
            <a:endParaRPr lang="fr-CH" altLang="fr-FR" sz="1200"/>
          </a:p>
        </p:txBody>
      </p:sp>
      <p:sp>
        <p:nvSpPr>
          <p:cNvPr id="133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05311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F7DEB6-3287-4BB1-A14D-C94E19987177}" type="slidenum">
              <a:rPr lang="fr-CH" altLang="fr-FR" sz="1200" smtClean="0"/>
              <a:pPr/>
              <a:t>15</a:t>
            </a:fld>
            <a:endParaRPr lang="fr-CH" altLang="fr-FR" sz="1200"/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98477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F7DEB6-3287-4BB1-A14D-C94E19987177}" type="slidenum">
              <a:rPr lang="fr-CH" altLang="fr-FR" sz="1200" smtClean="0"/>
              <a:pPr/>
              <a:t>16</a:t>
            </a:fld>
            <a:endParaRPr lang="fr-CH" altLang="fr-FR" sz="1200"/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50480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36AA57-BE26-4892-BA37-76376A548B62}" type="slidenum">
              <a:rPr lang="fr-CH" altLang="fr-FR" sz="1200" smtClean="0"/>
              <a:pPr/>
              <a:t>17</a:t>
            </a:fld>
            <a:endParaRPr lang="fr-CH" altLang="fr-FR" sz="1200"/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04043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36AA57-BE26-4892-BA37-76376A548B62}" type="slidenum">
              <a:rPr lang="fr-CH" altLang="fr-FR" sz="1200" smtClean="0"/>
              <a:pPr/>
              <a:t>18</a:t>
            </a:fld>
            <a:endParaRPr lang="fr-CH" altLang="fr-FR" sz="1200"/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41678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36AA57-BE26-4892-BA37-76376A548B62}" type="slidenum">
              <a:rPr lang="fr-CH" altLang="fr-FR" sz="1200" smtClean="0"/>
              <a:pPr/>
              <a:t>19</a:t>
            </a:fld>
            <a:endParaRPr lang="fr-CH" altLang="fr-FR" sz="1200"/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09861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A17B86-0E64-4A5A-958A-A539162E7BDE}" type="slidenum">
              <a:rPr lang="fr-CH" altLang="fr-FR" sz="1200" smtClean="0"/>
              <a:pPr/>
              <a:t>20</a:t>
            </a:fld>
            <a:endParaRPr lang="fr-CH" altLang="fr-FR" sz="1200"/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482952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5E795-4770-4ECB-9DF9-AEF7FB823099}" type="slidenum">
              <a:rPr lang="fr-CH" altLang="fr-FR" sz="1200" smtClean="0"/>
              <a:pPr/>
              <a:t>21</a:t>
            </a:fld>
            <a:endParaRPr lang="fr-CH" altLang="fr-FR" sz="1200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44488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F7DEB6-3287-4BB1-A14D-C94E19987177}" type="slidenum">
              <a:rPr lang="fr-CH" altLang="fr-FR" sz="1200" smtClean="0"/>
              <a:pPr/>
              <a:t>22</a:t>
            </a:fld>
            <a:endParaRPr lang="fr-CH" altLang="fr-FR" sz="1200"/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10323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23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8382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2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65711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5E795-4770-4ECB-9DF9-AEF7FB823099}" type="slidenum">
              <a:rPr lang="fr-CH" altLang="fr-FR" sz="1200" smtClean="0"/>
              <a:pPr/>
              <a:t>24</a:t>
            </a:fld>
            <a:endParaRPr lang="fr-CH" altLang="fr-FR" sz="1200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983230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1E9DB2-0644-4B46-A4EA-A4EF8BD0CD38}" type="slidenum">
              <a:rPr lang="fr-CH" altLang="fr-FR" sz="1200" smtClean="0"/>
              <a:pPr/>
              <a:t>27</a:t>
            </a:fld>
            <a:endParaRPr lang="fr-CH" altLang="fr-FR" sz="1200"/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54232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1E9DB2-0644-4B46-A4EA-A4EF8BD0CD38}" type="slidenum">
              <a:rPr lang="fr-CH" altLang="fr-FR" sz="1200" smtClean="0"/>
              <a:pPr/>
              <a:t>28</a:t>
            </a:fld>
            <a:endParaRPr lang="fr-CH" altLang="fr-FR" sz="1200"/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720360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7ECE68-D9A0-4209-AFAD-2D16A7BDCB9A}" type="slidenum">
              <a:rPr lang="fr-CH" altLang="fr-FR" sz="1200" smtClean="0"/>
              <a:pPr/>
              <a:t>29</a:t>
            </a:fld>
            <a:endParaRPr lang="fr-CH" altLang="fr-FR" sz="1200"/>
          </a:p>
        </p:txBody>
      </p:sp>
      <p:sp>
        <p:nvSpPr>
          <p:cNvPr id="133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50194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7ECE68-D9A0-4209-AFAD-2D16A7BDCB9A}" type="slidenum">
              <a:rPr lang="fr-CH" altLang="fr-FR" sz="1200" smtClean="0"/>
              <a:pPr/>
              <a:t>30</a:t>
            </a:fld>
            <a:endParaRPr lang="fr-CH" altLang="fr-FR" sz="1200"/>
          </a:p>
        </p:txBody>
      </p:sp>
      <p:sp>
        <p:nvSpPr>
          <p:cNvPr id="133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167056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5E795-4770-4ECB-9DF9-AEF7FB823099}" type="slidenum">
              <a:rPr lang="fr-CH" altLang="fr-FR" sz="1200" smtClean="0"/>
              <a:pPr/>
              <a:t>31</a:t>
            </a:fld>
            <a:endParaRPr lang="fr-CH" altLang="fr-FR" sz="1200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448738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5E795-4770-4ECB-9DF9-AEF7FB823099}" type="slidenum">
              <a:rPr lang="fr-CH" altLang="fr-FR" sz="1200" smtClean="0"/>
              <a:pPr/>
              <a:t>32</a:t>
            </a:fld>
            <a:endParaRPr lang="fr-CH" altLang="fr-FR" sz="1200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663649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C0E2B5-A4FE-4EDF-8A1B-B1BFF1EC04B0}" type="slidenum">
              <a:rPr lang="fr-CH" altLang="fr-FR" sz="1200" smtClean="0"/>
              <a:pPr/>
              <a:t>33</a:t>
            </a:fld>
            <a:endParaRPr lang="fr-CH" altLang="fr-FR" sz="1200"/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119271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8092D4-2F6A-453E-9C3E-0320A955E0E3}" type="slidenum">
              <a:rPr lang="fr-CH" altLang="fr-FR" sz="1200" smtClean="0"/>
              <a:pPr/>
              <a:t>34</a:t>
            </a:fld>
            <a:endParaRPr lang="fr-CH" altLang="fr-FR" sz="1200"/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63050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3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2776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6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09809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7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44864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8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295033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AC7718-E2F8-486E-9797-0C5583052079}" type="slidenum">
              <a:rPr lang="fr-CH" altLang="fr-FR" sz="1200" smtClean="0"/>
              <a:pPr/>
              <a:t>9</a:t>
            </a:fld>
            <a:endParaRPr lang="fr-CH" altLang="fr-FR" sz="120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94331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942C6D-F928-4232-B99E-1ABD8EFCFDB0}" type="slidenum">
              <a:rPr lang="fr-CH" altLang="fr-FR" sz="1200" smtClean="0"/>
              <a:pPr/>
              <a:t>10</a:t>
            </a:fld>
            <a:endParaRPr lang="fr-CH" altLang="fr-FR" sz="1200"/>
          </a:p>
        </p:txBody>
      </p:sp>
      <p:sp>
        <p:nvSpPr>
          <p:cNvPr id="9220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121658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0DF3B7-2812-4D33-8EAA-C3614CE2FE66}" type="slidenum">
              <a:rPr lang="fr-CH" altLang="fr-FR" sz="1200" smtClean="0"/>
              <a:pPr/>
              <a:t>11</a:t>
            </a:fld>
            <a:endParaRPr lang="fr-CH" altLang="fr-FR" sz="1200"/>
          </a:p>
        </p:txBody>
      </p:sp>
      <p:sp>
        <p:nvSpPr>
          <p:cNvPr id="11268" name="ZoneTexte 5"/>
          <p:cNvSpPr txBox="1">
            <a:spLocks noChangeArrowheads="1"/>
          </p:cNvSpPr>
          <p:nvPr/>
        </p:nvSpPr>
        <p:spPr bwMode="auto">
          <a:xfrm>
            <a:off x="1706563" y="876458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altLang="fr-FR" sz="1200"/>
              <a:t>Modifié et adapté par Annie Rancourt, c.o. – CSBE. Source original : Lise Goulet, CP – CSBF.</a:t>
            </a:r>
          </a:p>
        </p:txBody>
      </p:sp>
    </p:spTree>
    <p:extLst>
      <p:ext uri="{BB962C8B-B14F-4D97-AF65-F5344CB8AC3E}">
        <p14:creationId xmlns:p14="http://schemas.microsoft.com/office/powerpoint/2010/main" val="35160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63AD-163C-4B66-A101-52FC6558676D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2355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167B-F3C5-4958-B854-9E889CCFEF16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5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3E89-D043-4823-A6B3-0700E3AE5988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711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F59D-0A0A-4B80-B27E-3B413695DD68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411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3ADE-A423-4BE1-AD6F-48A54C91C6D7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575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9572-CD2C-4A3E-AAE4-21626F961683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0361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6819-3061-4292-9EFE-54CA642BCCF0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969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6FE6-FEFF-4901-B235-15141AE1EC7B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8783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710C-B166-4583-80A2-41EC23D9CBC3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949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4C86-D32C-485B-B93B-3A670ADC3086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2190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0302-3F37-4E76-B30F-BE804140C830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266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du texte du masque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  <a:p>
            <a:pPr lvl="4"/>
            <a:r>
              <a:rPr lang="fr-CH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717E0-C343-4942-80CE-251843CD5D5B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11.png"/><Relationship Id="rId3" Type="http://schemas.openxmlformats.org/officeDocument/2006/relationships/tags" Target="../tags/tag32.xml"/><Relationship Id="rId21" Type="http://schemas.openxmlformats.org/officeDocument/2006/relationships/image" Target="../media/image14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10.png"/><Relationship Id="rId2" Type="http://schemas.openxmlformats.org/officeDocument/2006/relationships/tags" Target="../tags/tag3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39.xml"/><Relationship Id="rId19" Type="http://schemas.openxmlformats.org/officeDocument/2006/relationships/image" Target="../media/image1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E_oNZMpOzXk" TargetMode="External"/><Relationship Id="rId7" Type="http://schemas.openxmlformats.org/officeDocument/2006/relationships/image" Target="../media/image15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2.xml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0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H9fxoaQanXA" TargetMode="External"/><Relationship Id="rId7" Type="http://schemas.openxmlformats.org/officeDocument/2006/relationships/image" Target="../media/image2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YCb31R-FaAU" TargetMode="External"/><Relationship Id="rId7" Type="http://schemas.openxmlformats.org/officeDocument/2006/relationships/image" Target="../media/image24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video" Target="https://www.youtube.com/embed/7Gz3Rg2oXQc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01700" y="138113"/>
            <a:ext cx="7772400" cy="1470025"/>
          </a:xfrm>
        </p:spPr>
        <p:txBody>
          <a:bodyPr/>
          <a:lstStyle/>
          <a:p>
            <a:r>
              <a:rPr lang="fr-CA" altLang="fr-FR" b="1" u="sng" dirty="0">
                <a:latin typeface="Papyrus" panose="03070502060502030205" pitchFamily="66" charset="0"/>
              </a:rPr>
              <a:t>L’agressivité chez les enfants: comprendre et accompagner</a:t>
            </a:r>
            <a:endParaRPr lang="fr-CA" altLang="fr-FR" dirty="0"/>
          </a:p>
        </p:txBody>
      </p:sp>
      <p:sp>
        <p:nvSpPr>
          <p:cNvPr id="4099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6349" y="6444129"/>
            <a:ext cx="6480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CA" sz="1200" dirty="0"/>
              <a:t>Inspiré </a:t>
            </a:r>
            <a:r>
              <a:rPr lang="fr-CA" sz="1200" dirty="0" smtClean="0"/>
              <a:t>de </a:t>
            </a:r>
            <a:r>
              <a:rPr lang="fr-CA" sz="1200" dirty="0"/>
              <a:t>« L’agressivité chez l’enfant de 0 à 5 ans </a:t>
            </a:r>
            <a:r>
              <a:rPr lang="fr-CA" sz="1200" dirty="0" smtClean="0"/>
              <a:t>» par </a:t>
            </a:r>
            <a:r>
              <a:rPr lang="fr-CA" sz="1200" dirty="0"/>
              <a:t>Ariana </a:t>
            </a:r>
            <a:r>
              <a:rPr lang="fr-CA" sz="1200" dirty="0" smtClean="0"/>
              <a:t>Videla, psychologue </a:t>
            </a:r>
            <a:r>
              <a:rPr lang="fr-CA" sz="1200" dirty="0"/>
              <a:t>(2016)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FR" sz="1200" dirty="0"/>
          </a:p>
        </p:txBody>
      </p:sp>
      <p:pic>
        <p:nvPicPr>
          <p:cNvPr id="4100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3" y="1914457"/>
            <a:ext cx="28289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24" y="1930332"/>
            <a:ext cx="25558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4457"/>
            <a:ext cx="26558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>
            <p:custDataLst>
              <p:tags r:id="rId6"/>
            </p:custDataLst>
          </p:nvPr>
        </p:nvSpPr>
        <p:spPr>
          <a:xfrm>
            <a:off x="288963" y="5229200"/>
            <a:ext cx="859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CC0099"/>
                </a:solidFill>
                <a:latin typeface="Papyrus" panose="03070502060502030205" pitchFamily="66" charset="0"/>
              </a:rPr>
              <a:t>Atelier interactif  </a:t>
            </a:r>
          </a:p>
          <a:p>
            <a:pPr algn="ctr"/>
            <a:r>
              <a:rPr lang="fr-CA" sz="2000" b="1" dirty="0" smtClean="0">
                <a:solidFill>
                  <a:srgbClr val="002060"/>
                </a:solidFill>
                <a:latin typeface="Papyrus" panose="03070502060502030205" pitchFamily="66" charset="0"/>
              </a:rPr>
              <a:t>Mon </a:t>
            </a:r>
            <a:r>
              <a:rPr lang="fr-CA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rôle: </a:t>
            </a:r>
            <a:r>
              <a:rPr lang="fr-CA" sz="2000" dirty="0">
                <a:solidFill>
                  <a:srgbClr val="002060"/>
                </a:solidFill>
                <a:latin typeface="Papyrus" panose="03070502060502030205" pitchFamily="66" charset="0"/>
              </a:rPr>
              <a:t>animer l’activité</a:t>
            </a:r>
          </a:p>
          <a:p>
            <a:pPr algn="ctr"/>
            <a:r>
              <a:rPr lang="fr-CA" sz="2000" b="1" dirty="0">
                <a:solidFill>
                  <a:srgbClr val="002060"/>
                </a:solidFill>
                <a:latin typeface="Papyrus" panose="03070502060502030205" pitchFamily="66" charset="0"/>
              </a:rPr>
              <a:t>Votre rôle: </a:t>
            </a:r>
            <a:r>
              <a:rPr lang="fr-CA" sz="2000" dirty="0">
                <a:solidFill>
                  <a:srgbClr val="002060"/>
                </a:solidFill>
                <a:latin typeface="Papyrus" panose="03070502060502030205" pitchFamily="66" charset="0"/>
              </a:rPr>
              <a:t>participer à l’activité </a:t>
            </a:r>
            <a:r>
              <a:rPr lang="fr-CA" sz="2000" dirty="0">
                <a:solidFill>
                  <a:srgbClr val="002060"/>
                </a:solidFill>
                <a:latin typeface="Papyrus" panose="03070502060502030205" pitchFamily="66" charset="0"/>
                <a:sym typeface="Wingdings" panose="05000000000000000000" pitchFamily="2" charset="2"/>
              </a:rPr>
              <a:t></a:t>
            </a:r>
            <a:endParaRPr lang="fr-CA" sz="2000" dirty="0">
              <a:solidFill>
                <a:srgbClr val="002060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0263" y="479425"/>
            <a:ext cx="7772400" cy="1584325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Deuxième question…</a:t>
            </a:r>
            <a:endParaRPr lang="fr-CA" altLang="fr-FR" sz="3200" u="sng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552" y="1870075"/>
            <a:ext cx="8001000" cy="4173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6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600" b="1" dirty="0">
                <a:solidFill>
                  <a:srgbClr val="007A5A"/>
                </a:solidFill>
                <a:latin typeface="Papyrus" panose="03070502060502030205" pitchFamily="66" charset="0"/>
              </a:rPr>
              <a:t> Frapper, mordre, pincer, crier, menacer, pousser, taper… sont-ils des comportements agressifs normaux chez les enfants?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endParaRPr lang="fr-CA" altLang="fr-FR" sz="26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de 0 à 5 ans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de 6 ans et plus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8197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24574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01661" y="1383363"/>
            <a:ext cx="8001000" cy="33843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4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Tous ces gestes agressifs chez les enfants âgés de moins de 6 ans peuvent être expliqués par: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leur immaturité neurologique,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leurs </a:t>
            </a:r>
            <a:r>
              <a:rPr lang="fr-CA" altLang="fr-FR" sz="2800" b="1" dirty="0" smtClean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habiletés </a:t>
            </a: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langagières peu </a:t>
            </a:r>
            <a:r>
              <a:rPr lang="fr-CA" altLang="fr-FR" sz="2800" b="1" dirty="0" smtClean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développées,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CA" altLang="fr-FR" sz="2800" b="1" dirty="0" smtClean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leur </a:t>
            </a: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maladresse sociale 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CA" altLang="fr-FR" sz="28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leur capacité naissante à intégrer les interdits. 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947327" y="949040"/>
            <a:ext cx="1981971" cy="1116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524242" y="243512"/>
            <a:ext cx="1727159" cy="1584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75028" y="220346"/>
            <a:ext cx="1895040" cy="1692000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1955349" y="515134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Menacer</a:t>
            </a:r>
          </a:p>
        </p:txBody>
      </p: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8117593" y="1927986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Pincer</a:t>
            </a:r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5852381" y="2435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Mordre</a:t>
            </a:r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752593" y="5200629"/>
            <a:ext cx="1885883" cy="1368000"/>
          </a:xfrm>
          <a:prstGeom prst="rect">
            <a:avLst/>
          </a:prstGeom>
        </p:spPr>
      </p:pic>
      <p:sp>
        <p:nvSpPr>
          <p:cNvPr id="22" name="Rectangle 21"/>
          <p:cNvSpPr/>
          <p:nvPr>
            <p:custDataLst>
              <p:tags r:id="rId9"/>
            </p:custDataLst>
          </p:nvPr>
        </p:nvSpPr>
        <p:spPr>
          <a:xfrm>
            <a:off x="5574437" y="6337796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Frapper</a:t>
            </a: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896546" y="4950751"/>
            <a:ext cx="2087574" cy="1260000"/>
          </a:xfrm>
          <a:prstGeom prst="rect">
            <a:avLst/>
          </a:prstGeom>
        </p:spPr>
      </p:pic>
      <p:sp>
        <p:nvSpPr>
          <p:cNvPr id="24" name="Rectangle 23"/>
          <p:cNvSpPr/>
          <p:nvPr>
            <p:custDataLst>
              <p:tags r:id="rId11"/>
            </p:custDataLst>
          </p:nvPr>
        </p:nvSpPr>
        <p:spPr>
          <a:xfrm>
            <a:off x="8194538" y="4496051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Crier</a:t>
            </a: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03605" y="4767739"/>
            <a:ext cx="1766400" cy="1656000"/>
          </a:xfrm>
          <a:prstGeom prst="rect">
            <a:avLst/>
          </a:prstGeom>
        </p:spPr>
      </p:pic>
      <p:sp>
        <p:nvSpPr>
          <p:cNvPr id="26" name="Rectangle 25"/>
          <p:cNvSpPr/>
          <p:nvPr>
            <p:custDataLst>
              <p:tags r:id="rId13"/>
            </p:custDataLst>
          </p:nvPr>
        </p:nvSpPr>
        <p:spPr>
          <a:xfrm>
            <a:off x="1659017" y="5934670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Pousser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841486"/>
              </p:ext>
            </p:extLst>
          </p:nvPr>
        </p:nvGraphicFramePr>
        <p:xfrm>
          <a:off x="31905" y="188640"/>
          <a:ext cx="9036496" cy="60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8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apyrus" panose="03070502060502030205" pitchFamily="66" charset="0"/>
                        </a:rPr>
                        <a:t>Les crises selon les âges</a:t>
                      </a:r>
                      <a:endParaRPr lang="fr-CA" sz="2400" dirty="0">
                        <a:solidFill>
                          <a:srgbClr val="CC0099"/>
                        </a:solidFill>
                        <a:latin typeface="Papyrus" panose="03070502060502030205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rgbClr val="CC0099"/>
                          </a:solidFill>
                        </a:rPr>
                        <a:t>Chez</a:t>
                      </a:r>
                      <a:r>
                        <a:rPr lang="fr-CA" sz="2400" baseline="0" dirty="0">
                          <a:solidFill>
                            <a:srgbClr val="CC0099"/>
                          </a:solidFill>
                        </a:rPr>
                        <a:t> les </a:t>
                      </a:r>
                      <a:r>
                        <a:rPr lang="fr-CA" sz="2400" dirty="0">
                          <a:solidFill>
                            <a:srgbClr val="CC0099"/>
                          </a:solidFill>
                        </a:rPr>
                        <a:t>0 et 5 ans</a:t>
                      </a:r>
                      <a:endParaRPr lang="fr-CA" sz="2400" dirty="0">
                        <a:solidFill>
                          <a:srgbClr val="CC0099"/>
                        </a:solidFill>
                        <a:latin typeface="Papyrus" panose="030705020605020302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rgbClr val="CC0099"/>
                          </a:solidFill>
                        </a:rPr>
                        <a:t>Chez les plus de 6 ans</a:t>
                      </a:r>
                    </a:p>
                    <a:p>
                      <a:pPr algn="ctr"/>
                      <a:endParaRPr lang="fr-CA" sz="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baseline="0" dirty="0" smtClean="0">
                          <a:latin typeface="+mn-lt"/>
                        </a:rPr>
                        <a:t>Indice </a:t>
                      </a:r>
                      <a:r>
                        <a:rPr lang="fr-CA" sz="2000" baseline="0" dirty="0">
                          <a:latin typeface="+mn-lt"/>
                        </a:rPr>
                        <a:t>que l’enfant n’a pas encore développé suffisamment de maîtrise sur ses émotions ou sur le vocabulaire nécessaire pour les exprimer verbalement</a:t>
                      </a:r>
                      <a:r>
                        <a:rPr lang="fr-CA" sz="2000" baseline="0" dirty="0" smtClean="0">
                          <a:latin typeface="+mn-lt"/>
                        </a:rPr>
                        <a:t>.</a:t>
                      </a:r>
                    </a:p>
                    <a:p>
                      <a:endParaRPr lang="fr-C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aseline="0" dirty="0" smtClean="0">
                          <a:latin typeface="+mn-lt"/>
                        </a:rPr>
                        <a:t>Indice d’anxiété</a:t>
                      </a:r>
                      <a:r>
                        <a:rPr lang="fr-CA" sz="2000" baseline="0" dirty="0">
                          <a:latin typeface="+mn-lt"/>
                        </a:rPr>
                        <a:t>, d’un problème d’impulsivité ou d’une mauvaise habitude que l’enfant n’a pas encore surmontée</a:t>
                      </a:r>
                      <a:r>
                        <a:rPr lang="fr-CA" sz="2000" baseline="0" dirty="0" smtClean="0">
                          <a:latin typeface="+mn-lt"/>
                        </a:rPr>
                        <a:t>.</a:t>
                      </a:r>
                    </a:p>
                    <a:p>
                      <a:endParaRPr lang="fr-CA" sz="2000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Les</a:t>
                      </a:r>
                      <a:r>
                        <a:rPr lang="fr-CA" sz="2000" baseline="0" dirty="0"/>
                        <a:t> enfants de cet âge</a:t>
                      </a:r>
                      <a:r>
                        <a:rPr lang="fr-CA" sz="2000" dirty="0"/>
                        <a:t> ne sont pas capables de choisir les réactions adéquates face à une situation de manière autonome</a:t>
                      </a:r>
                      <a:r>
                        <a:rPr lang="fr-CA" sz="2000" dirty="0" smtClean="0"/>
                        <a:t>.</a:t>
                      </a:r>
                    </a:p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/>
                        <a:t>Ils sont capables</a:t>
                      </a:r>
                      <a:r>
                        <a:rPr lang="fr-CA" sz="2000" baseline="0" dirty="0"/>
                        <a:t> de choisir </a:t>
                      </a:r>
                      <a:r>
                        <a:rPr lang="fr-CA" sz="2000" baseline="0" dirty="0" smtClean="0"/>
                        <a:t>les </a:t>
                      </a:r>
                      <a:r>
                        <a:rPr lang="fr-CA" sz="2000" baseline="0" dirty="0" smtClean="0"/>
                        <a:t>réactions.</a:t>
                      </a:r>
                      <a:endParaRPr lang="fr-CA" sz="2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Perte</a:t>
                      </a:r>
                      <a:r>
                        <a:rPr lang="fr-CA" sz="2000" baseline="0" dirty="0"/>
                        <a:t> de contrôle </a:t>
                      </a:r>
                    </a:p>
                    <a:p>
                      <a:endParaRPr lang="fr-CA" sz="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/>
                        <a:t>Prise de </a:t>
                      </a:r>
                      <a:r>
                        <a:rPr lang="fr-CA" sz="2000" dirty="0" smtClean="0"/>
                        <a:t>contrôle (ils</a:t>
                      </a:r>
                      <a:r>
                        <a:rPr lang="fr-CA" sz="2000" baseline="0" dirty="0" smtClean="0"/>
                        <a:t> </a:t>
                      </a:r>
                      <a:r>
                        <a:rPr lang="fr-CA" sz="2000" dirty="0" smtClean="0"/>
                        <a:t>peuvent</a:t>
                      </a:r>
                      <a:r>
                        <a:rPr lang="fr-CA" sz="2000" baseline="0" dirty="0" smtClean="0"/>
                        <a:t> </a:t>
                      </a:r>
                      <a:r>
                        <a:rPr lang="fr-CA" sz="2000" dirty="0" smtClean="0"/>
                        <a:t> contrôler leurs</a:t>
                      </a:r>
                      <a:r>
                        <a:rPr lang="fr-CA" sz="2000" baseline="0" dirty="0" smtClean="0"/>
                        <a:t> actes).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baseline="0" dirty="0" smtClean="0"/>
                        <a:t>Ces </a:t>
                      </a:r>
                      <a:r>
                        <a:rPr lang="fr-CA" sz="2000" baseline="0" dirty="0"/>
                        <a:t>crises sont </a:t>
                      </a:r>
                      <a:r>
                        <a:rPr lang="fr-CA" sz="2000" b="1" u="sng" baseline="0" dirty="0"/>
                        <a:t>normales</a:t>
                      </a:r>
                      <a:r>
                        <a:rPr lang="fr-CA" sz="2000" baseline="0" dirty="0"/>
                        <a:t> à cet âge!</a:t>
                      </a:r>
                    </a:p>
                    <a:p>
                      <a:endParaRPr lang="fr-C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Éviter</a:t>
                      </a:r>
                      <a:r>
                        <a:rPr lang="fr-CA" sz="2000" baseline="0" dirty="0" smtClean="0"/>
                        <a:t> les </a:t>
                      </a:r>
                      <a:r>
                        <a:rPr lang="fr-CA" sz="2000" dirty="0" smtClean="0"/>
                        <a:t>gains </a:t>
                      </a:r>
                      <a:r>
                        <a:rPr lang="fr-CA" sz="2000" dirty="0"/>
                        <a:t>par son </a:t>
                      </a:r>
                      <a:r>
                        <a:rPr lang="fr-CA" sz="2000" dirty="0" smtClean="0"/>
                        <a:t>comportement</a:t>
                      </a:r>
                      <a:r>
                        <a:rPr lang="fr-CA" sz="2000" baseline="0" dirty="0" smtClean="0"/>
                        <a:t> </a:t>
                      </a:r>
                      <a:endParaRPr lang="fr-CA" sz="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3454" y="260648"/>
            <a:ext cx="8208962" cy="1944687"/>
          </a:xfrm>
        </p:spPr>
        <p:txBody>
          <a:bodyPr/>
          <a:lstStyle/>
          <a:p>
            <a:pPr marL="838200" indent="-838200"/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/>
            </a:r>
            <a:b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</a:b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Que faire lorsque les enfants frappent? </a:t>
            </a:r>
            <a:r>
              <a:rPr lang="fr-CA" altLang="fr-FR" dirty="0">
                <a:latin typeface="Papyrus" panose="03070502060502030205" pitchFamily="66" charset="0"/>
              </a:rPr>
              <a:t/>
            </a:r>
            <a:br>
              <a:rPr lang="fr-CA" altLang="fr-FR" dirty="0">
                <a:latin typeface="Papyrus" panose="03070502060502030205" pitchFamily="66" charset="0"/>
              </a:rPr>
            </a:br>
            <a:endParaRPr lang="fr-CA" altLang="fr-FR" dirty="0">
              <a:latin typeface="Papyrus" panose="03070502060502030205" pitchFamily="66" charset="0"/>
            </a:endParaRPr>
          </a:p>
        </p:txBody>
      </p:sp>
      <p:sp>
        <p:nvSpPr>
          <p:cNvPr id="12291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A" altLang="fr-FR" sz="2400"/>
          </a:p>
        </p:txBody>
      </p:sp>
      <p:pic>
        <p:nvPicPr>
          <p:cNvPr id="3" name="E_oNZMpOzXk"/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00000" y="2135623"/>
            <a:ext cx="7744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88640"/>
            <a:ext cx="7772400" cy="6336704"/>
          </a:xfrm>
        </p:spPr>
        <p:txBody>
          <a:bodyPr/>
          <a:lstStyle/>
          <a:p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« Entre </a:t>
            </a:r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0 et 5 ans, </a:t>
            </a:r>
            <a:r>
              <a:rPr lang="fr-CA" b="1" dirty="0">
                <a:solidFill>
                  <a:srgbClr val="CC0099"/>
                </a:solidFill>
                <a:latin typeface="Papyrus" panose="03070502060502030205" pitchFamily="66" charset="0"/>
              </a:rPr>
              <a:t>les comportements agressifs </a:t>
            </a:r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sont des manifestations maladroites et passagères pour s’adapter à une nouvelle </a:t>
            </a: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situation ».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/>
            </a:r>
            <a:br>
              <a:rPr lang="fr-CA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</a:br>
            <a:endParaRPr lang="fr-CA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0263" y="479425"/>
            <a:ext cx="7772400" cy="1584325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Troisième question…</a:t>
            </a:r>
            <a:endParaRPr lang="fr-CA" altLang="fr-FR" sz="3200" u="sng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2063750"/>
            <a:ext cx="8001000" cy="4173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6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800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Sommes-nous en mesure de distinguer l’agressivité normale (propre au développement de l’enfant) des troubles de comportement?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endParaRPr lang="fr-CA" altLang="fr-FR" sz="26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84168" y="4495422"/>
            <a:ext cx="2829117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2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09600" y="2063750"/>
            <a:ext cx="8001000" cy="4173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6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6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graphicFrame>
        <p:nvGraphicFramePr>
          <p:cNvPr id="2" name="Diagramme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9947749"/>
              </p:ext>
            </p:extLst>
          </p:nvPr>
        </p:nvGraphicFramePr>
        <p:xfrm>
          <a:off x="755576" y="0"/>
          <a:ext cx="770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426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55650" y="2420938"/>
            <a:ext cx="8164513" cy="3251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K. </a:t>
            </a:r>
            <a:r>
              <a:rPr lang="fr-CA" altLang="fr-FR" sz="2600" b="1" dirty="0" err="1">
                <a:solidFill>
                  <a:srgbClr val="CC0099"/>
                </a:solidFill>
                <a:latin typeface="Papyrus" panose="03070502060502030205" pitchFamily="66" charset="0"/>
              </a:rPr>
              <a:t>Keenan</a:t>
            </a: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 (2003) mentionne « … qu’au cours du développement, ce qui distingue les manifestations agressives normales des conduites agressives dites “anormales” ou “atypiques”, c’est la </a:t>
            </a:r>
            <a:r>
              <a:rPr lang="fr-CA" altLang="fr-FR" sz="2600" b="1" u="sng" dirty="0">
                <a:solidFill>
                  <a:srgbClr val="CC0099"/>
                </a:solidFill>
                <a:latin typeface="Papyrus" panose="03070502060502030205" pitchFamily="66" charset="0"/>
              </a:rPr>
              <a:t>fréquence</a:t>
            </a: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 et la </a:t>
            </a:r>
            <a:r>
              <a:rPr lang="fr-CA" altLang="fr-FR" sz="2600" b="1" u="sng" dirty="0">
                <a:solidFill>
                  <a:srgbClr val="CC0099"/>
                </a:solidFill>
                <a:latin typeface="Papyrus" panose="03070502060502030205" pitchFamily="66" charset="0"/>
              </a:rPr>
              <a:t>gravité </a:t>
            </a: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des </a:t>
            </a:r>
            <a:r>
              <a:rPr lang="fr-CA" altLang="fr-FR" sz="2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symptômes</a:t>
            </a: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 </a:t>
            </a:r>
            <a:r>
              <a:rPr lang="fr-CA" altLang="fr-FR" sz="2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».</a:t>
            </a:r>
            <a:endParaRPr lang="fr-CA" altLang="fr-FR" sz="26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55650" y="2420938"/>
            <a:ext cx="8164513" cy="3251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CA" altLang="fr-FR" sz="2600" b="1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1262267"/>
              </p:ext>
            </p:extLst>
          </p:nvPr>
        </p:nvGraphicFramePr>
        <p:xfrm>
          <a:off x="395536" y="839322"/>
          <a:ext cx="8280921" cy="504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4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069">
                <a:tc rowSpan="2">
                  <a:txBody>
                    <a:bodyPr/>
                    <a:lstStyle/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sz="3200" dirty="0"/>
                    </a:p>
                    <a:p>
                      <a:endParaRPr lang="fr-CA" sz="3200" dirty="0"/>
                    </a:p>
                    <a:p>
                      <a:r>
                        <a:rPr lang="fr-CA" sz="3200" dirty="0"/>
                        <a:t>Comportements</a:t>
                      </a:r>
                      <a:r>
                        <a:rPr lang="fr-CA" sz="3200" baseline="0" dirty="0"/>
                        <a:t> agressifs </a:t>
                      </a:r>
                      <a:endParaRPr lang="fr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3200" b="1" dirty="0">
                          <a:solidFill>
                            <a:srgbClr val="CC0099"/>
                          </a:solidFill>
                          <a:latin typeface="Papyrus" panose="03070502060502030205" pitchFamily="66" charset="0"/>
                        </a:rPr>
                        <a:t>Normaux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fr-FR" sz="1800" b="1" dirty="0">
                        <a:solidFill>
                          <a:srgbClr val="CC0099"/>
                        </a:solidFill>
                        <a:latin typeface="Papyrus" panose="03070502060502030205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400" b="1" dirty="0">
                          <a:solidFill>
                            <a:srgbClr val="CC0099"/>
                          </a:solidFill>
                          <a:latin typeface="Papyrus" panose="03070502060502030205" pitchFamily="66" charset="0"/>
                        </a:rPr>
                        <a:t>Développement de l’enfant entre 0 et 5 ans  </a:t>
                      </a:r>
                      <a:r>
                        <a:rPr lang="fr-CA" altLang="fr-FR" sz="2800" b="1" dirty="0">
                          <a:solidFill>
                            <a:srgbClr val="CC0099"/>
                          </a:solidFill>
                          <a:latin typeface="Papyrus" panose="03070502060502030205" pitchFamily="66" charset="0"/>
                        </a:rPr>
                        <a:t>  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69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Antisociaux /atypiques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fr-C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Persistants)</a:t>
                      </a:r>
                    </a:p>
                    <a:p>
                      <a:endParaRPr lang="fr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C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Intensité</a:t>
                      </a:r>
                      <a:r>
                        <a:rPr lang="fr-CA" sz="24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Fréquence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lèche vers le bas 3"/>
          <p:cNvSpPr/>
          <p:nvPr>
            <p:custDataLst>
              <p:tags r:id="rId3"/>
            </p:custDataLst>
          </p:nvPr>
        </p:nvSpPr>
        <p:spPr bwMode="auto">
          <a:xfrm>
            <a:off x="7786655" y="1556792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Times New Roman" charset="0"/>
            </a:endParaRPr>
          </a:p>
        </p:txBody>
      </p:sp>
      <p:sp>
        <p:nvSpPr>
          <p:cNvPr id="5" name="Flèche vers le bas 4"/>
          <p:cNvSpPr/>
          <p:nvPr>
            <p:custDataLst>
              <p:tags r:id="rId4"/>
            </p:custDataLst>
          </p:nvPr>
        </p:nvSpPr>
        <p:spPr bwMode="auto">
          <a:xfrm rot="10800000">
            <a:off x="7799504" y="4221088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9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Quatrième question…</a:t>
            </a:r>
            <a:endParaRPr lang="fr-CA" altLang="fr-FR" sz="3200" u="sng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5650" y="2420938"/>
            <a:ext cx="8164513" cy="3251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4000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Quand ces comportements agressifs apparaissent-ils?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CA" altLang="fr-FR" sz="26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6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</a:p>
        </p:txBody>
      </p:sp>
      <p:pic>
        <p:nvPicPr>
          <p:cNvPr id="17413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831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4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159372"/>
            <a:ext cx="7772400" cy="1143000"/>
          </a:xfrm>
        </p:spPr>
        <p:txBody>
          <a:bodyPr/>
          <a:lstStyle/>
          <a:p>
            <a:r>
              <a:rPr lang="fr-CA" altLang="fr-FR" sz="4000" b="1" u="sng" dirty="0">
                <a:solidFill>
                  <a:srgbClr val="333399"/>
                </a:solidFill>
                <a:latin typeface="Papyrus" panose="03070502060502030205" pitchFamily="66" charset="0"/>
              </a:rPr>
              <a:t>Plan de l’atelier</a:t>
            </a:r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/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pic>
        <p:nvPicPr>
          <p:cNvPr id="6147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91680" cy="1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1124744"/>
            <a:ext cx="7772400" cy="60932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r>
              <a:rPr lang="fr-CA" altLang="fr-FR" sz="24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Présentation</a:t>
            </a:r>
            <a:endParaRPr lang="fr-CA" altLang="fr-FR" sz="24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Présentation de l’atelier « L’agressivité chez les enfants: comprendre et accompagner ».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     - </a:t>
            </a: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Comprendre (questions 1 à 5)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         . </a:t>
            </a: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L’agressivité *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        . Comportements agressifs et normaux *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        . Distinction entre les comportements agressifs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           normaux et les troubles de comportement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        . Développement de l’agressivité chez l’enfant *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     -</a:t>
            </a: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Accompagner (question 6)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</a:t>
            </a:r>
            <a:r>
              <a:rPr lang="fr-CA" altLang="fr-FR" sz="2400" b="1" dirty="0">
                <a:solidFill>
                  <a:schemeClr val="accent6">
                    <a:lumMod val="75000"/>
                  </a:schemeClr>
                </a:solidFill>
                <a:latin typeface="Papyrus" panose="03070502060502030205" pitchFamily="66" charset="0"/>
              </a:rPr>
              <a:t>. </a:t>
            </a: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Pistes d’intervention *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400" b="1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4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          * </a:t>
            </a:r>
            <a:r>
              <a:rPr lang="fr-CA" altLang="fr-FR" sz="2400" b="1" u="sng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Visionnement et analyse d’un vidéo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Conclusion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Questions (participants, animatrices)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r>
              <a:rPr lang="fr-CA" altLang="fr-FR" sz="2400" b="1" dirty="0">
                <a:solidFill>
                  <a:srgbClr val="333399"/>
                </a:solidFill>
                <a:latin typeface="Papyrus" panose="03070502060502030205" pitchFamily="66" charset="0"/>
              </a:rPr>
              <a:t>Bibliographie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chemeClr val="accent6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7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CA" altLang="fr-FR" sz="3200" b="1" u="sng" dirty="0">
                <a:solidFill>
                  <a:srgbClr val="CC0099"/>
                </a:solidFill>
                <a:latin typeface="Papyrus" panose="03070502060502030205" pitchFamily="66" charset="0"/>
              </a:rPr>
              <a:t>Développement de l’agressivité chez l’enfant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4788" y="1773238"/>
            <a:ext cx="8964612" cy="38989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  <a:endParaRPr lang="fr-CA" altLang="fr-FR" sz="28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Premiers cris, premiers liens chez les enfants de 0 à1 an.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L’exploration chez les enfants de 1 à 2 ans.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Les grandes colères chez les enfants de 2 à 3 ans.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Les gros mots chez les enfants de 3 à 5 ans.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  <a:defRPr/>
            </a:pPr>
            <a:r>
              <a:rPr lang="fr-CA" altLang="fr-FR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La négociation chez les enfants de 4 à 5 ans.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19461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1" y="4753769"/>
            <a:ext cx="40973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sz="32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Comment aider un enfant de trois ans à gérer ses impulsions? </a:t>
            </a:r>
            <a:endParaRPr lang="fr-CA" altLang="fr-FR" sz="3200" u="sng" dirty="0">
              <a:solidFill>
                <a:schemeClr val="accent2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4788" y="1773238"/>
            <a:ext cx="8964612" cy="38989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  <a:endParaRPr lang="fr-CA" altLang="fr-FR" sz="28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H9fxoaQanXA"/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68150" y="1916832"/>
            <a:ext cx="7744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6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0263" y="479425"/>
            <a:ext cx="7772400" cy="1584325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Cinquième question…</a:t>
            </a:r>
            <a:endParaRPr lang="fr-CA" altLang="fr-FR" sz="3200" u="sng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2063750"/>
            <a:ext cx="8001000" cy="4173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6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CA" altLang="fr-FR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Disparaissent-ils naturellement </a:t>
            </a:r>
            <a:r>
              <a:rPr lang="fr-CA" altLang="fr-FR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600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600" b="1" dirty="0" smtClean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altLang="fr-FR" sz="26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50-60 % d’enfants…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600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altLang="fr-FR" sz="26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20-30 % d’enfants…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600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altLang="fr-FR" sz="2600" b="1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5-10 % d’enfants… </a:t>
            </a:r>
            <a:endParaRPr lang="fr-CA" altLang="fr-FR" sz="26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529480" y="3789040"/>
            <a:ext cx="3031130" cy="27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7524" y="404664"/>
            <a:ext cx="8964488" cy="126876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CC0099"/>
                </a:solidFill>
                <a:latin typeface="Papyrus" panose="03070502060502030205" pitchFamily="66" charset="0"/>
              </a:rPr>
              <a:t>L`agressivité et la socialisation</a:t>
            </a:r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/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1340768"/>
            <a:ext cx="8352928" cy="497889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L’agressivité </a:t>
            </a: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se présente donc dès les premières années de vie, mais elle </a:t>
            </a:r>
            <a:r>
              <a:rPr lang="fr-CA" altLang="fr-FR" sz="2600" b="1" u="sng" dirty="0" smtClean="0">
                <a:solidFill>
                  <a:srgbClr val="333399"/>
                </a:solidFill>
                <a:latin typeface="Papyrus" panose="03070502060502030205" pitchFamily="66" charset="0"/>
              </a:rPr>
              <a:t>s’atténue </a:t>
            </a: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au fur et à mesure que l’enfant </a:t>
            </a: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se développe et découvre </a:t>
            </a: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comment exprimer ses besoins et ses frustrations dans le respect de soi et des </a:t>
            </a: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autres. </a:t>
            </a: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- Langage développé                Moins de comportements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- Encadrement                   =                 agressifs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  adéquat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2" name="Flèche vers le bas 1"/>
          <p:cNvSpPr/>
          <p:nvPr>
            <p:custDataLst>
              <p:tags r:id="rId3"/>
            </p:custDataLst>
          </p:nvPr>
        </p:nvSpPr>
        <p:spPr bwMode="auto">
          <a:xfrm>
            <a:off x="3851920" y="386354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7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Sixième question…</a:t>
            </a:r>
            <a:endParaRPr lang="fr-CA" altLang="fr-FR" sz="3200" u="sng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4788" y="1773238"/>
            <a:ext cx="8964612" cy="38989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  <a:endParaRPr lang="fr-CA" altLang="fr-FR" sz="2800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altLang="fr-FR" sz="4000" b="1" dirty="0">
                <a:solidFill>
                  <a:srgbClr val="007A5A"/>
                </a:solidFill>
                <a:latin typeface="Papyrus" panose="03070502060502030205" pitchFamily="66" charset="0"/>
              </a:rPr>
              <a:t>Comment intervenir?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altLang="fr-FR" sz="2800" b="1" dirty="0">
                <a:solidFill>
                  <a:srgbClr val="CC0099"/>
                </a:solidFill>
                <a:latin typeface="Papyrus" panose="03070502060502030205" pitchFamily="66" charset="0"/>
              </a:rPr>
              <a:t>La place de l’accompagnement, de l’encadrement… 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156176" y="4738170"/>
            <a:ext cx="2789114" cy="183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1851" y="116632"/>
            <a:ext cx="7772400" cy="1512168"/>
          </a:xfrm>
        </p:spPr>
        <p:txBody>
          <a:bodyPr/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Des comportements agressifs aux gestes acceptables…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8851" y="1628800"/>
            <a:ext cx="7772400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800" b="1" dirty="0">
                <a:solidFill>
                  <a:srgbClr val="CC0099"/>
                </a:solidFill>
                <a:latin typeface="Papyrus" panose="03070502060502030205" pitchFamily="66" charset="0"/>
              </a:rPr>
              <a:t> </a:t>
            </a:r>
            <a:endParaRPr lang="fr-CA" altLang="fr-FR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Encadrement efficace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(clarté des consignes, constance et cohérence)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L’attention positive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    (encourager les comportements adéquats)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Favoriser l’expression verbale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    (utilisation du langage)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Favoriser l’émergence et la consolidation des habiletés sociales en jouant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    (activités ludiques)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63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1851" y="116632"/>
            <a:ext cx="7772400" cy="1512168"/>
          </a:xfrm>
        </p:spPr>
        <p:txBody>
          <a:bodyPr/>
          <a:lstStyle/>
          <a:p>
            <a:r>
              <a:rPr lang="fr-CA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Les gestes  / les actions acceptables…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1851" y="1124744"/>
            <a:ext cx="7772400" cy="5616624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800" b="1" dirty="0">
                <a:solidFill>
                  <a:srgbClr val="CC0099"/>
                </a:solidFill>
                <a:latin typeface="Papyrus" panose="03070502060502030205" pitchFamily="66" charset="0"/>
              </a:rPr>
              <a:t> </a:t>
            </a:r>
            <a:endParaRPr lang="fr-CA" altLang="fr-FR" b="1" u="sng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Attendre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Réparer son geste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Se réconcilier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Négocier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Développer sa voix intérieure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Identifier et nommer le problème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Trouver une solution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CA" altLang="fr-FR" sz="4000" b="1" dirty="0">
                <a:solidFill>
                  <a:srgbClr val="CC0099"/>
                </a:solidFill>
                <a:latin typeface="Papyrus" panose="03070502060502030205" pitchFamily="66" charset="0"/>
              </a:rPr>
              <a:t>Des facteurs à ne pas négliger dans l’exercice de la discipline</a:t>
            </a:r>
            <a:endParaRPr lang="fr-CA" altLang="fr-FR" sz="2800" b="1" u="sng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906588"/>
            <a:ext cx="7772400" cy="4546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La relation adulte-enfant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Un environnement prévisible et sécuritaire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La flexibilité, la souplesse des adultes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Les valeurs bien ciblées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Les messages clairs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sz="2800" b="1" dirty="0">
                <a:solidFill>
                  <a:srgbClr val="007A5A"/>
                </a:solidFill>
                <a:latin typeface="Papyrus" panose="03070502060502030205" pitchFamily="66" charset="0"/>
              </a:rPr>
              <a:t>Les modèles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endParaRPr lang="fr-CA" sz="2400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endParaRPr lang="fr-CA" sz="24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4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CA" sz="4000" b="1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Observer l'intervention de l'adulte dans le cas d'un enfant qui mord</a:t>
            </a:r>
            <a:endParaRPr lang="fr-CA" altLang="fr-FR" sz="2800" b="1" u="sng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906588"/>
            <a:ext cx="77724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CA" altLang="fr-FR" sz="2400" b="1">
              <a:solidFill>
                <a:srgbClr val="C00000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YCb31R-FaAU"/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87513"/>
            <a:ext cx="774382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2781" y="188913"/>
            <a:ext cx="8208962" cy="1007839"/>
          </a:xfrm>
        </p:spPr>
        <p:txBody>
          <a:bodyPr/>
          <a:lstStyle/>
          <a:p>
            <a:pPr marL="838200" indent="-838200"/>
            <a:r>
              <a:rPr lang="fr-CA" altLang="fr-FR" sz="3600" b="1" dirty="0">
                <a:solidFill>
                  <a:srgbClr val="007A5A"/>
                </a:solidFill>
                <a:latin typeface="Papyrus" panose="03070502060502030205" pitchFamily="66" charset="0"/>
              </a:rPr>
              <a:t/>
            </a:r>
            <a:br>
              <a:rPr lang="fr-CA" altLang="fr-FR" sz="3600" b="1" dirty="0">
                <a:solidFill>
                  <a:srgbClr val="007A5A"/>
                </a:solidFill>
                <a:latin typeface="Papyrus" panose="03070502060502030205" pitchFamily="66" charset="0"/>
              </a:rPr>
            </a:br>
            <a:r>
              <a:rPr lang="fr-CA" altLang="fr-FR" sz="3200" b="1" dirty="0">
                <a:solidFill>
                  <a:srgbClr val="CC0099"/>
                </a:solidFill>
                <a:latin typeface="Papyrus" panose="03070502060502030205" pitchFamily="66" charset="0"/>
              </a:rPr>
              <a:t>J’accompagne mon enfant…</a:t>
            </a:r>
            <a:r>
              <a:rPr lang="fr-CA" altLang="fr-FR" sz="4000" dirty="0">
                <a:solidFill>
                  <a:srgbClr val="CC0099"/>
                </a:solidFill>
                <a:latin typeface="Papyrus" panose="03070502060502030205" pitchFamily="66" charset="0"/>
              </a:rPr>
              <a:t/>
            </a:r>
            <a:br>
              <a:rPr lang="fr-CA" altLang="fr-FR" sz="4000" dirty="0">
                <a:solidFill>
                  <a:srgbClr val="CC0099"/>
                </a:solidFill>
                <a:latin typeface="Papyrus" panose="03070502060502030205" pitchFamily="66" charset="0"/>
              </a:rPr>
            </a:br>
            <a:endParaRPr lang="fr-CA" altLang="fr-FR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12291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A" altLang="fr-FR" sz="2400"/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468000" y="980728"/>
            <a:ext cx="82080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 Dans la rencontre et le partage</a:t>
            </a:r>
          </a:p>
          <a:p>
            <a:pPr>
              <a:lnSpc>
                <a:spcPct val="90000"/>
              </a:lnSpc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Dans la gestion de ses émotions</a:t>
            </a:r>
          </a:p>
          <a:p>
            <a:pPr>
              <a:lnSpc>
                <a:spcPct val="90000"/>
              </a:lnSpc>
              <a:defRPr/>
            </a:pPr>
            <a:r>
              <a:rPr lang="fr-CA" b="1" dirty="0">
                <a:solidFill>
                  <a:srgbClr val="007A5A"/>
                </a:solidFill>
                <a:latin typeface="Papyrus" panose="03070502060502030205" pitchFamily="66" charset="0"/>
              </a:rPr>
              <a:t> (expression de sa joie, de sa peine, de sa colère, de sa déception)</a:t>
            </a:r>
          </a:p>
          <a:p>
            <a:pPr>
              <a:lnSpc>
                <a:spcPct val="90000"/>
              </a:lnSpc>
              <a:defRPr/>
            </a:pPr>
            <a:endParaRPr lang="fr-CA" b="1" dirty="0">
              <a:solidFill>
                <a:schemeClr val="accent2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 Dans l’acquisition de la maîtrise de soi </a:t>
            </a:r>
          </a:p>
          <a:p>
            <a:pPr>
              <a:lnSpc>
                <a:spcPct val="90000"/>
              </a:lnSpc>
              <a:defRPr/>
            </a:pPr>
            <a:endParaRPr lang="fr-CA" b="1" dirty="0">
              <a:solidFill>
                <a:schemeClr val="accent2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Dans l’apprentissage de l’écoute et le respect de soi-même et d’autrui</a:t>
            </a:r>
          </a:p>
          <a:p>
            <a:pPr>
              <a:lnSpc>
                <a:spcPct val="90000"/>
              </a:lnSpc>
              <a:defRPr/>
            </a:pPr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(devenir sensibles aux autres et s’adapter)</a:t>
            </a:r>
          </a:p>
          <a:p>
            <a:pPr>
              <a:lnSpc>
                <a:spcPct val="90000"/>
              </a:lnSpc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r>
              <a:rPr lang="fr-CA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Dans l’apprentissage de la tolérance </a:t>
            </a:r>
            <a:r>
              <a:rPr lang="fr-CA" b="1" dirty="0">
                <a:solidFill>
                  <a:srgbClr val="007A5A"/>
                </a:solidFill>
                <a:latin typeface="Papyrus" panose="03070502060502030205" pitchFamily="66" charset="0"/>
              </a:rPr>
              <a:t>à la frustration, à l’attente </a:t>
            </a: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buBlip>
                <a:blip r:embed="rId7"/>
              </a:buBlip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fr-CA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781" y="5716000"/>
            <a:ext cx="8208962" cy="10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838200" indent="-838200"/>
            <a:r>
              <a:rPr lang="fr-CA" altLang="fr-FR" sz="3600" b="1" kern="0" dirty="0">
                <a:solidFill>
                  <a:srgbClr val="007A5A"/>
                </a:solidFill>
                <a:latin typeface="Papyrus" panose="03070502060502030205" pitchFamily="66" charset="0"/>
              </a:rPr>
              <a:t/>
            </a:r>
            <a:br>
              <a:rPr lang="fr-CA" altLang="fr-FR" sz="3600" b="1" kern="0" dirty="0">
                <a:solidFill>
                  <a:srgbClr val="007A5A"/>
                </a:solidFill>
                <a:latin typeface="Papyrus" panose="03070502060502030205" pitchFamily="66" charset="0"/>
              </a:rPr>
            </a:br>
            <a:r>
              <a:rPr lang="fr-CA" altLang="fr-FR" sz="3200" b="1" kern="0" dirty="0">
                <a:solidFill>
                  <a:srgbClr val="CC0099"/>
                </a:solidFill>
                <a:latin typeface="Papyrus" panose="03070502060502030205" pitchFamily="66" charset="0"/>
              </a:rPr>
              <a:t>… à développer ses habiletés relationnelles/interpersonnelles </a:t>
            </a:r>
            <a:r>
              <a:rPr lang="fr-CA" altLang="fr-FR" sz="3200" b="1" kern="0" dirty="0">
                <a:solidFill>
                  <a:srgbClr val="CC0099"/>
                </a:solidFill>
                <a:latin typeface="Papyrus" panose="03070502060502030205" pitchFamily="66" charset="0"/>
                <a:sym typeface="Wingdings" panose="05000000000000000000" pitchFamily="2" charset="2"/>
              </a:rPr>
              <a:t>!</a:t>
            </a:r>
            <a:r>
              <a:rPr lang="fr-CA" altLang="fr-FR" sz="4000" kern="0" dirty="0">
                <a:solidFill>
                  <a:srgbClr val="CC0099"/>
                </a:solidFill>
                <a:latin typeface="Papyrus" panose="03070502060502030205" pitchFamily="66" charset="0"/>
              </a:rPr>
              <a:t/>
            </a:r>
            <a:br>
              <a:rPr lang="fr-CA" altLang="fr-FR" sz="4000" kern="0" dirty="0">
                <a:solidFill>
                  <a:srgbClr val="CC0099"/>
                </a:solidFill>
                <a:latin typeface="Papyrus" panose="03070502060502030205" pitchFamily="66" charset="0"/>
              </a:rPr>
            </a:br>
            <a:endParaRPr lang="fr-CA" altLang="fr-FR" sz="4000" kern="0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>Présentations</a:t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4213" y="19780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4000" b="1" dirty="0">
                <a:solidFill>
                  <a:srgbClr val="333399"/>
                </a:solidFill>
                <a:latin typeface="Papyrus" panose="03070502060502030205" pitchFamily="66" charset="0"/>
              </a:rPr>
              <a:t>Ariana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4000" b="1" dirty="0">
                <a:solidFill>
                  <a:srgbClr val="333399"/>
                </a:solidFill>
                <a:latin typeface="Papyrus" panose="03070502060502030205" pitchFamily="66" charset="0"/>
              </a:rPr>
              <a:t>Hélène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3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3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4000" b="1" dirty="0">
                <a:solidFill>
                  <a:srgbClr val="333399"/>
                </a:solidFill>
                <a:latin typeface="Papyrus" panose="03070502060502030205" pitchFamily="66" charset="0"/>
              </a:rPr>
              <a:t>Participants/participantes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800" b="1" dirty="0">
                <a:latin typeface="Papyrus" panose="03070502060502030205" pitchFamily="66" charset="0"/>
              </a:rPr>
              <a:t>Prénom et nom </a:t>
            </a:r>
            <a:r>
              <a:rPr lang="fr-CA" altLang="fr-FR" sz="2800" b="1" dirty="0" smtClean="0">
                <a:latin typeface="Papyrus" panose="03070502060502030205" pitchFamily="66" charset="0"/>
              </a:rPr>
              <a:t>(sur </a:t>
            </a:r>
            <a:r>
              <a:rPr lang="fr-CA" altLang="fr-FR" sz="2800" b="1" dirty="0">
                <a:latin typeface="Papyrus" panose="03070502060502030205" pitchFamily="66" charset="0"/>
              </a:rPr>
              <a:t>les </a:t>
            </a:r>
            <a:r>
              <a:rPr lang="fr-CA" altLang="fr-FR" sz="2800" b="1" dirty="0" smtClean="0">
                <a:latin typeface="Papyrus" panose="03070502060502030205" pitchFamily="66" charset="0"/>
              </a:rPr>
              <a:t>feuilles)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800" b="1" dirty="0" smtClean="0">
                <a:latin typeface="Papyrus" panose="03070502060502030205" pitchFamily="66" charset="0"/>
              </a:rPr>
              <a:t>Expériences / rôle auprès des enfants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800" b="1" dirty="0" smtClean="0">
                <a:latin typeface="Papyrus" panose="03070502060502030205" pitchFamily="66" charset="0"/>
              </a:rPr>
              <a:t>Attentes</a:t>
            </a:r>
            <a:endParaRPr lang="fr-CA" altLang="fr-FR" sz="2800" b="1" dirty="0"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3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188913"/>
            <a:ext cx="8208962" cy="6048399"/>
          </a:xfrm>
        </p:spPr>
        <p:txBody>
          <a:bodyPr/>
          <a:lstStyle/>
          <a:p>
            <a:pPr marL="838200" indent="-838200"/>
            <a:r>
              <a:rPr lang="fr-CA" altLang="fr-FR" dirty="0">
                <a:latin typeface="Papyrus" panose="03070502060502030205" pitchFamily="66" charset="0"/>
              </a:rPr>
              <a:t/>
            </a:r>
            <a:br>
              <a:rPr lang="fr-CA" altLang="fr-FR" dirty="0">
                <a:latin typeface="Papyrus" panose="03070502060502030205" pitchFamily="66" charset="0"/>
              </a:rPr>
            </a:br>
            <a:r>
              <a:rPr lang="fr-CA" altLang="fr-FR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« </a:t>
            </a:r>
            <a:r>
              <a:rPr lang="fr-CA" altLang="fr-FR" dirty="0" smtClean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La violence, c’est le geste sans la parole, c’est l’énergie à vivre sans la communication.</a:t>
            </a:r>
            <a:r>
              <a:rPr lang="fr-CA" altLang="fr-FR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 »</a:t>
            </a:r>
            <a:r>
              <a:rPr lang="fr-CA" altLang="fr-FR" dirty="0">
                <a:latin typeface="Papyrus" panose="03070502060502030205" pitchFamily="66" charset="0"/>
              </a:rPr>
              <a:t/>
            </a:r>
            <a:br>
              <a:rPr lang="fr-CA" altLang="fr-FR" dirty="0">
                <a:latin typeface="Papyrus" panose="03070502060502030205" pitchFamily="66" charset="0"/>
              </a:rPr>
            </a:br>
            <a:r>
              <a:rPr lang="fr-CA" altLang="fr-FR" dirty="0">
                <a:latin typeface="Papyrus" panose="03070502060502030205" pitchFamily="66" charset="0"/>
              </a:rPr>
              <a:t/>
            </a:r>
            <a:br>
              <a:rPr lang="fr-CA" altLang="fr-FR" dirty="0">
                <a:latin typeface="Papyrus" panose="03070502060502030205" pitchFamily="66" charset="0"/>
              </a:rPr>
            </a:br>
            <a:r>
              <a:rPr lang="fr-CA" altLang="fr-FR" sz="2000" dirty="0" smtClean="0">
                <a:latin typeface="Papyrus" panose="03070502060502030205" pitchFamily="66" charset="0"/>
              </a:rPr>
              <a:t>S. Goldberg</a:t>
            </a:r>
            <a:endParaRPr lang="fr-CA" altLang="fr-FR" dirty="0">
              <a:latin typeface="Papyrus" panose="03070502060502030205" pitchFamily="66" charset="0"/>
            </a:endParaRPr>
          </a:p>
        </p:txBody>
      </p:sp>
      <p:sp>
        <p:nvSpPr>
          <p:cNvPr id="12291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A" altLang="fr-FR" sz="2400"/>
          </a:p>
        </p:txBody>
      </p:sp>
    </p:spTree>
    <p:extLst>
      <p:ext uri="{BB962C8B-B14F-4D97-AF65-F5344CB8AC3E}">
        <p14:creationId xmlns:p14="http://schemas.microsoft.com/office/powerpoint/2010/main" val="211136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altLang="fr-FR" b="1" dirty="0">
                <a:solidFill>
                  <a:srgbClr val="333399"/>
                </a:solidFill>
                <a:latin typeface="Papyrus" panose="03070502060502030205" pitchFamily="66" charset="0"/>
              </a:rPr>
              <a:t>Avez-vous des questions?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4788" y="1773238"/>
            <a:ext cx="8964612" cy="38989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</a:t>
            </a: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96459" y="1916832"/>
            <a:ext cx="5058981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4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altLang="fr-FR" b="1" dirty="0">
                <a:solidFill>
                  <a:srgbClr val="CC0099"/>
                </a:solidFill>
                <a:latin typeface="Papyrus" panose="03070502060502030205" pitchFamily="66" charset="0"/>
              </a:rPr>
              <a:t>À mon tour, j’ai quelques questions!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4788" y="1773238"/>
            <a:ext cx="8964612" cy="38989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>
                <a:solidFill>
                  <a:srgbClr val="CC0099"/>
                </a:solidFill>
                <a:latin typeface="Papyrus" panose="03070502060502030205" pitchFamily="66" charset="0"/>
              </a:rPr>
              <a:t>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4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endParaRPr lang="fr-CA" altLang="fr-FR" sz="24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altLang="fr-FR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Qu’est-ce que vous avez appris lors de cet atelier?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  <a:defRPr/>
            </a:pPr>
            <a:r>
              <a:rPr lang="fr-CA" altLang="fr-FR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Avez-vous réalisé quelque chose lors de cet atelier?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fr-CA" altLang="fr-FR" sz="2400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CA" altLang="fr-FR" sz="24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CA" altLang="fr-FR" sz="2800" b="1" dirty="0">
              <a:solidFill>
                <a:srgbClr val="007A5A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3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CC0099"/>
                </a:solidFill>
                <a:latin typeface="Papyrus" panose="03070502060502030205" pitchFamily="66" charset="0"/>
              </a:rPr>
              <a:t>Bibliographie </a:t>
            </a:r>
            <a:br>
              <a:rPr lang="fr-CA" altLang="fr-FR" b="1" u="sng" dirty="0">
                <a:solidFill>
                  <a:srgbClr val="CC0099"/>
                </a:solidFill>
                <a:latin typeface="Papyrus" panose="03070502060502030205" pitchFamily="66" charset="0"/>
              </a:rPr>
            </a:br>
            <a:endParaRPr lang="fr-CA" altLang="fr-FR" sz="3200" u="sng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5576" y="1484784"/>
            <a:ext cx="7772400" cy="5112568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endParaRPr lang="fr-CA" altLang="fr-FR" sz="24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400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Boursier, Sylvie. L’agressivité chez l’enfant de 0 à 5 </a:t>
            </a:r>
            <a:r>
              <a:rPr lang="fr-CA" altLang="fr-FR" sz="2400" dirty="0" err="1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ann</a:t>
            </a:r>
            <a:r>
              <a:rPr lang="fr-CA" altLang="fr-FR" sz="2400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. Montréal: Éditions du CHU Sainte-Justine, 2008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400" dirty="0" err="1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Keenan</a:t>
            </a:r>
            <a:r>
              <a:rPr lang="fr-CA" altLang="fr-FR" sz="2400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, K. Le développement et la socialisation de l’agressivité pendant les cinq premières années de la vie. Centre d’excellence pour le développement des jeunes enfants. Article sur la web: </a:t>
            </a:r>
            <a:r>
              <a:rPr lang="fr-CA" altLang="fr-FR" sz="2400" u="sng" dirty="0">
                <a:solidFill>
                  <a:schemeClr val="accent6">
                    <a:lumMod val="75000"/>
                  </a:schemeClr>
                </a:solidFill>
                <a:latin typeface="Papyrus" panose="03070502060502030205" pitchFamily="66" charset="0"/>
              </a:rPr>
              <a:t>www.enfantencyclopedie.com/Pages/PDF/KeenanFRxp.pdf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609600"/>
            <a:ext cx="6781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CA" altLang="fr-FR" sz="4400" b="1" dirty="0">
                <a:solidFill>
                  <a:schemeClr val="accent2">
                    <a:lumMod val="75000"/>
                  </a:schemeClr>
                </a:solidFill>
                <a:latin typeface="Papyrus" panose="03070502060502030205" pitchFamily="66" charset="0"/>
              </a:rPr>
              <a:t>Un gros merci!</a:t>
            </a:r>
          </a:p>
        </p:txBody>
      </p:sp>
      <p:pic>
        <p:nvPicPr>
          <p:cNvPr id="2765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616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254" y="0"/>
            <a:ext cx="7772400" cy="1143000"/>
          </a:xfrm>
        </p:spPr>
        <p:txBody>
          <a:bodyPr/>
          <a:lstStyle/>
          <a:p>
            <a:r>
              <a:rPr lang="fr-CA" dirty="0" smtClean="0">
                <a:solidFill>
                  <a:srgbClr val="CC0099"/>
                </a:solidFill>
                <a:latin typeface="Papyrus" panose="03070502060502030205" pitchFamily="66" charset="0"/>
              </a:rPr>
              <a:t>Introduction</a:t>
            </a:r>
            <a:endParaRPr lang="fr-CA" dirty="0">
              <a:solidFill>
                <a:srgbClr val="CC0099"/>
              </a:solidFill>
              <a:latin typeface="Papyrus" panose="03070502060502030205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19254" y="1268760"/>
            <a:ext cx="7772400" cy="53285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</a:pPr>
            <a:r>
              <a:rPr lang="fr-CA" altLang="fr-FR" b="1" dirty="0">
                <a:solidFill>
                  <a:srgbClr val="333399"/>
                </a:solidFill>
                <a:latin typeface="Papyrus" panose="03070502060502030205" pitchFamily="66" charset="0"/>
              </a:rPr>
              <a:t>C</a:t>
            </a: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onflit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-chez les adolescents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- chez les enfants de 0-2 ans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b="1" dirty="0" smtClean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Réaction des adultes face au conflit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- banaliser les comportements agressifs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- se sentir impuissants/coupables face aux manifestations agressives des enfants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Rôle des adultes face au conflit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       </a:t>
            </a:r>
            <a:endParaRPr lang="fr-CA" altLang="fr-FR" b="1" dirty="0" smtClean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</a:pPr>
            <a:endParaRPr lang="fr-CA" altLang="fr-FR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Objectif de l’atelier  </a:t>
            </a:r>
            <a:endParaRPr lang="fr-CA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2204864"/>
            <a:ext cx="7772400" cy="43079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4"/>
              </a:buBlip>
            </a:pPr>
            <a:r>
              <a:rPr lang="fr-CA" sz="3600" b="1" dirty="0">
                <a:solidFill>
                  <a:srgbClr val="CC0099"/>
                </a:solidFill>
                <a:latin typeface="Papyrus" panose="03070502060502030205" pitchFamily="66" charset="0"/>
              </a:rPr>
              <a:t>R</a:t>
            </a:r>
            <a:r>
              <a:rPr lang="fr-CA" sz="3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éviser </a:t>
            </a:r>
            <a:r>
              <a:rPr lang="fr-CA" sz="3600" b="1" dirty="0">
                <a:solidFill>
                  <a:srgbClr val="CC0099"/>
                </a:solidFill>
                <a:latin typeface="Papyrus" panose="03070502060502030205" pitchFamily="66" charset="0"/>
              </a:rPr>
              <a:t>et à actualiser </a:t>
            </a:r>
            <a:r>
              <a:rPr lang="fr-CA" sz="3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notre </a:t>
            </a:r>
            <a:r>
              <a:rPr lang="fr-CA" sz="3600" b="1" dirty="0">
                <a:solidFill>
                  <a:srgbClr val="CC0099"/>
                </a:solidFill>
                <a:latin typeface="Papyrus" panose="03070502060502030205" pitchFamily="66" charset="0"/>
              </a:rPr>
              <a:t>compréhension des manifestations développementales de l’agressivité chez les enfants </a:t>
            </a:r>
            <a:r>
              <a:rPr lang="fr-CA" sz="3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de </a:t>
            </a:r>
            <a:r>
              <a:rPr lang="fr-CA" sz="3600" b="1" dirty="0">
                <a:solidFill>
                  <a:srgbClr val="CC0099"/>
                </a:solidFill>
                <a:latin typeface="Papyrus" panose="03070502060502030205" pitchFamily="66" charset="0"/>
              </a:rPr>
              <a:t>0-5 ans, tout en partageant nos expériences personnelles.</a:t>
            </a:r>
            <a:r>
              <a:rPr lang="fr-CA" sz="3600" b="1" dirty="0" smtClean="0">
                <a:solidFill>
                  <a:srgbClr val="CC0099"/>
                </a:solidFill>
                <a:latin typeface="Papyrus" panose="03070502060502030205" pitchFamily="66" charset="0"/>
              </a:rPr>
              <a:t> </a:t>
            </a:r>
            <a:endParaRPr lang="fr-CA" altLang="fr-FR" sz="3600" b="1" dirty="0">
              <a:solidFill>
                <a:srgbClr val="CC0099"/>
              </a:solidFill>
              <a:latin typeface="Papyrus" panose="03070502060502030205" pitchFamily="66" charset="0"/>
            </a:endParaRPr>
          </a:p>
          <a:p>
            <a:pPr marL="0" indent="0">
              <a:buNone/>
            </a:pP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4679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007A5A"/>
                </a:solidFill>
                <a:latin typeface="Papyrus" panose="03070502060502030205" pitchFamily="66" charset="0"/>
              </a:rPr>
              <a:t>Première question…</a:t>
            </a:r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/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362869"/>
            <a:ext cx="7772400" cy="379397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3600" b="1" dirty="0">
              <a:solidFill>
                <a:schemeClr val="accent1">
                  <a:lumMod val="50000"/>
                </a:schemeClr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3600" b="1" dirty="0">
                <a:solidFill>
                  <a:schemeClr val="accent1">
                    <a:lumMod val="50000"/>
                  </a:schemeClr>
                </a:solidFill>
                <a:latin typeface="Papyrus" panose="03070502060502030205" pitchFamily="66" charset="0"/>
              </a:rPr>
              <a:t>Qu’est que l’agressivité?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6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868144" y="3703224"/>
            <a:ext cx="266897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>L`agressivité</a:t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1988841"/>
            <a:ext cx="7772400" cy="416800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Hostilité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Méchanceté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Provocation            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Haine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Violence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Brutalité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Délinquance </a:t>
            </a: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</a:t>
            </a:r>
            <a:endParaRPr lang="fr-CA" altLang="fr-FR" sz="2600" b="1" dirty="0" smtClean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 smtClean="0">
                <a:solidFill>
                  <a:srgbClr val="333399"/>
                </a:solidFill>
                <a:latin typeface="Papyrus" panose="03070502060502030205" pitchFamily="66" charset="0"/>
              </a:rPr>
              <a:t>* Conception de Jean-Jacques Rousseau </a:t>
            </a: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630238"/>
            <a:ext cx="7772400" cy="1143000"/>
          </a:xfrm>
        </p:spPr>
        <p:txBody>
          <a:bodyPr/>
          <a:lstStyle/>
          <a:p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>L`agressivité</a:t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5576" y="1988840"/>
            <a:ext cx="7772400" cy="379397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8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800" b="1" dirty="0">
                <a:solidFill>
                  <a:srgbClr val="333399"/>
                </a:solidFill>
                <a:latin typeface="Papyrus" panose="03070502060502030205" pitchFamily="66" charset="0"/>
              </a:rPr>
              <a:t>« Énergie brute, vitale certes, mais non civilisée ».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800" b="1" dirty="0">
                <a:solidFill>
                  <a:srgbClr val="333399"/>
                </a:solidFill>
                <a:latin typeface="Papyrus" panose="03070502060502030205" pitchFamily="66" charset="0"/>
              </a:rPr>
              <a:t>« L’agressivité est normale, c’est une pulsion de vie adaptée… à certains contextes ».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800" b="1" dirty="0">
                <a:solidFill>
                  <a:srgbClr val="333399"/>
                </a:solidFill>
                <a:latin typeface="Papyrus" panose="03070502060502030205" pitchFamily="66" charset="0"/>
              </a:rPr>
              <a:t>« Lorsqu'elle reste dans certaines limites, cette énergie vitale assure notre survie ».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r>
              <a:rPr lang="fr-CA" altLang="fr-FR" sz="2800" b="1" dirty="0">
                <a:solidFill>
                  <a:srgbClr val="333399"/>
                </a:solidFill>
                <a:latin typeface="Papyrus" panose="03070502060502030205" pitchFamily="66" charset="0"/>
              </a:rPr>
              <a:t>« L’éducation ne vise donc pas à éliminer cette énergie, mais bien à la canaliser et à la rendre utile ».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5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630238"/>
            <a:ext cx="7772400" cy="1143000"/>
          </a:xfrm>
        </p:spPr>
        <p:txBody>
          <a:bodyPr/>
          <a:lstStyle/>
          <a:p>
            <a:r>
              <a:rPr lang="fr-CA" altLang="fr-FR" b="1" dirty="0">
                <a:solidFill>
                  <a:srgbClr val="333399"/>
                </a:solidFill>
                <a:latin typeface="Papyrus" panose="03070502060502030205" pitchFamily="66" charset="0"/>
              </a:rPr>
              <a:t>L`énergie de la colère</a:t>
            </a:r>
            <a: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  <a:t/>
            </a:r>
            <a:br>
              <a:rPr lang="fr-CA" altLang="fr-FR" b="1" u="sng" dirty="0">
                <a:solidFill>
                  <a:srgbClr val="333399"/>
                </a:solidFill>
                <a:latin typeface="Papyrus" panose="03070502060502030205" pitchFamily="66" charset="0"/>
              </a:rPr>
            </a:br>
            <a:endParaRPr lang="fr-CA" altLang="fr-FR" sz="3200" b="1" u="sng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362869"/>
            <a:ext cx="7772400" cy="379397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CA" altLang="fr-FR" sz="2600" b="1" dirty="0">
                <a:solidFill>
                  <a:srgbClr val="333399"/>
                </a:solidFill>
                <a:latin typeface="Papyrus" panose="03070502060502030205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8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Blip>
                <a:blip r:embed="rId8"/>
              </a:buBlip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fr-CA" altLang="fr-FR" sz="2600" b="1" dirty="0">
              <a:solidFill>
                <a:srgbClr val="333399"/>
              </a:solidFill>
              <a:latin typeface="Papyrus" panose="03070502060502030205" pitchFamily="66" charset="0"/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A" dirty="0"/>
          </a:p>
          <a:p>
            <a:endParaRPr lang="fr-CA" dirty="0"/>
          </a:p>
        </p:txBody>
      </p:sp>
      <p:pic>
        <p:nvPicPr>
          <p:cNvPr id="3" name="7Gz3Rg2oXQc"/>
          <p:cNvPicPr>
            <a:picLocks noRot="1" noChangeAspect="1"/>
          </p:cNvPicPr>
          <p:nvPr>
            <a:videoFile r:link="rId4"/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00000" y="1916832"/>
            <a:ext cx="7744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1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1548</Words>
  <Application>Microsoft Office PowerPoint</Application>
  <PresentationFormat>Affichage à l'écran (4:3)</PresentationFormat>
  <Paragraphs>318</Paragraphs>
  <Slides>34</Slides>
  <Notes>28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Papyrus</vt:lpstr>
      <vt:lpstr>Symbol</vt:lpstr>
      <vt:lpstr>Times New Roman</vt:lpstr>
      <vt:lpstr>Wingdings</vt:lpstr>
      <vt:lpstr>Modèle par défaut</vt:lpstr>
      <vt:lpstr>L’agressivité chez les enfants: comprendre et accompagner</vt:lpstr>
      <vt:lpstr>Plan de l’atelier </vt:lpstr>
      <vt:lpstr>Présentations </vt:lpstr>
      <vt:lpstr>Introduction</vt:lpstr>
      <vt:lpstr>Objectif de l’atelier  </vt:lpstr>
      <vt:lpstr>Première question… </vt:lpstr>
      <vt:lpstr>L`agressivité </vt:lpstr>
      <vt:lpstr>L`agressivité </vt:lpstr>
      <vt:lpstr>L`énergie de la colère </vt:lpstr>
      <vt:lpstr>Deuxième question…</vt:lpstr>
      <vt:lpstr>Présentation PowerPoint</vt:lpstr>
      <vt:lpstr>Présentation PowerPoint</vt:lpstr>
      <vt:lpstr> Que faire lorsque les enfants frappent?  </vt:lpstr>
      <vt:lpstr>« Entre 0 et 5 ans, les comportements agressifs sont des manifestations maladroites et passagères pour s’adapter à une nouvelle situation ». </vt:lpstr>
      <vt:lpstr>Troisième question…</vt:lpstr>
      <vt:lpstr>Présentation PowerPoint</vt:lpstr>
      <vt:lpstr>Présentation PowerPoint</vt:lpstr>
      <vt:lpstr>Présentation PowerPoint</vt:lpstr>
      <vt:lpstr>Quatrième question…</vt:lpstr>
      <vt:lpstr>Développement de l’agressivité chez l’enfant</vt:lpstr>
      <vt:lpstr>Comment aider un enfant de trois ans à gérer ses impulsions? </vt:lpstr>
      <vt:lpstr>Cinquième question…</vt:lpstr>
      <vt:lpstr>L`agressivité et la socialisation </vt:lpstr>
      <vt:lpstr>Sixième question…</vt:lpstr>
      <vt:lpstr>Des comportements agressifs aux gestes acceptables…</vt:lpstr>
      <vt:lpstr>Les gestes  / les actions acceptables…</vt:lpstr>
      <vt:lpstr>Des facteurs à ne pas négliger dans l’exercice de la discipline</vt:lpstr>
      <vt:lpstr>Observer l'intervention de l'adulte dans le cas d'un enfant qui mord</vt:lpstr>
      <vt:lpstr> J’accompagne mon enfant… </vt:lpstr>
      <vt:lpstr> « La violence, c’est le geste sans la parole, c’est l’énergie à vivre sans la communication. »  S. Goldberg</vt:lpstr>
      <vt:lpstr>Avez-vous des questions?</vt:lpstr>
      <vt:lpstr>À mon tour, j’ai quelques questions!</vt:lpstr>
      <vt:lpstr>Bibliographie  </vt:lpstr>
      <vt:lpstr>Présentation PowerPoint</vt:lpstr>
    </vt:vector>
  </TitlesOfParts>
  <Company>C.S.B.F.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Lise Goulet</dc:creator>
  <cp:lastModifiedBy>Videla Ariana</cp:lastModifiedBy>
  <cp:revision>213</cp:revision>
  <cp:lastPrinted>2013-01-05T15:23:58Z</cp:lastPrinted>
  <dcterms:created xsi:type="dcterms:W3CDTF">2002-04-10T21:30:27Z</dcterms:created>
  <dcterms:modified xsi:type="dcterms:W3CDTF">2016-10-31T14:54:45Z</dcterms:modified>
</cp:coreProperties>
</file>