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handoutMasterIdLst>
    <p:handoutMasterId r:id="rId27"/>
  </p:handoutMasterIdLst>
  <p:sldIdLst>
    <p:sldId id="256" r:id="rId2"/>
    <p:sldId id="259" r:id="rId3"/>
    <p:sldId id="257" r:id="rId4"/>
    <p:sldId id="260" r:id="rId5"/>
    <p:sldId id="261" r:id="rId6"/>
    <p:sldId id="264" r:id="rId7"/>
    <p:sldId id="263" r:id="rId8"/>
    <p:sldId id="279" r:id="rId9"/>
    <p:sldId id="280" r:id="rId10"/>
    <p:sldId id="265" r:id="rId11"/>
    <p:sldId id="266" r:id="rId12"/>
    <p:sldId id="267" r:id="rId13"/>
    <p:sldId id="272" r:id="rId14"/>
    <p:sldId id="270" r:id="rId15"/>
    <p:sldId id="271" r:id="rId16"/>
    <p:sldId id="262" r:id="rId17"/>
    <p:sldId id="273" r:id="rId18"/>
    <p:sldId id="274" r:id="rId19"/>
    <p:sldId id="281" r:id="rId20"/>
    <p:sldId id="275" r:id="rId21"/>
    <p:sldId id="276" r:id="rId22"/>
    <p:sldId id="277" r:id="rId23"/>
    <p:sldId id="283" r:id="rId24"/>
    <p:sldId id="284"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045" autoAdjust="0"/>
  </p:normalViewPr>
  <p:slideViewPr>
    <p:cSldViewPr snapToGrid="0">
      <p:cViewPr varScale="1">
        <p:scale>
          <a:sx n="56" d="100"/>
          <a:sy n="56" d="100"/>
        </p:scale>
        <p:origin x="12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CB00EE9-DDB4-4D5A-998A-121CA4DAACCB}" type="datetimeFigureOut">
              <a:rPr lang="fr-CA" smtClean="0"/>
              <a:t>2016-10-19</a:t>
            </a:fld>
            <a:endParaRPr lang="fr-CA"/>
          </a:p>
        </p:txBody>
      </p:sp>
      <p:sp>
        <p:nvSpPr>
          <p:cNvPr id="4" name="Espace réservé du pied de page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7498C1E-8588-4385-BA5B-BAA084B7F7D5}" type="slidenum">
              <a:rPr lang="fr-CA" smtClean="0"/>
              <a:t>‹N°›</a:t>
            </a:fld>
            <a:endParaRPr lang="fr-CA"/>
          </a:p>
        </p:txBody>
      </p:sp>
    </p:spTree>
    <p:extLst>
      <p:ext uri="{BB962C8B-B14F-4D97-AF65-F5344CB8AC3E}">
        <p14:creationId xmlns:p14="http://schemas.microsoft.com/office/powerpoint/2010/main" val="3380857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E614145-7B96-4A80-84FB-74F28081B87B}" type="datetimeFigureOut">
              <a:rPr lang="fr-CA" smtClean="0"/>
              <a:t>2016-10-19</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BFC836E-F24E-44FA-A8C9-6BF2DC756F69}" type="slidenum">
              <a:rPr lang="fr-CA" smtClean="0"/>
              <a:t>‹N°›</a:t>
            </a:fld>
            <a:endParaRPr lang="fr-CA"/>
          </a:p>
        </p:txBody>
      </p:sp>
    </p:spTree>
    <p:extLst>
      <p:ext uri="{BB962C8B-B14F-4D97-AF65-F5344CB8AC3E}">
        <p14:creationId xmlns:p14="http://schemas.microsoft.com/office/powerpoint/2010/main" val="153638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32943" indent="-232943">
              <a:buAutoNum type="arabicPeriod"/>
            </a:pPr>
            <a:r>
              <a:rPr lang="fr-CA" dirty="0" smtClean="0"/>
              <a:t>Dans</a:t>
            </a:r>
            <a:r>
              <a:rPr lang="fr-CA" baseline="0" dirty="0" smtClean="0"/>
              <a:t> les conditions normales, la séquence de développement que suit un enfant est la même pour tous: un enfant apprend à tenir la position assise avant d’être capable de se mettre debout. L’enfant découvre les propriétés des objets avant de savoir les utiliser.</a:t>
            </a:r>
          </a:p>
          <a:p>
            <a:pPr marL="232943" indent="-232943">
              <a:buAutoNum type="arabicPeriod"/>
            </a:pPr>
            <a:r>
              <a:rPr lang="fr-CA" baseline="0" dirty="0" smtClean="0"/>
              <a:t>L’ordre que suit le développement passe du simple au complexe. Un enfant, découpe une ligne droite avant de </a:t>
            </a:r>
            <a:r>
              <a:rPr lang="fr-CA" baseline="0" dirty="0" err="1" smtClean="0"/>
              <a:t>pouvroi</a:t>
            </a:r>
            <a:r>
              <a:rPr lang="fr-CA" baseline="0" dirty="0" smtClean="0"/>
              <a:t> faire le contour d’une forme </a:t>
            </a:r>
            <a:r>
              <a:rPr lang="fr-CA" baseline="0" dirty="0" err="1" smtClean="0"/>
              <a:t>géométirque</a:t>
            </a:r>
            <a:r>
              <a:rPr lang="fr-CA" baseline="0" dirty="0" smtClean="0"/>
              <a:t>. Principe simple, mais qui est parfois difficile dans le quotidien et nous ne reconnaissons pas les étapes préalables à chaque nouvelle habileté et nous proposons à l’enfant des activités qui lui demandent de sauter des étapes. </a:t>
            </a:r>
          </a:p>
          <a:p>
            <a:pPr marL="232943" indent="-232943">
              <a:buAutoNum type="arabicPeriod"/>
            </a:pPr>
            <a:endParaRPr lang="fr-CA" dirty="0"/>
          </a:p>
        </p:txBody>
      </p:sp>
      <p:sp>
        <p:nvSpPr>
          <p:cNvPr id="4" name="Espace réservé du numéro de diapositive 3"/>
          <p:cNvSpPr>
            <a:spLocks noGrp="1"/>
          </p:cNvSpPr>
          <p:nvPr>
            <p:ph type="sldNum" sz="quarter" idx="10"/>
          </p:nvPr>
        </p:nvSpPr>
        <p:spPr/>
        <p:txBody>
          <a:bodyPr/>
          <a:lstStyle/>
          <a:p>
            <a:fld id="{FBFC836E-F24E-44FA-A8C9-6BF2DC756F69}" type="slidenum">
              <a:rPr lang="fr-CA" smtClean="0"/>
              <a:t>3</a:t>
            </a:fld>
            <a:endParaRPr lang="fr-CA"/>
          </a:p>
        </p:txBody>
      </p:sp>
    </p:spTree>
    <p:extLst>
      <p:ext uri="{BB962C8B-B14F-4D97-AF65-F5344CB8AC3E}">
        <p14:creationId xmlns:p14="http://schemas.microsoft.com/office/powerpoint/2010/main" val="235824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Beaucoup</a:t>
            </a:r>
            <a:r>
              <a:rPr lang="fr-CA" baseline="0" dirty="0" smtClean="0"/>
              <a:t> de parents sont en quête d’un rendement maximal. Ils souhaitent que leur enfant fasse très tôt des apprentissages, ce qui à leur yeux témoigne de leurs compétences parentales. </a:t>
            </a:r>
          </a:p>
          <a:p>
            <a:r>
              <a:rPr lang="fr-CA" baseline="0" dirty="0" smtClean="0"/>
              <a:t>Tendance à vouloir apprendre beaucoup de choses académiques aux enfants.. Étude.. Perd son avance</a:t>
            </a:r>
          </a:p>
          <a:p>
            <a:r>
              <a:rPr lang="fr-CA" baseline="0" dirty="0" smtClean="0"/>
              <a:t>Valoriser les activités structurées dans </a:t>
            </a:r>
            <a:r>
              <a:rPr lang="fr-CA" baseline="0" dirty="0" err="1" smtClean="0"/>
              <a:t>lesqueslles</a:t>
            </a:r>
            <a:r>
              <a:rPr lang="fr-CA" baseline="0" dirty="0" smtClean="0"/>
              <a:t> on considère que l’enfant apprend des choses utiles. A peu de temps libre où il peut faire ce qu’il veut... Inventer des jeux, utiliser son imagination, on organise son horaire.... On s’étonne de voir qu’il ne sait pas quoi faire lorsqu’il a du temps de libre. </a:t>
            </a:r>
            <a:endParaRPr lang="fr-CA" dirty="0"/>
          </a:p>
        </p:txBody>
      </p:sp>
      <p:sp>
        <p:nvSpPr>
          <p:cNvPr id="4" name="Espace réservé du numéro de diapositive 3"/>
          <p:cNvSpPr>
            <a:spLocks noGrp="1"/>
          </p:cNvSpPr>
          <p:nvPr>
            <p:ph type="sldNum" sz="quarter" idx="10"/>
          </p:nvPr>
        </p:nvSpPr>
        <p:spPr/>
        <p:txBody>
          <a:bodyPr/>
          <a:lstStyle/>
          <a:p>
            <a:fld id="{FBFC836E-F24E-44FA-A8C9-6BF2DC756F69}" type="slidenum">
              <a:rPr lang="fr-CA" smtClean="0"/>
              <a:t>4</a:t>
            </a:fld>
            <a:endParaRPr lang="fr-CA"/>
          </a:p>
        </p:txBody>
      </p:sp>
    </p:spTree>
    <p:extLst>
      <p:ext uri="{BB962C8B-B14F-4D97-AF65-F5344CB8AC3E}">
        <p14:creationId xmlns:p14="http://schemas.microsoft.com/office/powerpoint/2010/main" val="377230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Doit-on s’inquiéter</a:t>
            </a:r>
            <a:r>
              <a:rPr lang="fr-CA" baseline="0" dirty="0" smtClean="0"/>
              <a:t> si l’enfant dépasse ses âges et se féliciter s’il les devance? Si l’un ni l’autre. Représente une moyenne. Ainsi, bien que l’âge moyen de marche soit de 12 mois, l’enfant qui marche à 10 mois ou à 14 mois si situe tout autant dans la norme. On devrait parler d’âge moyen, plutôt que d’âge normal. Enfant se développe chacun à leur rythme, ce qui joue sur l’acquisition de ses habiletés sans pour autant en faire un enfant surdoué et déficient. Consulter à titre indicatif, éviter de s’y fier aveuglément et d’entretenir des inquiétudes non justifiées dès que l’enfant dépasse le chiffre magique. Tant et aussi longtemps que l’enfant évolue et qu’il suit la séquence attendue, il n’y a pas de raison de s’inquiéter. </a:t>
            </a:r>
            <a:endParaRPr lang="fr-CA" dirty="0"/>
          </a:p>
        </p:txBody>
      </p:sp>
      <p:sp>
        <p:nvSpPr>
          <p:cNvPr id="4" name="Espace réservé du numéro de diapositive 3"/>
          <p:cNvSpPr>
            <a:spLocks noGrp="1"/>
          </p:cNvSpPr>
          <p:nvPr>
            <p:ph type="sldNum" sz="quarter" idx="10"/>
          </p:nvPr>
        </p:nvSpPr>
        <p:spPr/>
        <p:txBody>
          <a:bodyPr/>
          <a:lstStyle/>
          <a:p>
            <a:fld id="{FBFC836E-F24E-44FA-A8C9-6BF2DC756F69}" type="slidenum">
              <a:rPr lang="fr-CA" smtClean="0"/>
              <a:t>5</a:t>
            </a:fld>
            <a:endParaRPr lang="fr-CA"/>
          </a:p>
        </p:txBody>
      </p:sp>
    </p:spTree>
    <p:extLst>
      <p:ext uri="{BB962C8B-B14F-4D97-AF65-F5344CB8AC3E}">
        <p14:creationId xmlns:p14="http://schemas.microsoft.com/office/powerpoint/2010/main" val="260550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 fonctionnement du cerveau est tridimensionnel et ses parties sont en interaction dans un « TOUT ». La pleine organisation cérébrale est un processus changeant et dynamique, impliquant trois dimensions : droite/gauche, avant/arrière, haut/bas. Quand UNE de ces trois dimensions est indisponible, cela génère du stress, des tensions, de la confusion, des douleurs chroniques, ainsi que la réduction des performances physiques et intellectuelles.</a:t>
            </a:r>
          </a:p>
          <a:p>
            <a:r>
              <a:rPr lang="fr-CA" dirty="0" smtClean="0"/>
              <a:t>Par exemple, la dimension droite/gauche fait référence à la coordination entre les deux hémisphères du cerveau qui est essentielle pour le succès scolaire: le gauche (la logique, la parole, etc.) et le droit (la créativité, le rythme, etc.,). Si la communication dans les fibres nerveuses (corps calleux) situées entre ces deux hémisphères est déficiente, ceux-ci fonctionnent alors unilatéralement plutôt que de concert l’un avec l’autre, ce qui provoque différents troubles d’apprentissage.</a:t>
            </a:r>
          </a:p>
          <a:p>
            <a:r>
              <a:rPr lang="fr-CA" dirty="0" smtClean="0"/>
              <a:t>On oubli</a:t>
            </a:r>
            <a:r>
              <a:rPr lang="fr-CA" baseline="0" dirty="0" smtClean="0"/>
              <a:t>e souvent l’importance du développement moteur dans la réussite scolaire.</a:t>
            </a:r>
            <a:endParaRPr lang="fr-CA" dirty="0" smtClean="0"/>
          </a:p>
          <a:p>
            <a:r>
              <a:rPr lang="fr-CA" dirty="0" smtClean="0"/>
              <a:t>Ce qui</a:t>
            </a:r>
            <a:r>
              <a:rPr lang="fr-CA" baseline="0" dirty="0" smtClean="0"/>
              <a:t> influence le développement de l’enfant: génétique (bon état du cerveau, maturation du système nerveux) et environnement (entourage réagit à ses actes, les expériences que l’environnement lui offre.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EEE2D961-6C2D-4909-AA36-4B7F344D3063}" type="slidenum">
              <a:rPr lang="fr-CA" smtClean="0"/>
              <a:t>7</a:t>
            </a:fld>
            <a:endParaRPr lang="fr-CA"/>
          </a:p>
        </p:txBody>
      </p:sp>
    </p:spTree>
    <p:extLst>
      <p:ext uri="{BB962C8B-B14F-4D97-AF65-F5344CB8AC3E}">
        <p14:creationId xmlns:p14="http://schemas.microsoft.com/office/powerpoint/2010/main" val="71907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Perception</a:t>
            </a:r>
            <a:r>
              <a:rPr lang="fr-CA" baseline="0" dirty="0" smtClean="0"/>
              <a:t> de son corps: qu’il a deux côtés ce qui amène la latéralité.</a:t>
            </a:r>
            <a:endParaRPr lang="fr-CA" dirty="0"/>
          </a:p>
        </p:txBody>
      </p:sp>
      <p:sp>
        <p:nvSpPr>
          <p:cNvPr id="4" name="Espace réservé du numéro de diapositive 3"/>
          <p:cNvSpPr>
            <a:spLocks noGrp="1"/>
          </p:cNvSpPr>
          <p:nvPr>
            <p:ph type="sldNum" sz="quarter" idx="10"/>
          </p:nvPr>
        </p:nvSpPr>
        <p:spPr/>
        <p:txBody>
          <a:bodyPr/>
          <a:lstStyle/>
          <a:p>
            <a:fld id="{EEE2D961-6C2D-4909-AA36-4B7F344D3063}" type="slidenum">
              <a:rPr lang="fr-CA" smtClean="0"/>
              <a:t>12</a:t>
            </a:fld>
            <a:endParaRPr lang="fr-CA"/>
          </a:p>
        </p:txBody>
      </p:sp>
    </p:spTree>
    <p:extLst>
      <p:ext uri="{BB962C8B-B14F-4D97-AF65-F5344CB8AC3E}">
        <p14:creationId xmlns:p14="http://schemas.microsoft.com/office/powerpoint/2010/main" val="135639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Un bon schéma corporel intégré </a:t>
            </a:r>
          </a:p>
          <a:p>
            <a:endParaRPr lang="fr-CA" dirty="0" smtClean="0"/>
          </a:p>
          <a:p>
            <a:r>
              <a:rPr lang="fr-CA" dirty="0" smtClean="0"/>
              <a:t>• Bonne stabilité au tronc et aux épaules ce qui amènera mobilité et dissociation des articulations. </a:t>
            </a:r>
          </a:p>
          <a:p>
            <a:endParaRPr lang="fr-CA" dirty="0" smtClean="0"/>
          </a:p>
          <a:p>
            <a:r>
              <a:rPr lang="fr-CA" dirty="0" smtClean="0"/>
              <a:t>• Une bonne musculature des mains (arches des mains) et des doigts.</a:t>
            </a:r>
          </a:p>
          <a:p>
            <a:endParaRPr lang="fr-CA" dirty="0" smtClean="0"/>
          </a:p>
          <a:p>
            <a:r>
              <a:rPr lang="fr-CA" dirty="0" smtClean="0"/>
              <a:t>• Une bonne dextérité et de bons mouvements à l’intérieur de la main.</a:t>
            </a:r>
          </a:p>
          <a:p>
            <a:endParaRPr lang="fr-CA" dirty="0" smtClean="0"/>
          </a:p>
          <a:p>
            <a:r>
              <a:rPr lang="fr-CA" dirty="0" smtClean="0"/>
              <a:t>• Une bonne coordination œil-main (vérifier la vision)</a:t>
            </a:r>
          </a:p>
          <a:p>
            <a:endParaRPr lang="fr-CA" dirty="0"/>
          </a:p>
        </p:txBody>
      </p:sp>
      <p:sp>
        <p:nvSpPr>
          <p:cNvPr id="4" name="Espace réservé du numéro de diapositive 3"/>
          <p:cNvSpPr>
            <a:spLocks noGrp="1"/>
          </p:cNvSpPr>
          <p:nvPr>
            <p:ph type="sldNum" sz="quarter" idx="10"/>
          </p:nvPr>
        </p:nvSpPr>
        <p:spPr/>
        <p:txBody>
          <a:bodyPr/>
          <a:lstStyle/>
          <a:p>
            <a:fld id="{EEE2D961-6C2D-4909-AA36-4B7F344D3063}" type="slidenum">
              <a:rPr lang="fr-CA" smtClean="0"/>
              <a:t>17</a:t>
            </a:fld>
            <a:endParaRPr lang="fr-CA"/>
          </a:p>
        </p:txBody>
      </p:sp>
    </p:spTree>
    <p:extLst>
      <p:ext uri="{BB962C8B-B14F-4D97-AF65-F5344CB8AC3E}">
        <p14:creationId xmlns:p14="http://schemas.microsoft.com/office/powerpoint/2010/main" val="286647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BFC836E-F24E-44FA-A8C9-6BF2DC756F69}" type="slidenum">
              <a:rPr lang="fr-CA" smtClean="0"/>
              <a:t>22</a:t>
            </a:fld>
            <a:endParaRPr lang="fr-CA"/>
          </a:p>
        </p:txBody>
      </p:sp>
    </p:spTree>
    <p:extLst>
      <p:ext uri="{BB962C8B-B14F-4D97-AF65-F5344CB8AC3E}">
        <p14:creationId xmlns:p14="http://schemas.microsoft.com/office/powerpoint/2010/main" val="118690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10/19/2016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47545" y="-21377"/>
            <a:ext cx="8915399" cy="2262781"/>
          </a:xfrm>
        </p:spPr>
        <p:txBody>
          <a:bodyPr/>
          <a:lstStyle/>
          <a:p>
            <a:pPr algn="ctr"/>
            <a:r>
              <a:rPr lang="fr-CA" dirty="0" smtClean="0"/>
              <a:t>La motricité au service des apprentissages</a:t>
            </a:r>
            <a:endParaRPr lang="fr-CA" dirty="0"/>
          </a:p>
        </p:txBody>
      </p:sp>
      <p:sp>
        <p:nvSpPr>
          <p:cNvPr id="3" name="Sous-titre 2"/>
          <p:cNvSpPr>
            <a:spLocks noGrp="1"/>
          </p:cNvSpPr>
          <p:nvPr>
            <p:ph type="subTitle" idx="1"/>
          </p:nvPr>
        </p:nvSpPr>
        <p:spPr>
          <a:xfrm>
            <a:off x="1996784" y="5459959"/>
            <a:ext cx="8915399" cy="1126283"/>
          </a:xfrm>
        </p:spPr>
        <p:txBody>
          <a:bodyPr>
            <a:normAutofit fontScale="77500" lnSpcReduction="20000"/>
          </a:bodyPr>
          <a:lstStyle/>
          <a:p>
            <a:endParaRPr lang="fr-CA" dirty="0" smtClean="0"/>
          </a:p>
          <a:p>
            <a:endParaRPr lang="fr-CA" sz="1600" dirty="0" smtClean="0"/>
          </a:p>
          <a:p>
            <a:endParaRPr lang="fr-CA" sz="1600" dirty="0"/>
          </a:p>
          <a:p>
            <a:r>
              <a:rPr lang="fr-CA" sz="1600" dirty="0" smtClean="0"/>
              <a:t>Nancy Labrecque, ergothérapeute CSBE</a:t>
            </a:r>
            <a:endParaRPr lang="fr-CA" sz="16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43" y="2132756"/>
            <a:ext cx="6705602" cy="4094179"/>
          </a:xfrm>
          <a:prstGeom prst="rect">
            <a:avLst/>
          </a:prstGeom>
        </p:spPr>
      </p:pic>
    </p:spTree>
    <p:extLst>
      <p:ext uri="{BB962C8B-B14F-4D97-AF65-F5344CB8AC3E}">
        <p14:creationId xmlns:p14="http://schemas.microsoft.com/office/powerpoint/2010/main" val="739037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Habiletés sensorielles et perceptives</a:t>
            </a:r>
            <a:endParaRPr lang="fr-CA" dirty="0"/>
          </a:p>
        </p:txBody>
      </p:sp>
      <p:sp>
        <p:nvSpPr>
          <p:cNvPr id="3" name="Espace réservé du contenu 2"/>
          <p:cNvSpPr>
            <a:spLocks noGrp="1"/>
          </p:cNvSpPr>
          <p:nvPr>
            <p:ph sz="quarter" idx="1"/>
          </p:nvPr>
        </p:nvSpPr>
        <p:spPr>
          <a:xfrm>
            <a:off x="1775520" y="1556792"/>
            <a:ext cx="8640960" cy="4572000"/>
          </a:xfrm>
        </p:spPr>
        <p:txBody>
          <a:bodyPr>
            <a:normAutofit fontScale="70000" lnSpcReduction="20000"/>
          </a:bodyPr>
          <a:lstStyle/>
          <a:p>
            <a:pPr marL="0" indent="0">
              <a:buNone/>
            </a:pPr>
            <a:r>
              <a:rPr lang="fr-CA" sz="2400" dirty="0" smtClean="0"/>
              <a:t>La perception, c’est </a:t>
            </a:r>
            <a:r>
              <a:rPr lang="fr-CA" sz="2400" dirty="0"/>
              <a:t>l’interprétation de ce qui nous entoure par le biais de nos sens.</a:t>
            </a:r>
          </a:p>
          <a:p>
            <a:endParaRPr lang="fr-CA" dirty="0" smtClean="0"/>
          </a:p>
          <a:p>
            <a:endParaRPr lang="fr-CA" dirty="0"/>
          </a:p>
          <a:p>
            <a:endParaRPr lang="fr-CA" dirty="0" smtClean="0"/>
          </a:p>
          <a:p>
            <a:endParaRPr lang="fr-CA" dirty="0"/>
          </a:p>
          <a:p>
            <a:endParaRPr lang="fr-CA" dirty="0" smtClean="0"/>
          </a:p>
          <a:p>
            <a:r>
              <a:rPr lang="fr-CA" dirty="0" smtClean="0"/>
              <a:t>                                                                                                                                     </a:t>
            </a:r>
            <a:endParaRPr lang="fr-CA" dirty="0"/>
          </a:p>
          <a:p>
            <a:endParaRPr lang="fr-CA" dirty="0" smtClean="0"/>
          </a:p>
          <a:p>
            <a:pPr marL="0" indent="0">
              <a:buNone/>
            </a:pPr>
            <a:endParaRPr lang="fr-CA" dirty="0"/>
          </a:p>
          <a:p>
            <a:endParaRPr lang="fr-CA" dirty="0" smtClean="0"/>
          </a:p>
          <a:p>
            <a:endParaRPr lang="fr-CA" dirty="0" smtClean="0"/>
          </a:p>
          <a:p>
            <a:endParaRPr lang="fr-CA" dirty="0" smtClean="0"/>
          </a:p>
          <a:p>
            <a:endParaRPr lang="fr-CA" dirty="0"/>
          </a:p>
          <a:p>
            <a:r>
              <a:rPr lang="fr-CA" sz="2300" b="1" dirty="0" smtClean="0"/>
              <a:t>Les sens sont une belle porte d’entrée pour le développement du cerveau.</a:t>
            </a:r>
            <a:endParaRPr lang="fr-CA" sz="2300" b="1" dirty="0"/>
          </a:p>
        </p:txBody>
      </p:sp>
      <p:pic>
        <p:nvPicPr>
          <p:cNvPr id="4" name="Image 3"/>
          <p:cNvPicPr>
            <a:picLocks noChangeAspect="1"/>
          </p:cNvPicPr>
          <p:nvPr/>
        </p:nvPicPr>
        <p:blipFill>
          <a:blip r:embed="rId2"/>
          <a:stretch>
            <a:fillRect/>
          </a:stretch>
        </p:blipFill>
        <p:spPr>
          <a:xfrm>
            <a:off x="4217158" y="2005874"/>
            <a:ext cx="3202177" cy="3318744"/>
          </a:xfrm>
          <a:prstGeom prst="rect">
            <a:avLst/>
          </a:prstGeom>
        </p:spPr>
      </p:pic>
      <p:pic>
        <p:nvPicPr>
          <p:cNvPr id="5" name="Image 4"/>
          <p:cNvPicPr>
            <a:picLocks noChangeAspect="1"/>
          </p:cNvPicPr>
          <p:nvPr/>
        </p:nvPicPr>
        <p:blipFill>
          <a:blip r:embed="rId3"/>
          <a:stretch>
            <a:fillRect/>
          </a:stretch>
        </p:blipFill>
        <p:spPr>
          <a:xfrm>
            <a:off x="1879631" y="2250851"/>
            <a:ext cx="1426588" cy="1414395"/>
          </a:xfrm>
          <a:prstGeom prst="rect">
            <a:avLst/>
          </a:prstGeom>
        </p:spPr>
      </p:pic>
      <p:pic>
        <p:nvPicPr>
          <p:cNvPr id="6" name="Image 5"/>
          <p:cNvPicPr>
            <a:picLocks noChangeAspect="1"/>
          </p:cNvPicPr>
          <p:nvPr/>
        </p:nvPicPr>
        <p:blipFill>
          <a:blip r:embed="rId4"/>
          <a:stretch>
            <a:fillRect/>
          </a:stretch>
        </p:blipFill>
        <p:spPr>
          <a:xfrm>
            <a:off x="8586799" y="2129551"/>
            <a:ext cx="1274174" cy="1255885"/>
          </a:xfrm>
          <a:prstGeom prst="rect">
            <a:avLst/>
          </a:prstGeom>
        </p:spPr>
      </p:pic>
      <p:sp>
        <p:nvSpPr>
          <p:cNvPr id="7" name="ZoneTexte 6"/>
          <p:cNvSpPr txBox="1"/>
          <p:nvPr/>
        </p:nvSpPr>
        <p:spPr>
          <a:xfrm>
            <a:off x="1569493" y="3842792"/>
            <a:ext cx="1937982" cy="369332"/>
          </a:xfrm>
          <a:prstGeom prst="rect">
            <a:avLst/>
          </a:prstGeom>
          <a:noFill/>
        </p:spPr>
        <p:txBody>
          <a:bodyPr wrap="square" rtlCol="0">
            <a:spAutoFit/>
          </a:bodyPr>
          <a:lstStyle/>
          <a:p>
            <a:r>
              <a:rPr lang="fr-CA" dirty="0" smtClean="0"/>
              <a:t>Vestibulaire</a:t>
            </a:r>
            <a:endParaRPr lang="fr-CA" dirty="0"/>
          </a:p>
        </p:txBody>
      </p:sp>
      <p:sp>
        <p:nvSpPr>
          <p:cNvPr id="10" name="ZoneTexte 9"/>
          <p:cNvSpPr txBox="1"/>
          <p:nvPr/>
        </p:nvSpPr>
        <p:spPr>
          <a:xfrm>
            <a:off x="8330274" y="3658126"/>
            <a:ext cx="1782717" cy="369332"/>
          </a:xfrm>
          <a:prstGeom prst="rect">
            <a:avLst/>
          </a:prstGeom>
          <a:noFill/>
        </p:spPr>
        <p:txBody>
          <a:bodyPr wrap="square" rtlCol="0">
            <a:spAutoFit/>
          </a:bodyPr>
          <a:lstStyle/>
          <a:p>
            <a:r>
              <a:rPr lang="fr-CA" dirty="0" smtClean="0"/>
              <a:t>Proprioceptif</a:t>
            </a:r>
            <a:endParaRPr lang="fr-CA" dirty="0"/>
          </a:p>
        </p:txBody>
      </p:sp>
    </p:spTree>
    <p:extLst>
      <p:ext uri="{BB962C8B-B14F-4D97-AF65-F5344CB8AC3E}">
        <p14:creationId xmlns:p14="http://schemas.microsoft.com/office/powerpoint/2010/main" val="2798134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développement sensoriel et perceptif</a:t>
            </a:r>
            <a:endParaRPr lang="fr-CA" dirty="0"/>
          </a:p>
        </p:txBody>
      </p:sp>
      <p:sp>
        <p:nvSpPr>
          <p:cNvPr id="3" name="Espace réservé du contenu 2"/>
          <p:cNvSpPr>
            <a:spLocks noGrp="1"/>
          </p:cNvSpPr>
          <p:nvPr>
            <p:ph sz="quarter" idx="1"/>
          </p:nvPr>
        </p:nvSpPr>
        <p:spPr/>
        <p:txBody>
          <a:bodyPr/>
          <a:lstStyle/>
          <a:p>
            <a:pPr lvl="1"/>
            <a:r>
              <a:rPr lang="fr-CA" dirty="0" smtClean="0"/>
              <a:t>En touchant différents objets et en les manipulant (tactile) </a:t>
            </a:r>
            <a:endParaRPr lang="fr-CA" dirty="0"/>
          </a:p>
          <a:p>
            <a:pPr marL="274320" lvl="1" indent="0">
              <a:buNone/>
            </a:pPr>
            <a:endParaRPr lang="fr-CA" dirty="0" smtClean="0"/>
          </a:p>
          <a:p>
            <a:pPr lvl="1"/>
            <a:r>
              <a:rPr lang="fr-CA" dirty="0" smtClean="0"/>
              <a:t>En bougeant dans l’espace (sens du mouvement)</a:t>
            </a:r>
          </a:p>
          <a:p>
            <a:pPr lvl="1"/>
            <a:endParaRPr lang="fr-CA" dirty="0"/>
          </a:p>
          <a:p>
            <a:pPr lvl="1"/>
            <a:r>
              <a:rPr lang="fr-CA" dirty="0" smtClean="0"/>
              <a:t>En regardant les objets et/ou personnes bouger (visuelle)</a:t>
            </a:r>
          </a:p>
          <a:p>
            <a:pPr lvl="1"/>
            <a:endParaRPr lang="fr-CA" dirty="0"/>
          </a:p>
          <a:p>
            <a:pPr lvl="1"/>
            <a:r>
              <a:rPr lang="fr-CA" dirty="0" smtClean="0"/>
              <a:t>En goutant, sentant différentes odeurs ou en écoutant différents sons (goût, odorat, audition). </a:t>
            </a:r>
          </a:p>
          <a:p>
            <a:pPr lvl="2"/>
            <a:endParaRPr lang="fr-C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5" y="4797153"/>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274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332656"/>
            <a:ext cx="8534400" cy="830960"/>
          </a:xfrm>
        </p:spPr>
        <p:txBody>
          <a:bodyPr>
            <a:normAutofit fontScale="90000"/>
          </a:bodyPr>
          <a:lstStyle/>
          <a:p>
            <a:r>
              <a:rPr lang="fr-CA" dirty="0" smtClean="0"/>
              <a:t>La stimulation sensorielle et perceptive permet de développer…</a:t>
            </a:r>
            <a:endParaRPr lang="fr-CA" dirty="0"/>
          </a:p>
        </p:txBody>
      </p:sp>
      <p:sp>
        <p:nvSpPr>
          <p:cNvPr id="3" name="Espace réservé du contenu 2"/>
          <p:cNvSpPr>
            <a:spLocks noGrp="1"/>
          </p:cNvSpPr>
          <p:nvPr>
            <p:ph sz="quarter" idx="1"/>
          </p:nvPr>
        </p:nvSpPr>
        <p:spPr>
          <a:xfrm>
            <a:off x="1847528" y="2133600"/>
            <a:ext cx="9657084" cy="3777622"/>
          </a:xfrm>
        </p:spPr>
        <p:txBody>
          <a:bodyPr>
            <a:normAutofit/>
          </a:bodyPr>
          <a:lstStyle/>
          <a:p>
            <a:r>
              <a:rPr lang="fr-CA" sz="2000" dirty="0" smtClean="0">
                <a:effectLst>
                  <a:outerShdw blurRad="38100" dist="38100" dir="2700000" algn="tl">
                    <a:srgbClr val="000000">
                      <a:alpha val="43137"/>
                    </a:srgbClr>
                  </a:outerShdw>
                </a:effectLst>
              </a:rPr>
              <a:t>La perception des grandeurs</a:t>
            </a:r>
            <a:r>
              <a:rPr lang="fr-CA" sz="2000" dirty="0" smtClean="0"/>
              <a:t>, des couleurs, des poids et textures;</a:t>
            </a:r>
          </a:p>
          <a:p>
            <a:r>
              <a:rPr lang="fr-CA" sz="2000" dirty="0" smtClean="0">
                <a:effectLst>
                  <a:outerShdw blurRad="38100" dist="38100" dir="2700000" algn="tl">
                    <a:srgbClr val="000000">
                      <a:alpha val="43137"/>
                    </a:srgbClr>
                  </a:outerShdw>
                </a:effectLst>
              </a:rPr>
              <a:t>Perception de l’espace: </a:t>
            </a:r>
            <a:r>
              <a:rPr lang="fr-CA" sz="2000" dirty="0" smtClean="0"/>
              <a:t>comprendre les notions de position, de direction, d’orientation et de profondeur;</a:t>
            </a:r>
          </a:p>
          <a:p>
            <a:r>
              <a:rPr lang="fr-CA" sz="2000" dirty="0" smtClean="0">
                <a:effectLst>
                  <a:outerShdw blurRad="38100" dist="38100" dir="2700000" algn="tl">
                    <a:srgbClr val="000000">
                      <a:alpha val="43137"/>
                    </a:srgbClr>
                  </a:outerShdw>
                </a:effectLst>
              </a:rPr>
              <a:t>Le schéma corporel: </a:t>
            </a:r>
            <a:r>
              <a:rPr lang="fr-CA" sz="2000" dirty="0" smtClean="0"/>
              <a:t>représentation mentale des parties de son corps;</a:t>
            </a:r>
          </a:p>
          <a:p>
            <a:pPr lvl="1"/>
            <a:r>
              <a:rPr lang="fr-CA" sz="1800" dirty="0"/>
              <a:t>S</a:t>
            </a:r>
            <a:r>
              <a:rPr lang="fr-CA" sz="1800" dirty="0" smtClean="0"/>
              <a:t>i </a:t>
            </a:r>
            <a:r>
              <a:rPr lang="fr-CA" sz="1800" dirty="0"/>
              <a:t>je connais bien mon </a:t>
            </a:r>
            <a:r>
              <a:rPr lang="fr-CA" sz="1800" dirty="0" smtClean="0"/>
              <a:t>corps, </a:t>
            </a:r>
            <a:r>
              <a:rPr lang="fr-CA" sz="1800" dirty="0"/>
              <a:t>je peux mieux </a:t>
            </a:r>
            <a:r>
              <a:rPr lang="fr-CA" sz="1800" dirty="0" smtClean="0"/>
              <a:t>l’utiliser, mieux m’organiser et mieux interagir avec mon </a:t>
            </a:r>
            <a:r>
              <a:rPr lang="fr-CA" sz="1800" dirty="0"/>
              <a:t>environnement. </a:t>
            </a:r>
          </a:p>
        </p:txBody>
      </p:sp>
      <p:pic>
        <p:nvPicPr>
          <p:cNvPr id="4" name="Image 3"/>
          <p:cNvPicPr>
            <a:picLocks noChangeAspect="1"/>
          </p:cNvPicPr>
          <p:nvPr/>
        </p:nvPicPr>
        <p:blipFill>
          <a:blip r:embed="rId3"/>
          <a:stretch>
            <a:fillRect/>
          </a:stretch>
        </p:blipFill>
        <p:spPr>
          <a:xfrm>
            <a:off x="9257014" y="4439804"/>
            <a:ext cx="1974643" cy="1974643"/>
          </a:xfrm>
          <a:prstGeom prst="rect">
            <a:avLst/>
          </a:prstGeom>
        </p:spPr>
      </p:pic>
    </p:spTree>
    <p:extLst>
      <p:ext uri="{BB962C8B-B14F-4D97-AF65-F5344CB8AC3E}">
        <p14:creationId xmlns:p14="http://schemas.microsoft.com/office/powerpoint/2010/main" val="2960217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développement moteur</a:t>
            </a:r>
            <a:endParaRPr lang="fr-CA" dirty="0"/>
          </a:p>
        </p:txBody>
      </p:sp>
      <p:sp>
        <p:nvSpPr>
          <p:cNvPr id="3" name="Espace réservé du contenu 2"/>
          <p:cNvSpPr>
            <a:spLocks noGrp="1"/>
          </p:cNvSpPr>
          <p:nvPr>
            <p:ph idx="1"/>
          </p:nvPr>
        </p:nvSpPr>
        <p:spPr>
          <a:xfrm>
            <a:off x="2589212" y="1615395"/>
            <a:ext cx="8915400" cy="4295827"/>
          </a:xfrm>
        </p:spPr>
        <p:txBody>
          <a:bodyPr/>
          <a:lstStyle/>
          <a:p>
            <a:r>
              <a:rPr lang="fr-CA" dirty="0" smtClean="0"/>
              <a:t>Le développement moteur suit une direction allant de la tête vers les pieds</a:t>
            </a:r>
          </a:p>
          <a:p>
            <a:endParaRPr lang="fr-CA" dirty="0" smtClean="0"/>
          </a:p>
          <a:p>
            <a:endParaRPr lang="fr-CA" dirty="0"/>
          </a:p>
          <a:p>
            <a:r>
              <a:rPr lang="fr-CA" dirty="0" smtClean="0"/>
              <a:t>Le contrôle moteur se fait d’abord des parties proximales puis distales du corps</a:t>
            </a:r>
          </a:p>
          <a:p>
            <a:endParaRPr lang="fr-CA" dirty="0" smtClean="0"/>
          </a:p>
          <a:p>
            <a:endParaRPr lang="fr-CA" dirty="0" smtClean="0"/>
          </a:p>
          <a:p>
            <a:r>
              <a:rPr lang="fr-CA" dirty="0" smtClean="0"/>
              <a:t>Il y a dissociation progressive des parties du corps</a:t>
            </a:r>
            <a:endParaRPr lang="fr-CA" dirty="0"/>
          </a:p>
          <a:p>
            <a:endParaRPr lang="fr-CA" dirty="0" smtClean="0"/>
          </a:p>
          <a:p>
            <a:endParaRPr lang="fr-CA" dirty="0"/>
          </a:p>
          <a:p>
            <a:endParaRPr lang="fr-CA" dirty="0" smtClean="0"/>
          </a:p>
          <a:p>
            <a:endParaRPr lang="fr-CA" dirty="0"/>
          </a:p>
        </p:txBody>
      </p:sp>
      <p:pic>
        <p:nvPicPr>
          <p:cNvPr id="4" name="Image 3"/>
          <p:cNvPicPr>
            <a:picLocks noChangeAspect="1"/>
          </p:cNvPicPr>
          <p:nvPr/>
        </p:nvPicPr>
        <p:blipFill>
          <a:blip r:embed="rId2"/>
          <a:stretch>
            <a:fillRect/>
          </a:stretch>
        </p:blipFill>
        <p:spPr>
          <a:xfrm>
            <a:off x="1205300" y="1487101"/>
            <a:ext cx="1383912" cy="1036410"/>
          </a:xfrm>
          <a:prstGeom prst="rect">
            <a:avLst/>
          </a:prstGeom>
        </p:spPr>
      </p:pic>
      <p:pic>
        <p:nvPicPr>
          <p:cNvPr id="5" name="Image 4"/>
          <p:cNvPicPr>
            <a:picLocks noChangeAspect="1"/>
          </p:cNvPicPr>
          <p:nvPr/>
        </p:nvPicPr>
        <p:blipFill>
          <a:blip r:embed="rId3"/>
          <a:stretch>
            <a:fillRect/>
          </a:stretch>
        </p:blipFill>
        <p:spPr>
          <a:xfrm>
            <a:off x="1827146" y="2719804"/>
            <a:ext cx="762066" cy="1146147"/>
          </a:xfrm>
          <a:prstGeom prst="rect">
            <a:avLst/>
          </a:prstGeom>
        </p:spPr>
      </p:pic>
      <p:pic>
        <p:nvPicPr>
          <p:cNvPr id="6" name="Image 5"/>
          <p:cNvPicPr>
            <a:picLocks noChangeAspect="1"/>
          </p:cNvPicPr>
          <p:nvPr/>
        </p:nvPicPr>
        <p:blipFill>
          <a:blip r:embed="rId4"/>
          <a:stretch>
            <a:fillRect/>
          </a:stretch>
        </p:blipFill>
        <p:spPr>
          <a:xfrm>
            <a:off x="1199204" y="4030168"/>
            <a:ext cx="1396105" cy="1048603"/>
          </a:xfrm>
          <a:prstGeom prst="rect">
            <a:avLst/>
          </a:prstGeom>
        </p:spPr>
      </p:pic>
    </p:spTree>
    <p:extLst>
      <p:ext uri="{BB962C8B-B14F-4D97-AF65-F5344CB8AC3E}">
        <p14:creationId xmlns:p14="http://schemas.microsoft.com/office/powerpoint/2010/main" val="3556596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Habiletés motrices globales</a:t>
            </a:r>
            <a:endParaRPr lang="fr-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1" y="2698628"/>
            <a:ext cx="2720101" cy="338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47528" y="1484785"/>
            <a:ext cx="8280920" cy="1384995"/>
          </a:xfrm>
          <a:prstGeom prst="rect">
            <a:avLst/>
          </a:prstGeom>
        </p:spPr>
        <p:txBody>
          <a:bodyPr wrap="square">
            <a:spAutoFit/>
          </a:bodyPr>
          <a:lstStyle/>
          <a:p>
            <a:r>
              <a:rPr lang="fr-CA" sz="2800" dirty="0"/>
              <a:t>Elles permettent de développer des mouvements dissociés et précis, ce qui favorise la précision des mouvements.</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9" y="2869780"/>
            <a:ext cx="2727675" cy="321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1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Habiletés motrices globales</a:t>
            </a:r>
            <a:endParaRPr lang="fr-CA" dirty="0"/>
          </a:p>
        </p:txBody>
      </p:sp>
      <p:sp>
        <p:nvSpPr>
          <p:cNvPr id="3" name="Espace réservé du contenu 2"/>
          <p:cNvSpPr>
            <a:spLocks noGrp="1"/>
          </p:cNvSpPr>
          <p:nvPr>
            <p:ph sz="quarter" idx="1"/>
          </p:nvPr>
        </p:nvSpPr>
        <p:spPr/>
        <p:txBody>
          <a:bodyPr/>
          <a:lstStyle/>
          <a:p>
            <a:pPr marL="0" indent="0">
              <a:buNone/>
            </a:pPr>
            <a:r>
              <a:rPr lang="fr-CA" b="1" u="sng" dirty="0" smtClean="0"/>
              <a:t>Les </a:t>
            </a:r>
            <a:r>
              <a:rPr lang="fr-CA" b="1" u="sng" dirty="0"/>
              <a:t>activités bilatérales</a:t>
            </a:r>
          </a:p>
          <a:p>
            <a:endParaRPr lang="fr-CA" dirty="0"/>
          </a:p>
          <a:p>
            <a:r>
              <a:rPr lang="fr-CA" dirty="0" smtClean="0"/>
              <a:t>Elles permettent (avec </a:t>
            </a:r>
            <a:r>
              <a:rPr lang="fr-CA" dirty="0"/>
              <a:t>les deux côtés du corps</a:t>
            </a:r>
            <a:r>
              <a:rPr lang="fr-CA" dirty="0" smtClean="0"/>
              <a:t>) de développer </a:t>
            </a:r>
            <a:r>
              <a:rPr lang="fr-CA" dirty="0"/>
              <a:t>la coordination, l’organisation, le rythme, la latéralité, la mémoire et l’attention. </a:t>
            </a:r>
            <a:endParaRPr lang="fr-CA" dirty="0" smtClean="0"/>
          </a:p>
          <a:p>
            <a:r>
              <a:rPr lang="fr-CA" dirty="0" smtClean="0"/>
              <a:t>Les </a:t>
            </a:r>
            <a:r>
              <a:rPr lang="fr-CA" dirty="0"/>
              <a:t>activités bilatérales et le croisement de la ligne médiane </a:t>
            </a:r>
            <a:r>
              <a:rPr lang="fr-CA" b="1" dirty="0" smtClean="0"/>
              <a:t>amènent </a:t>
            </a:r>
            <a:r>
              <a:rPr lang="fr-CA" b="1" dirty="0"/>
              <a:t>le cerveau à </a:t>
            </a:r>
            <a:r>
              <a:rPr lang="fr-CA" b="1" dirty="0" err="1" smtClean="0"/>
              <a:t>maturer</a:t>
            </a:r>
            <a:r>
              <a:rPr lang="fr-CA" b="1" dirty="0" smtClean="0"/>
              <a:t> </a:t>
            </a:r>
            <a:r>
              <a:rPr lang="fr-CA" dirty="0"/>
              <a:t>pour choisir de lui-même sa latéralité et </a:t>
            </a:r>
            <a:r>
              <a:rPr lang="fr-CA" dirty="0" smtClean="0"/>
              <a:t> </a:t>
            </a:r>
            <a:r>
              <a:rPr lang="fr-CA" dirty="0"/>
              <a:t>bien coordonner </a:t>
            </a:r>
            <a:r>
              <a:rPr lang="fr-CA" dirty="0" smtClean="0"/>
              <a:t>les </a:t>
            </a:r>
            <a:r>
              <a:rPr lang="fr-CA" dirty="0"/>
              <a:t>deux mains </a:t>
            </a:r>
            <a:r>
              <a:rPr lang="fr-CA" dirty="0" smtClean="0"/>
              <a:t>pour qu’elles fonctionnent en complémentarité (ex </a:t>
            </a:r>
            <a:r>
              <a:rPr lang="fr-CA" dirty="0"/>
              <a:t>: pour découper).</a:t>
            </a:r>
          </a:p>
          <a:p>
            <a:endParaRPr lang="fr-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50" y="404665"/>
            <a:ext cx="1485460" cy="22322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6061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Activités pour accompagner l’enfant dans son développement moteur global</a:t>
            </a:r>
            <a:endParaRPr lang="fr-CA" dirty="0"/>
          </a:p>
        </p:txBody>
      </p:sp>
      <p:sp>
        <p:nvSpPr>
          <p:cNvPr id="3" name="Espace réservé du contenu 2"/>
          <p:cNvSpPr>
            <a:spLocks noGrp="1"/>
          </p:cNvSpPr>
          <p:nvPr>
            <p:ph idx="1"/>
          </p:nvPr>
        </p:nvSpPr>
        <p:spPr>
          <a:xfrm>
            <a:off x="1774209" y="2133600"/>
            <a:ext cx="9730403" cy="3777622"/>
          </a:xfrm>
        </p:spPr>
        <p:txBody>
          <a:bodyPr/>
          <a:lstStyle/>
          <a:p>
            <a:r>
              <a:rPr lang="fr-CA" dirty="0" smtClean="0"/>
              <a:t>1 à 3 ans : si on explorait</a:t>
            </a:r>
          </a:p>
          <a:p>
            <a:endParaRPr lang="fr-CA" dirty="0"/>
          </a:p>
          <a:p>
            <a:endParaRPr lang="fr-CA" dirty="0" smtClean="0"/>
          </a:p>
          <a:p>
            <a:endParaRPr lang="fr-CA" dirty="0" smtClean="0"/>
          </a:p>
          <a:p>
            <a:pPr marL="0" indent="0">
              <a:buNone/>
            </a:pPr>
            <a:endParaRPr lang="fr-CA" dirty="0"/>
          </a:p>
          <a:p>
            <a:r>
              <a:rPr lang="fr-CA" dirty="0" smtClean="0"/>
              <a:t>3 à 6 ans : si on faisait des expériences</a:t>
            </a:r>
            <a:endParaRPr lang="fr-CA" dirty="0"/>
          </a:p>
        </p:txBody>
      </p:sp>
      <p:pic>
        <p:nvPicPr>
          <p:cNvPr id="4" name="Image 3"/>
          <p:cNvPicPr>
            <a:picLocks noChangeAspect="1"/>
          </p:cNvPicPr>
          <p:nvPr/>
        </p:nvPicPr>
        <p:blipFill>
          <a:blip r:embed="rId2"/>
          <a:stretch>
            <a:fillRect/>
          </a:stretch>
        </p:blipFill>
        <p:spPr>
          <a:xfrm>
            <a:off x="1774209" y="2552663"/>
            <a:ext cx="1997808" cy="1287818"/>
          </a:xfrm>
          <a:prstGeom prst="rect">
            <a:avLst/>
          </a:prstGeom>
        </p:spPr>
      </p:pic>
      <p:pic>
        <p:nvPicPr>
          <p:cNvPr id="6" name="Image 5"/>
          <p:cNvPicPr>
            <a:picLocks noChangeAspect="1"/>
          </p:cNvPicPr>
          <p:nvPr/>
        </p:nvPicPr>
        <p:blipFill>
          <a:blip r:embed="rId3"/>
          <a:stretch>
            <a:fillRect/>
          </a:stretch>
        </p:blipFill>
        <p:spPr>
          <a:xfrm>
            <a:off x="5799208" y="1895480"/>
            <a:ext cx="3192392" cy="2126931"/>
          </a:xfrm>
          <a:prstGeom prst="rect">
            <a:avLst/>
          </a:prstGeom>
        </p:spPr>
      </p:pic>
      <p:pic>
        <p:nvPicPr>
          <p:cNvPr id="7" name="Image 6"/>
          <p:cNvPicPr>
            <a:picLocks noChangeAspect="1"/>
          </p:cNvPicPr>
          <p:nvPr/>
        </p:nvPicPr>
        <p:blipFill>
          <a:blip r:embed="rId4"/>
          <a:stretch>
            <a:fillRect/>
          </a:stretch>
        </p:blipFill>
        <p:spPr>
          <a:xfrm>
            <a:off x="9073673" y="2175990"/>
            <a:ext cx="2348865" cy="1565910"/>
          </a:xfrm>
          <a:prstGeom prst="rect">
            <a:avLst/>
          </a:prstGeom>
        </p:spPr>
      </p:pic>
      <p:pic>
        <p:nvPicPr>
          <p:cNvPr id="8" name="Image 7"/>
          <p:cNvPicPr>
            <a:picLocks noChangeAspect="1"/>
          </p:cNvPicPr>
          <p:nvPr/>
        </p:nvPicPr>
        <p:blipFill>
          <a:blip r:embed="rId5"/>
          <a:stretch>
            <a:fillRect/>
          </a:stretch>
        </p:blipFill>
        <p:spPr>
          <a:xfrm>
            <a:off x="4327120" y="2547052"/>
            <a:ext cx="1472088" cy="1475359"/>
          </a:xfrm>
          <a:prstGeom prst="rect">
            <a:avLst/>
          </a:prstGeom>
        </p:spPr>
      </p:pic>
      <p:pic>
        <p:nvPicPr>
          <p:cNvPr id="9" name="Image 8"/>
          <p:cNvPicPr>
            <a:picLocks noChangeAspect="1"/>
          </p:cNvPicPr>
          <p:nvPr/>
        </p:nvPicPr>
        <p:blipFill>
          <a:blip r:embed="rId6"/>
          <a:stretch>
            <a:fillRect/>
          </a:stretch>
        </p:blipFill>
        <p:spPr>
          <a:xfrm>
            <a:off x="1222375" y="4726956"/>
            <a:ext cx="1103668" cy="1603329"/>
          </a:xfrm>
          <a:prstGeom prst="rect">
            <a:avLst/>
          </a:prstGeom>
        </p:spPr>
      </p:pic>
      <p:pic>
        <p:nvPicPr>
          <p:cNvPr id="10" name="Image 9"/>
          <p:cNvPicPr>
            <a:picLocks noChangeAspect="1"/>
          </p:cNvPicPr>
          <p:nvPr/>
        </p:nvPicPr>
        <p:blipFill>
          <a:blip r:embed="rId7"/>
          <a:stretch>
            <a:fillRect/>
          </a:stretch>
        </p:blipFill>
        <p:spPr>
          <a:xfrm>
            <a:off x="2734968" y="4697872"/>
            <a:ext cx="2786906" cy="1867117"/>
          </a:xfrm>
          <a:prstGeom prst="rect">
            <a:avLst/>
          </a:prstGeom>
        </p:spPr>
      </p:pic>
      <p:pic>
        <p:nvPicPr>
          <p:cNvPr id="5" name="Image 4"/>
          <p:cNvPicPr>
            <a:picLocks noChangeAspect="1"/>
          </p:cNvPicPr>
          <p:nvPr/>
        </p:nvPicPr>
        <p:blipFill>
          <a:blip r:embed="rId8"/>
          <a:stretch>
            <a:fillRect/>
          </a:stretch>
        </p:blipFill>
        <p:spPr>
          <a:xfrm>
            <a:off x="5930799" y="4462245"/>
            <a:ext cx="2654576" cy="2395755"/>
          </a:xfrm>
          <a:prstGeom prst="rect">
            <a:avLst/>
          </a:prstGeom>
        </p:spPr>
      </p:pic>
      <p:pic>
        <p:nvPicPr>
          <p:cNvPr id="11" name="Image 10"/>
          <p:cNvPicPr>
            <a:picLocks noChangeAspect="1"/>
          </p:cNvPicPr>
          <p:nvPr/>
        </p:nvPicPr>
        <p:blipFill>
          <a:blip r:embed="rId9"/>
          <a:stretch>
            <a:fillRect/>
          </a:stretch>
        </p:blipFill>
        <p:spPr>
          <a:xfrm>
            <a:off x="9386092" y="4879592"/>
            <a:ext cx="1724025" cy="1447800"/>
          </a:xfrm>
          <a:prstGeom prst="rect">
            <a:avLst/>
          </a:prstGeom>
        </p:spPr>
      </p:pic>
    </p:spTree>
    <p:extLst>
      <p:ext uri="{BB962C8B-B14F-4D97-AF65-F5344CB8AC3E}">
        <p14:creationId xmlns:p14="http://schemas.microsoft.com/office/powerpoint/2010/main" val="1985930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Habiletés motrices fines</a:t>
            </a:r>
          </a:p>
        </p:txBody>
      </p:sp>
      <p:sp>
        <p:nvSpPr>
          <p:cNvPr id="3" name="Espace réservé du contenu 2"/>
          <p:cNvSpPr>
            <a:spLocks noGrp="1"/>
          </p:cNvSpPr>
          <p:nvPr>
            <p:ph sz="quarter" idx="1"/>
          </p:nvPr>
        </p:nvSpPr>
        <p:spPr>
          <a:xfrm>
            <a:off x="2589212" y="1804491"/>
            <a:ext cx="8915400" cy="3777622"/>
          </a:xfrm>
        </p:spPr>
        <p:txBody>
          <a:bodyPr>
            <a:normAutofit/>
          </a:bodyPr>
          <a:lstStyle/>
          <a:p>
            <a:pPr marL="0" indent="0">
              <a:buNone/>
            </a:pPr>
            <a:r>
              <a:rPr lang="fr-CA" sz="2000" dirty="0" smtClean="0"/>
              <a:t>Elles permettent:</a:t>
            </a:r>
          </a:p>
          <a:p>
            <a:r>
              <a:rPr lang="fr-CA" sz="2000" dirty="0" smtClean="0"/>
              <a:t>L’utilisation adéquate des outils scolaires: crayons, ciseaux, bâton de colle, règle, etc.</a:t>
            </a:r>
          </a:p>
          <a:p>
            <a:r>
              <a:rPr lang="fr-CA" sz="2000" dirty="0" smtClean="0"/>
              <a:t>Précision lors du coloriage, du dessin, du découpage.</a:t>
            </a:r>
          </a:p>
          <a:p>
            <a:r>
              <a:rPr lang="fr-CA" sz="2000" dirty="0" smtClean="0"/>
              <a:t>Précision à l’écriture.</a:t>
            </a:r>
            <a:endParaRPr lang="fr-CA"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2344" y="350554"/>
            <a:ext cx="1008112" cy="79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769" y="988940"/>
            <a:ext cx="1152128" cy="8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935" y="4026594"/>
            <a:ext cx="3076953" cy="215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136" y="3407470"/>
            <a:ext cx="2292622" cy="291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7679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Habiletés motrices fines</a:t>
            </a:r>
            <a:endParaRPr lang="fr-CA" dirty="0"/>
          </a:p>
        </p:txBody>
      </p:sp>
      <p:sp>
        <p:nvSpPr>
          <p:cNvPr id="3" name="Espace réservé du contenu 2"/>
          <p:cNvSpPr>
            <a:spLocks noGrp="1"/>
          </p:cNvSpPr>
          <p:nvPr>
            <p:ph sz="quarter" idx="1"/>
          </p:nvPr>
        </p:nvSpPr>
        <p:spPr/>
        <p:txBody>
          <a:bodyPr>
            <a:normAutofit/>
          </a:bodyPr>
          <a:lstStyle/>
          <a:p>
            <a:pPr marL="0" indent="0">
              <a:buNone/>
            </a:pPr>
            <a:r>
              <a:rPr lang="fr-CA" dirty="0" smtClean="0"/>
              <a:t>Avant </a:t>
            </a:r>
            <a:r>
              <a:rPr lang="fr-CA" dirty="0"/>
              <a:t>de prendre et </a:t>
            </a:r>
            <a:r>
              <a:rPr lang="fr-CA" dirty="0" smtClean="0"/>
              <a:t>d’utiliser </a:t>
            </a:r>
            <a:r>
              <a:rPr lang="fr-CA" dirty="0"/>
              <a:t>des outils scolaires (</a:t>
            </a:r>
            <a:r>
              <a:rPr lang="fr-CA" dirty="0" smtClean="0"/>
              <a:t>crayons, ciseaux, etc.), </a:t>
            </a:r>
            <a:r>
              <a:rPr lang="fr-CA" dirty="0"/>
              <a:t>il est également nécessaire de bien préparer la musculature des mains et des doigts.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2924944"/>
            <a:ext cx="347362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8701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Activités pour accompagner l’enfant dans son développement moteur </a:t>
            </a:r>
            <a:r>
              <a:rPr lang="fr-CA" dirty="0" smtClean="0"/>
              <a:t>fin</a:t>
            </a:r>
            <a:endParaRPr lang="fr-CA" dirty="0"/>
          </a:p>
        </p:txBody>
      </p:sp>
      <p:sp>
        <p:nvSpPr>
          <p:cNvPr id="3" name="Espace réservé du contenu 2"/>
          <p:cNvSpPr>
            <a:spLocks noGrp="1"/>
          </p:cNvSpPr>
          <p:nvPr>
            <p:ph idx="1"/>
          </p:nvPr>
        </p:nvSpPr>
        <p:spPr>
          <a:xfrm>
            <a:off x="1774209" y="2133600"/>
            <a:ext cx="9730403" cy="3777622"/>
          </a:xfrm>
        </p:spPr>
        <p:txBody>
          <a:bodyPr/>
          <a:lstStyle/>
          <a:p>
            <a:r>
              <a:rPr lang="fr-CA" dirty="0" smtClean="0"/>
              <a:t>1 à 3 ans </a:t>
            </a:r>
          </a:p>
          <a:p>
            <a:endParaRPr lang="fr-CA" dirty="0"/>
          </a:p>
          <a:p>
            <a:endParaRPr lang="fr-CA" dirty="0" smtClean="0"/>
          </a:p>
          <a:p>
            <a:endParaRPr lang="fr-CA" dirty="0" smtClean="0"/>
          </a:p>
          <a:p>
            <a:pPr marL="0" indent="0">
              <a:buNone/>
            </a:pPr>
            <a:endParaRPr lang="fr-CA" dirty="0"/>
          </a:p>
          <a:p>
            <a:r>
              <a:rPr lang="fr-CA" dirty="0" smtClean="0"/>
              <a:t>3 à 6 ans </a:t>
            </a:r>
            <a:endParaRPr lang="fr-CA" dirty="0"/>
          </a:p>
        </p:txBody>
      </p:sp>
      <p:pic>
        <p:nvPicPr>
          <p:cNvPr id="12" name="Image 11"/>
          <p:cNvPicPr>
            <a:picLocks noChangeAspect="1"/>
          </p:cNvPicPr>
          <p:nvPr/>
        </p:nvPicPr>
        <p:blipFill>
          <a:blip r:embed="rId2"/>
          <a:stretch>
            <a:fillRect/>
          </a:stretch>
        </p:blipFill>
        <p:spPr>
          <a:xfrm>
            <a:off x="1774209" y="2522861"/>
            <a:ext cx="1550328" cy="1550328"/>
          </a:xfrm>
          <a:prstGeom prst="rect">
            <a:avLst/>
          </a:prstGeom>
        </p:spPr>
      </p:pic>
      <p:pic>
        <p:nvPicPr>
          <p:cNvPr id="13" name="Image 12"/>
          <p:cNvPicPr>
            <a:picLocks noChangeAspect="1"/>
          </p:cNvPicPr>
          <p:nvPr/>
        </p:nvPicPr>
        <p:blipFill>
          <a:blip r:embed="rId3"/>
          <a:stretch>
            <a:fillRect/>
          </a:stretch>
        </p:blipFill>
        <p:spPr>
          <a:xfrm>
            <a:off x="3876371" y="2457563"/>
            <a:ext cx="1586542" cy="1586542"/>
          </a:xfrm>
          <a:prstGeom prst="rect">
            <a:avLst/>
          </a:prstGeom>
        </p:spPr>
      </p:pic>
      <p:pic>
        <p:nvPicPr>
          <p:cNvPr id="14" name="Image 13"/>
          <p:cNvPicPr>
            <a:picLocks noChangeAspect="1"/>
          </p:cNvPicPr>
          <p:nvPr/>
        </p:nvPicPr>
        <p:blipFill>
          <a:blip r:embed="rId4"/>
          <a:stretch>
            <a:fillRect/>
          </a:stretch>
        </p:blipFill>
        <p:spPr>
          <a:xfrm>
            <a:off x="5858143" y="2378617"/>
            <a:ext cx="2381250" cy="1581150"/>
          </a:xfrm>
          <a:prstGeom prst="rect">
            <a:avLst/>
          </a:prstGeom>
        </p:spPr>
      </p:pic>
      <p:pic>
        <p:nvPicPr>
          <p:cNvPr id="15" name="Image 14"/>
          <p:cNvPicPr>
            <a:picLocks noChangeAspect="1"/>
          </p:cNvPicPr>
          <p:nvPr/>
        </p:nvPicPr>
        <p:blipFill>
          <a:blip r:embed="rId5"/>
          <a:stretch>
            <a:fillRect/>
          </a:stretch>
        </p:blipFill>
        <p:spPr>
          <a:xfrm>
            <a:off x="8476261" y="2267578"/>
            <a:ext cx="3107307" cy="1775604"/>
          </a:xfrm>
          <a:prstGeom prst="rect">
            <a:avLst/>
          </a:prstGeom>
        </p:spPr>
      </p:pic>
      <p:pic>
        <p:nvPicPr>
          <p:cNvPr id="16" name="Image 15"/>
          <p:cNvPicPr>
            <a:picLocks noChangeAspect="1"/>
          </p:cNvPicPr>
          <p:nvPr/>
        </p:nvPicPr>
        <p:blipFill>
          <a:blip r:embed="rId6"/>
          <a:stretch>
            <a:fillRect/>
          </a:stretch>
        </p:blipFill>
        <p:spPr>
          <a:xfrm>
            <a:off x="1498292" y="4462450"/>
            <a:ext cx="2102162" cy="2147326"/>
          </a:xfrm>
          <a:prstGeom prst="rect">
            <a:avLst/>
          </a:prstGeom>
        </p:spPr>
      </p:pic>
      <p:pic>
        <p:nvPicPr>
          <p:cNvPr id="17" name="Image 16"/>
          <p:cNvPicPr>
            <a:picLocks noChangeAspect="1"/>
          </p:cNvPicPr>
          <p:nvPr/>
        </p:nvPicPr>
        <p:blipFill>
          <a:blip r:embed="rId7"/>
          <a:stretch>
            <a:fillRect/>
          </a:stretch>
        </p:blipFill>
        <p:spPr>
          <a:xfrm>
            <a:off x="4153359" y="4636944"/>
            <a:ext cx="2619107" cy="1974807"/>
          </a:xfrm>
          <a:prstGeom prst="rect">
            <a:avLst/>
          </a:prstGeom>
        </p:spPr>
      </p:pic>
      <p:pic>
        <p:nvPicPr>
          <p:cNvPr id="18" name="Image 17"/>
          <p:cNvPicPr>
            <a:picLocks noChangeAspect="1"/>
          </p:cNvPicPr>
          <p:nvPr/>
        </p:nvPicPr>
        <p:blipFill>
          <a:blip r:embed="rId8"/>
          <a:stretch>
            <a:fillRect/>
          </a:stretch>
        </p:blipFill>
        <p:spPr>
          <a:xfrm>
            <a:off x="7172593" y="4862347"/>
            <a:ext cx="2133600" cy="1524000"/>
          </a:xfrm>
          <a:prstGeom prst="rect">
            <a:avLst/>
          </a:prstGeom>
        </p:spPr>
      </p:pic>
      <p:pic>
        <p:nvPicPr>
          <p:cNvPr id="19" name="Image 18"/>
          <p:cNvPicPr>
            <a:picLocks noChangeAspect="1"/>
          </p:cNvPicPr>
          <p:nvPr/>
        </p:nvPicPr>
        <p:blipFill>
          <a:blip r:embed="rId9"/>
          <a:stretch>
            <a:fillRect/>
          </a:stretch>
        </p:blipFill>
        <p:spPr>
          <a:xfrm>
            <a:off x="9306193" y="5000053"/>
            <a:ext cx="2897501" cy="1609723"/>
          </a:xfrm>
          <a:prstGeom prst="rect">
            <a:avLst/>
          </a:prstGeom>
        </p:spPr>
      </p:pic>
    </p:spTree>
    <p:extLst>
      <p:ext uri="{BB962C8B-B14F-4D97-AF65-F5344CB8AC3E}">
        <p14:creationId xmlns:p14="http://schemas.microsoft.com/office/powerpoint/2010/main" val="661974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Introduction.....</a:t>
            </a:r>
            <a:endParaRPr lang="fr-CA" dirty="0"/>
          </a:p>
        </p:txBody>
      </p:sp>
      <p:pic>
        <p:nvPicPr>
          <p:cNvPr id="5" name="Espace réservé du contenu 4"/>
          <p:cNvPicPr>
            <a:picLocks noGrp="1" noChangeAspect="1"/>
          </p:cNvPicPr>
          <p:nvPr>
            <p:ph idx="1"/>
          </p:nvPr>
        </p:nvPicPr>
        <p:blipFill>
          <a:blip r:embed="rId2"/>
          <a:stretch>
            <a:fillRect/>
          </a:stretch>
        </p:blipFill>
        <p:spPr>
          <a:xfrm>
            <a:off x="2152485" y="2076340"/>
            <a:ext cx="8915400" cy="3319563"/>
          </a:xfrm>
          <a:prstGeom prst="rect">
            <a:avLst/>
          </a:prstGeom>
        </p:spPr>
      </p:pic>
    </p:spTree>
    <p:extLst>
      <p:ext uri="{BB962C8B-B14F-4D97-AF65-F5344CB8AC3E}">
        <p14:creationId xmlns:p14="http://schemas.microsoft.com/office/powerpoint/2010/main" val="3626317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Utiliser des outils de la maison</a:t>
            </a:r>
            <a:endParaRPr lang="fr-CA"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19536" y="1548208"/>
            <a:ext cx="1152128" cy="196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742" y="1556792"/>
            <a:ext cx="1640707" cy="195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3912969"/>
            <a:ext cx="1656184" cy="215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7144" y="3861048"/>
            <a:ext cx="2135193"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863" y="1556792"/>
            <a:ext cx="970032" cy="195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7497" y="1665152"/>
            <a:ext cx="1985926" cy="184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720" y="3861048"/>
            <a:ext cx="2017741"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0456" y="1654922"/>
            <a:ext cx="1560231" cy="18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28248" y="3850674"/>
            <a:ext cx="1800200" cy="266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7524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404664"/>
            <a:ext cx="8534400" cy="758952"/>
          </a:xfrm>
        </p:spPr>
        <p:txBody>
          <a:bodyPr>
            <a:noAutofit/>
          </a:bodyPr>
          <a:lstStyle/>
          <a:p>
            <a:r>
              <a:rPr lang="fr-CA" sz="6000" dirty="0"/>
              <a:t>Le jeu</a:t>
            </a:r>
          </a:p>
        </p:txBody>
      </p:sp>
      <p:sp>
        <p:nvSpPr>
          <p:cNvPr id="3" name="Espace réservé du contenu 2"/>
          <p:cNvSpPr>
            <a:spLocks noGrp="1"/>
          </p:cNvSpPr>
          <p:nvPr>
            <p:ph sz="quarter" idx="1"/>
          </p:nvPr>
        </p:nvSpPr>
        <p:spPr>
          <a:xfrm>
            <a:off x="1825752" y="1527048"/>
            <a:ext cx="8503920" cy="4998296"/>
          </a:xfrm>
        </p:spPr>
        <p:txBody>
          <a:bodyPr>
            <a:normAutofit/>
          </a:bodyPr>
          <a:lstStyle/>
          <a:p>
            <a:r>
              <a:rPr lang="fr-CA" dirty="0" smtClean="0"/>
              <a:t>Le jeu: une super vitamine pour le développement de l’enfant.</a:t>
            </a:r>
          </a:p>
          <a:p>
            <a:endParaRPr lang="fr-CA" dirty="0" smtClean="0"/>
          </a:p>
          <a:p>
            <a:r>
              <a:rPr lang="fr-CA" dirty="0" smtClean="0"/>
              <a:t>C’est </a:t>
            </a:r>
            <a:r>
              <a:rPr lang="fr-CA" dirty="0"/>
              <a:t>u</a:t>
            </a:r>
            <a:r>
              <a:rPr lang="fr-CA" dirty="0" smtClean="0"/>
              <a:t>ne voie royale pour apprendre et                           une méthode éducative extraordinaire.</a:t>
            </a:r>
          </a:p>
          <a:p>
            <a:endParaRPr lang="fr-CA" dirty="0" smtClean="0"/>
          </a:p>
          <a:p>
            <a:endParaRPr lang="fr-CA" dirty="0" smtClean="0"/>
          </a:p>
          <a:p>
            <a:r>
              <a:rPr lang="fr-CA" dirty="0" smtClean="0"/>
              <a:t>Le </a:t>
            </a:r>
            <a:r>
              <a:rPr lang="fr-CA" dirty="0"/>
              <a:t>jeu, c’est le mode d’apprentissage par excellence de l’enfant. Par le jeu, l’enfant explore, découvre, emmagasine, apprend et surtout </a:t>
            </a:r>
            <a:r>
              <a:rPr lang="fr-CA" dirty="0" smtClean="0"/>
              <a:t>s’amuse. </a:t>
            </a:r>
          </a:p>
          <a:p>
            <a:endParaRPr lang="fr-CA" dirty="0" smtClean="0"/>
          </a:p>
          <a:p>
            <a:r>
              <a:rPr lang="fr-CA" dirty="0" smtClean="0"/>
              <a:t>S’amuser est </a:t>
            </a:r>
            <a:r>
              <a:rPr lang="fr-CA" dirty="0"/>
              <a:t>essentiel </a:t>
            </a:r>
            <a:r>
              <a:rPr lang="fr-CA" dirty="0" smtClean="0"/>
              <a:t>afin de </a:t>
            </a:r>
            <a:r>
              <a:rPr lang="fr-CA" dirty="0"/>
              <a:t>créer une ouverture d’esprit pour recevoir et percevoir toutes les stimulations provenant de son environnement.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00" y="1988841"/>
            <a:ext cx="2322278" cy="185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92" y="5220294"/>
            <a:ext cx="1749036" cy="130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71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Aller jouer dehors</a:t>
            </a:r>
            <a:endParaRPr lang="fr-CA" dirty="0"/>
          </a:p>
        </p:txBody>
      </p:sp>
      <p:sp>
        <p:nvSpPr>
          <p:cNvPr id="3" name="Espace réservé du contenu 2"/>
          <p:cNvSpPr>
            <a:spLocks noGrp="1"/>
          </p:cNvSpPr>
          <p:nvPr>
            <p:ph sz="quarter" idx="1"/>
          </p:nvPr>
        </p:nvSpPr>
        <p:spPr>
          <a:xfrm>
            <a:off x="1621766" y="1570008"/>
            <a:ext cx="9882846" cy="4341214"/>
          </a:xfrm>
        </p:spPr>
        <p:txBody>
          <a:bodyPr>
            <a:noAutofit/>
          </a:bodyPr>
          <a:lstStyle/>
          <a:p>
            <a:r>
              <a:rPr lang="fr-CA" sz="2800" dirty="0" smtClean="0"/>
              <a:t>Diminue le stress et l’anxiété.</a:t>
            </a:r>
          </a:p>
          <a:p>
            <a:endParaRPr lang="fr-CA" sz="2800" dirty="0" smtClean="0"/>
          </a:p>
          <a:p>
            <a:r>
              <a:rPr lang="fr-CA" sz="2800" dirty="0" smtClean="0"/>
              <a:t>Améliore l’attention et la concentration.</a:t>
            </a:r>
          </a:p>
          <a:p>
            <a:endParaRPr lang="fr-CA" sz="2800" dirty="0" smtClean="0"/>
          </a:p>
          <a:p>
            <a:r>
              <a:rPr lang="fr-CA" sz="2800" dirty="0" smtClean="0"/>
              <a:t>Améliore le sommeil et l’appétit.</a:t>
            </a:r>
          </a:p>
          <a:p>
            <a:endParaRPr lang="fr-CA" sz="2800" dirty="0"/>
          </a:p>
          <a:p>
            <a:r>
              <a:rPr lang="fr-CA" sz="2800" dirty="0" smtClean="0"/>
              <a:t>Favorise le développement perceptuel, moteur global et fin.</a:t>
            </a:r>
            <a:endParaRPr lang="fr-CA" sz="2800" dirty="0"/>
          </a:p>
        </p:txBody>
      </p:sp>
      <p:pic>
        <p:nvPicPr>
          <p:cNvPr id="4" name="Image 3"/>
          <p:cNvPicPr>
            <a:picLocks noChangeAspect="1"/>
          </p:cNvPicPr>
          <p:nvPr/>
        </p:nvPicPr>
        <p:blipFill>
          <a:blip r:embed="rId3"/>
          <a:stretch>
            <a:fillRect/>
          </a:stretch>
        </p:blipFill>
        <p:spPr>
          <a:xfrm>
            <a:off x="7181845" y="-226489"/>
            <a:ext cx="4771339" cy="2982087"/>
          </a:xfrm>
          <a:prstGeom prst="rect">
            <a:avLst/>
          </a:prstGeom>
        </p:spPr>
      </p:pic>
    </p:spTree>
    <p:extLst>
      <p:ext uri="{BB962C8B-B14F-4D97-AF65-F5344CB8AC3E}">
        <p14:creationId xmlns:p14="http://schemas.microsoft.com/office/powerpoint/2010/main" val="18812848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8977" y="-243408"/>
            <a:ext cx="8534400" cy="1872208"/>
          </a:xfrm>
        </p:spPr>
        <p:txBody>
          <a:bodyPr>
            <a:normAutofit/>
          </a:bodyPr>
          <a:lstStyle/>
          <a:p>
            <a:r>
              <a:rPr lang="fr-CA" sz="6600" dirty="0"/>
              <a:t>Questions?</a:t>
            </a:r>
            <a:r>
              <a:rPr lang="fr-CA" dirty="0"/>
              <a:t/>
            </a:r>
            <a:br>
              <a:rPr lang="fr-CA" dirty="0"/>
            </a:br>
            <a:endParaRPr lang="fr-CA" dirty="0"/>
          </a:p>
        </p:txBody>
      </p:sp>
      <p:sp>
        <p:nvSpPr>
          <p:cNvPr id="3" name="Espace réservé du contenu 2"/>
          <p:cNvSpPr>
            <a:spLocks noGrp="1"/>
          </p:cNvSpPr>
          <p:nvPr>
            <p:ph sz="quarter" idx="1"/>
          </p:nvPr>
        </p:nvSpPr>
        <p:spPr/>
        <p:txBody>
          <a:bodyPr/>
          <a:lstStyle/>
          <a:p>
            <a:endParaRPr lang="fr-CA" dirty="0" smtClean="0"/>
          </a:p>
          <a:p>
            <a:endParaRPr lang="fr-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1903838"/>
            <a:ext cx="3528392" cy="411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1427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3" name="Espace réservé du contenu 2"/>
          <p:cNvSpPr>
            <a:spLocks noGrp="1"/>
          </p:cNvSpPr>
          <p:nvPr>
            <p:ph sz="quarter" idx="1"/>
          </p:nvPr>
        </p:nvSpPr>
        <p:spPr>
          <a:xfrm>
            <a:off x="1847528" y="1484784"/>
            <a:ext cx="8503920" cy="4572000"/>
          </a:xfrm>
        </p:spPr>
        <p:txBody>
          <a:bodyPr/>
          <a:lstStyle/>
          <a:p>
            <a:pPr marL="0" indent="0">
              <a:buNone/>
            </a:pPr>
            <a:r>
              <a:rPr lang="fr-CA" dirty="0" smtClean="0"/>
              <a:t>Documents de référence:</a:t>
            </a:r>
          </a:p>
          <a:p>
            <a:r>
              <a:rPr lang="fr-CA" sz="2000" dirty="0"/>
              <a:t>Ferland F. </a:t>
            </a:r>
            <a:r>
              <a:rPr lang="fr-CA" sz="2000" i="1" dirty="0"/>
              <a:t>Et si on jouait? Le jeu durant l’enfance et pour toute la vie</a:t>
            </a:r>
            <a:r>
              <a:rPr lang="fr-CA" sz="2000" dirty="0"/>
              <a:t>, CHU Ste-Justine, 203 pages</a:t>
            </a:r>
          </a:p>
          <a:p>
            <a:r>
              <a:rPr lang="fr-CA" sz="2000" dirty="0"/>
              <a:t>Ferland F. </a:t>
            </a:r>
            <a:r>
              <a:rPr lang="fr-CA" sz="2000" i="1" dirty="0"/>
              <a:t>Le développement de l’enfant au quotidien</a:t>
            </a:r>
            <a:r>
              <a:rPr lang="fr-CA" sz="2000" dirty="0"/>
              <a:t>, CHU Ste-Justine, 234 pages</a:t>
            </a:r>
          </a:p>
          <a:p>
            <a:r>
              <a:rPr lang="fr-CA" sz="2000" dirty="0"/>
              <a:t>Ferland F. </a:t>
            </a:r>
            <a:r>
              <a:rPr lang="fr-CA" sz="2000" i="1" dirty="0"/>
              <a:t>Viens jouer dehors,</a:t>
            </a:r>
            <a:r>
              <a:rPr lang="fr-CA" sz="2000" dirty="0"/>
              <a:t> CHU Ste-Justine, 120 pages</a:t>
            </a:r>
          </a:p>
          <a:p>
            <a:r>
              <a:rPr lang="fr-CA" sz="2000" dirty="0"/>
              <a:t>Warner P. </a:t>
            </a:r>
            <a:r>
              <a:rPr lang="fr-CA" sz="2000" i="1" dirty="0"/>
              <a:t>Mon enfant joue et apprend, </a:t>
            </a:r>
            <a:r>
              <a:rPr lang="fr-CA" sz="2000" dirty="0"/>
              <a:t>Les éditions de L’HOMME, 169 pages</a:t>
            </a:r>
            <a:endParaRPr lang="fr-CA" sz="2000" dirty="0"/>
          </a:p>
        </p:txBody>
      </p:sp>
    </p:spTree>
    <p:extLst>
      <p:ext uri="{BB962C8B-B14F-4D97-AF65-F5344CB8AC3E}">
        <p14:creationId xmlns:p14="http://schemas.microsoft.com/office/powerpoint/2010/main" val="41170425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9176" y="392290"/>
            <a:ext cx="9457899" cy="1280890"/>
          </a:xfrm>
        </p:spPr>
        <p:txBody>
          <a:bodyPr/>
          <a:lstStyle/>
          <a:p>
            <a:r>
              <a:rPr lang="fr-CA" dirty="0" smtClean="0"/>
              <a:t>Principes </a:t>
            </a:r>
            <a:r>
              <a:rPr lang="fr-CA" dirty="0" smtClean="0"/>
              <a:t>du développement de l’enfant</a:t>
            </a:r>
            <a:endParaRPr lang="fr-CA" dirty="0"/>
          </a:p>
        </p:txBody>
      </p:sp>
      <p:sp>
        <p:nvSpPr>
          <p:cNvPr id="5" name="Espace réservé du contenu 4"/>
          <p:cNvSpPr>
            <a:spLocks noGrp="1"/>
          </p:cNvSpPr>
          <p:nvPr>
            <p:ph idx="1"/>
          </p:nvPr>
        </p:nvSpPr>
        <p:spPr>
          <a:xfrm>
            <a:off x="2533930" y="1673180"/>
            <a:ext cx="8915400" cy="4792014"/>
          </a:xfrm>
        </p:spPr>
        <p:txBody>
          <a:bodyPr>
            <a:normAutofit lnSpcReduction="10000"/>
          </a:bodyPr>
          <a:lstStyle/>
          <a:p>
            <a:r>
              <a:rPr lang="fr-CA" dirty="0" smtClean="0"/>
              <a:t>Le développement suit un ordre prévisible</a:t>
            </a:r>
          </a:p>
          <a:p>
            <a:endParaRPr lang="fr-CA" dirty="0" smtClean="0"/>
          </a:p>
          <a:p>
            <a:pPr marL="0" indent="0">
              <a:buNone/>
            </a:pPr>
            <a:endParaRPr lang="fr-CA" dirty="0"/>
          </a:p>
          <a:p>
            <a:r>
              <a:rPr lang="fr-CA" dirty="0"/>
              <a:t>L’enfant développe des habiletés simples ensuite des habiletés </a:t>
            </a:r>
            <a:r>
              <a:rPr lang="fr-CA" dirty="0" smtClean="0"/>
              <a:t>complexes</a:t>
            </a:r>
            <a:endParaRPr lang="fr-CA" dirty="0"/>
          </a:p>
          <a:p>
            <a:endParaRPr lang="fr-CA" dirty="0" smtClean="0"/>
          </a:p>
          <a:p>
            <a:pPr marL="0" indent="0">
              <a:buNone/>
            </a:pPr>
            <a:endParaRPr lang="fr-CA" dirty="0" smtClean="0"/>
          </a:p>
          <a:p>
            <a:r>
              <a:rPr lang="fr-CA" dirty="0"/>
              <a:t>Le développement est </a:t>
            </a:r>
            <a:r>
              <a:rPr lang="fr-CA" dirty="0" smtClean="0"/>
              <a:t>cumulatif</a:t>
            </a:r>
            <a:br>
              <a:rPr lang="fr-CA" dirty="0" smtClean="0"/>
            </a:br>
            <a:endParaRPr lang="fr-CA" dirty="0" smtClean="0"/>
          </a:p>
          <a:p>
            <a:endParaRPr lang="fr-CA" dirty="0" smtClean="0"/>
          </a:p>
          <a:p>
            <a:r>
              <a:rPr lang="fr-CA" dirty="0" smtClean="0"/>
              <a:t>Tout enfant se développe à son propre rythme</a:t>
            </a:r>
            <a:endParaRPr lang="fr-CA" dirty="0"/>
          </a:p>
          <a:p>
            <a:endParaRPr lang="fr-CA" dirty="0" smtClean="0"/>
          </a:p>
          <a:p>
            <a:endParaRPr lang="fr-CA" dirty="0" smtClean="0"/>
          </a:p>
          <a:p>
            <a:r>
              <a:rPr lang="fr-CA" dirty="0" smtClean="0"/>
              <a:t>Le développement de l’enfant n’est pas linéaire</a:t>
            </a:r>
          </a:p>
          <a:p>
            <a:endParaRPr lang="fr-CA" dirty="0" smtClean="0"/>
          </a:p>
          <a:p>
            <a:pPr marL="0" indent="0">
              <a:buNone/>
            </a:pPr>
            <a:endParaRPr lang="fr-CA" dirty="0"/>
          </a:p>
          <a:p>
            <a:endParaRPr lang="fr-CA" dirty="0"/>
          </a:p>
          <a:p>
            <a:endParaRPr lang="fr-CA" dirty="0"/>
          </a:p>
          <a:p>
            <a:endParaRPr lang="fr-CA"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02" y="1276034"/>
            <a:ext cx="1381215" cy="103591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168" y="2282561"/>
            <a:ext cx="763508" cy="1146144"/>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02" y="3403845"/>
            <a:ext cx="1394627" cy="1044624"/>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58" y="5474753"/>
            <a:ext cx="1879018" cy="1383247"/>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8138" y="4240313"/>
            <a:ext cx="1031165" cy="1381974"/>
          </a:xfrm>
          <a:prstGeom prst="rect">
            <a:avLst/>
          </a:prstGeom>
        </p:spPr>
      </p:pic>
    </p:spTree>
    <p:extLst>
      <p:ext uri="{BB962C8B-B14F-4D97-AF65-F5344CB8AC3E}">
        <p14:creationId xmlns:p14="http://schemas.microsoft.com/office/powerpoint/2010/main" val="1364985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Prendre plaisir à accompagner l’enfant et non tenter d’accélérer son développement</a:t>
            </a:r>
            <a:br>
              <a:rPr lang="fr-CA" dirty="0" smtClean="0"/>
            </a:br>
            <a:r>
              <a:rPr lang="fr-CA" dirty="0"/>
              <a:t/>
            </a:r>
            <a:br>
              <a:rPr lang="fr-CA" dirty="0"/>
            </a:br>
            <a:r>
              <a:rPr lang="fr-CA" dirty="0" smtClean="0"/>
              <a:t/>
            </a:r>
            <a:br>
              <a:rPr lang="fr-CA" dirty="0" smtClean="0"/>
            </a:br>
            <a:r>
              <a:rPr lang="fr-CA" dirty="0"/>
              <a:t/>
            </a:r>
            <a:br>
              <a:rPr lang="fr-CA" dirty="0"/>
            </a:br>
            <a:r>
              <a:rPr lang="fr-CA" dirty="0" smtClean="0"/>
              <a:t/>
            </a:r>
            <a:br>
              <a:rPr lang="fr-CA" dirty="0" smtClean="0"/>
            </a:br>
            <a:r>
              <a:rPr lang="fr-CA" dirty="0"/>
              <a:t/>
            </a:r>
            <a:br>
              <a:rPr lang="fr-CA" dirty="0"/>
            </a:br>
            <a:r>
              <a:rPr lang="fr-CA" dirty="0" smtClean="0"/>
              <a:t/>
            </a:r>
            <a:br>
              <a:rPr lang="fr-CA" dirty="0" smtClean="0"/>
            </a:br>
            <a:r>
              <a:rPr lang="fr-CA" dirty="0"/>
              <a:t/>
            </a:r>
            <a:br>
              <a:rPr lang="fr-CA" dirty="0"/>
            </a:br>
            <a:r>
              <a:rPr lang="fr-CA" dirty="0" smtClean="0"/>
              <a:t/>
            </a:r>
            <a:br>
              <a:rPr lang="fr-CA" dirty="0" smtClean="0"/>
            </a:br>
            <a:r>
              <a:rPr lang="fr-CA" dirty="0"/>
              <a:t/>
            </a:r>
            <a:br>
              <a:rPr lang="fr-CA" dirty="0"/>
            </a:br>
            <a:r>
              <a:rPr lang="fr-CA" dirty="0" smtClean="0"/>
              <a:t>Laissons-lui le temps d’être un enfant!</a:t>
            </a:r>
            <a:br>
              <a:rPr lang="fr-CA" dirty="0" smtClean="0"/>
            </a:br>
            <a:endParaRPr lang="fr-CA"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0306" y="1696050"/>
            <a:ext cx="5749452" cy="4301336"/>
          </a:xfrm>
        </p:spPr>
      </p:pic>
    </p:spTree>
    <p:extLst>
      <p:ext uri="{BB962C8B-B14F-4D97-AF65-F5344CB8AC3E}">
        <p14:creationId xmlns:p14="http://schemas.microsoft.com/office/powerpoint/2010/main" val="2148842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âges de développement....????</a:t>
            </a:r>
            <a:endParaRPr lang="fr-CA" dirty="0"/>
          </a:p>
        </p:txBody>
      </p:sp>
      <p:sp>
        <p:nvSpPr>
          <p:cNvPr id="3" name="Espace réservé du contenu 2"/>
          <p:cNvSpPr>
            <a:spLocks noGrp="1"/>
          </p:cNvSpPr>
          <p:nvPr>
            <p:ph idx="1"/>
          </p:nvPr>
        </p:nvSpPr>
        <p:spPr/>
        <p:txBody>
          <a:bodyPr/>
          <a:lstStyle/>
          <a:p>
            <a:pPr marL="0" indent="0">
              <a:buNone/>
            </a:pPr>
            <a:r>
              <a:rPr lang="fr-CA" dirty="0" smtClean="0"/>
              <a:t>À quel âge mon enfant est supposé faire......??</a:t>
            </a:r>
          </a:p>
          <a:p>
            <a:pPr marL="0" indent="0">
              <a:buNone/>
            </a:pPr>
            <a:endParaRPr lang="fr-CA"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096" y="2881757"/>
            <a:ext cx="8637705" cy="2378223"/>
          </a:xfrm>
          <a:prstGeom prst="rect">
            <a:avLst/>
          </a:prstGeom>
        </p:spPr>
      </p:pic>
    </p:spTree>
    <p:extLst>
      <p:ext uri="{BB962C8B-B14F-4D97-AF65-F5344CB8AC3E}">
        <p14:creationId xmlns:p14="http://schemas.microsoft.com/office/powerpoint/2010/main" val="10000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Développement de l’enfant</a:t>
            </a:r>
            <a:endParaRPr lang="fr-CA" dirty="0"/>
          </a:p>
        </p:txBody>
      </p:sp>
      <p:pic>
        <p:nvPicPr>
          <p:cNvPr id="5" name="Espace réservé du contenu 4"/>
          <p:cNvPicPr>
            <a:picLocks noGrp="1" noChangeAspect="1"/>
          </p:cNvPicPr>
          <p:nvPr>
            <p:ph idx="1"/>
          </p:nvPr>
        </p:nvPicPr>
        <p:blipFill>
          <a:blip r:embed="rId2"/>
          <a:stretch>
            <a:fillRect/>
          </a:stretch>
        </p:blipFill>
        <p:spPr>
          <a:xfrm>
            <a:off x="1153978" y="1652564"/>
            <a:ext cx="4766025" cy="4766025"/>
          </a:xfrm>
          <a:prstGeom prst="rect">
            <a:avLst/>
          </a:prstGeom>
        </p:spPr>
      </p:pic>
      <p:pic>
        <p:nvPicPr>
          <p:cNvPr id="6" name="Image 5"/>
          <p:cNvPicPr>
            <a:picLocks noChangeAspect="1"/>
          </p:cNvPicPr>
          <p:nvPr/>
        </p:nvPicPr>
        <p:blipFill>
          <a:blip r:embed="rId3"/>
          <a:stretch>
            <a:fillRect/>
          </a:stretch>
        </p:blipFill>
        <p:spPr>
          <a:xfrm>
            <a:off x="5812005" y="1652564"/>
            <a:ext cx="4846896" cy="4766025"/>
          </a:xfrm>
          <a:prstGeom prst="rect">
            <a:avLst/>
          </a:prstGeom>
        </p:spPr>
      </p:pic>
    </p:spTree>
    <p:extLst>
      <p:ext uri="{BB962C8B-B14F-4D97-AF65-F5344CB8AC3E}">
        <p14:creationId xmlns:p14="http://schemas.microsoft.com/office/powerpoint/2010/main" val="3171175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260648"/>
            <a:ext cx="8534400" cy="758952"/>
          </a:xfrm>
        </p:spPr>
        <p:txBody>
          <a:bodyPr/>
          <a:lstStyle/>
          <a:p>
            <a:r>
              <a:rPr lang="fr-CA" dirty="0" smtClean="0"/>
              <a:t>Bouger: l’influence sur le cerveau</a:t>
            </a:r>
            <a:endParaRPr lang="fr-CA" dirty="0"/>
          </a:p>
        </p:txBody>
      </p:sp>
      <p:sp>
        <p:nvSpPr>
          <p:cNvPr id="3" name="Espace réservé du contenu 2"/>
          <p:cNvSpPr>
            <a:spLocks noGrp="1"/>
          </p:cNvSpPr>
          <p:nvPr>
            <p:ph sz="quarter" idx="1"/>
          </p:nvPr>
        </p:nvSpPr>
        <p:spPr/>
        <p:txBody>
          <a:bodyPr>
            <a:normAutofit fontScale="92500" lnSpcReduction="20000"/>
          </a:bodyPr>
          <a:lstStyle/>
          <a:p>
            <a:r>
              <a:rPr lang="fr-CA" sz="2600" dirty="0" smtClean="0"/>
              <a:t>Le cerveau est un énorme circuit composé de plusieurs réseaux.</a:t>
            </a:r>
          </a:p>
          <a:p>
            <a:endParaRPr lang="fr-CA" sz="2600" dirty="0" smtClean="0"/>
          </a:p>
          <a:p>
            <a:r>
              <a:rPr lang="fr-CA" sz="2600" dirty="0" smtClean="0"/>
              <a:t>Le cerveau fonctionne dans un tout.</a:t>
            </a:r>
          </a:p>
          <a:p>
            <a:endParaRPr lang="fr-CA" dirty="0" smtClean="0"/>
          </a:p>
          <a:p>
            <a:endParaRPr lang="fr-CA" dirty="0" smtClean="0"/>
          </a:p>
          <a:p>
            <a:r>
              <a:rPr lang="fr-CA" sz="2400" dirty="0"/>
              <a:t>Bouger et expérimenter diverses activités, c’est le meilleur moyen pour connaître notre corps, pour le renforcer musculairement et faire </a:t>
            </a:r>
            <a:r>
              <a:rPr lang="fr-CA" sz="2400" dirty="0" err="1"/>
              <a:t>maturer</a:t>
            </a:r>
            <a:r>
              <a:rPr lang="fr-CA" sz="2400" dirty="0"/>
              <a:t> notre cerveau pour qu’il soit fin prêt à analyser et accomplir des tâches plus complexes (compter, écrire, résoudre des problèmes,…)</a:t>
            </a:r>
            <a:r>
              <a:rPr lang="fr-CA" dirty="0" smtClean="0"/>
              <a:t>. </a:t>
            </a:r>
            <a:endParaRPr lang="fr-CA"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96" y="814884"/>
            <a:ext cx="2220318" cy="157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8769" y="448850"/>
            <a:ext cx="2246334" cy="16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6057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2"/>
          <a:stretch>
            <a:fillRect/>
          </a:stretch>
        </p:blipFill>
        <p:spPr>
          <a:xfrm>
            <a:off x="1984075" y="0"/>
            <a:ext cx="8841128" cy="6630847"/>
          </a:xfrm>
          <a:prstGeom prst="rect">
            <a:avLst/>
          </a:prstGeom>
        </p:spPr>
      </p:pic>
    </p:spTree>
    <p:extLst>
      <p:ext uri="{BB962C8B-B14F-4D97-AF65-F5344CB8AC3E}">
        <p14:creationId xmlns:p14="http://schemas.microsoft.com/office/powerpoint/2010/main" val="365672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2"/>
          <a:stretch>
            <a:fillRect/>
          </a:stretch>
        </p:blipFill>
        <p:spPr>
          <a:xfrm>
            <a:off x="1880559" y="0"/>
            <a:ext cx="9464883" cy="6549699"/>
          </a:xfrm>
          <a:prstGeom prst="rect">
            <a:avLst/>
          </a:prstGeom>
        </p:spPr>
      </p:pic>
    </p:spTree>
    <p:extLst>
      <p:ext uri="{BB962C8B-B14F-4D97-AF65-F5344CB8AC3E}">
        <p14:creationId xmlns:p14="http://schemas.microsoft.com/office/powerpoint/2010/main" val="2299096294"/>
      </p:ext>
    </p:extLst>
  </p:cSld>
  <p:clrMapOvr>
    <a:masterClrMapping/>
  </p:clrMapOvr>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288</TotalTime>
  <Words>1377</Words>
  <Application>Microsoft Office PowerPoint</Application>
  <PresentationFormat>Grand écran</PresentationFormat>
  <Paragraphs>152</Paragraphs>
  <Slides>24</Slides>
  <Notes>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Arial</vt:lpstr>
      <vt:lpstr>Calibri</vt:lpstr>
      <vt:lpstr>Century Gothic</vt:lpstr>
      <vt:lpstr>Wingdings 3</vt:lpstr>
      <vt:lpstr>Brin</vt:lpstr>
      <vt:lpstr>La motricité au service des apprentissages</vt:lpstr>
      <vt:lpstr>Introduction.....</vt:lpstr>
      <vt:lpstr>Principes du développement de l’enfant</vt:lpstr>
      <vt:lpstr>Prendre plaisir à accompagner l’enfant et non tenter d’accélérer son développement          Laissons-lui le temps d’être un enfant! </vt:lpstr>
      <vt:lpstr>Les âges de développement....????</vt:lpstr>
      <vt:lpstr>Développement de l’enfant</vt:lpstr>
      <vt:lpstr>Bouger: l’influence sur le cerveau</vt:lpstr>
      <vt:lpstr>Présentation PowerPoint</vt:lpstr>
      <vt:lpstr>Présentation PowerPoint</vt:lpstr>
      <vt:lpstr>Habiletés sensorielles et perceptives</vt:lpstr>
      <vt:lpstr>Le développement sensoriel et perceptif</vt:lpstr>
      <vt:lpstr>La stimulation sensorielle et perceptive permet de développer…</vt:lpstr>
      <vt:lpstr>Le développement moteur</vt:lpstr>
      <vt:lpstr>Habiletés motrices globales</vt:lpstr>
      <vt:lpstr>Habiletés motrices globales</vt:lpstr>
      <vt:lpstr>Activités pour accompagner l’enfant dans son développement moteur global</vt:lpstr>
      <vt:lpstr>Habiletés motrices fines</vt:lpstr>
      <vt:lpstr>Habiletés motrices fines</vt:lpstr>
      <vt:lpstr>Activités pour accompagner l’enfant dans son développement moteur fin</vt:lpstr>
      <vt:lpstr>Utiliser des outils de la maison</vt:lpstr>
      <vt:lpstr>Le jeu</vt:lpstr>
      <vt:lpstr>Aller jouer dehors</vt:lpstr>
      <vt:lpstr>Questions? </vt:lpstr>
      <vt:lpstr>Présentation PowerPoint</vt:lpstr>
    </vt:vector>
  </TitlesOfParts>
  <Company>CSBE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motricité au service des apprentissages</dc:title>
  <dc:creator>Labrecque Nancy</dc:creator>
  <cp:lastModifiedBy>Labrecque Nancy</cp:lastModifiedBy>
  <cp:revision>22</cp:revision>
  <cp:lastPrinted>2016-10-19T19:53:28Z</cp:lastPrinted>
  <dcterms:created xsi:type="dcterms:W3CDTF">2016-10-19T16:50:19Z</dcterms:created>
  <dcterms:modified xsi:type="dcterms:W3CDTF">2016-10-20T00:45:05Z</dcterms:modified>
</cp:coreProperties>
</file>