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83" r:id="rId2"/>
    <p:sldId id="388" r:id="rId3"/>
    <p:sldId id="407" r:id="rId4"/>
    <p:sldId id="433" r:id="rId5"/>
    <p:sldId id="438" r:id="rId6"/>
    <p:sldId id="372" r:id="rId7"/>
    <p:sldId id="277" r:id="rId8"/>
    <p:sldId id="301" r:id="rId9"/>
    <p:sldId id="434" r:id="rId10"/>
    <p:sldId id="439" r:id="rId11"/>
    <p:sldId id="300" r:id="rId12"/>
    <p:sldId id="302" r:id="rId13"/>
    <p:sldId id="310" r:id="rId14"/>
    <p:sldId id="264" r:id="rId15"/>
    <p:sldId id="354" r:id="rId16"/>
    <p:sldId id="384" r:id="rId17"/>
    <p:sldId id="371" r:id="rId18"/>
    <p:sldId id="387" r:id="rId19"/>
    <p:sldId id="408" r:id="rId20"/>
    <p:sldId id="442" r:id="rId21"/>
    <p:sldId id="416" r:id="rId22"/>
    <p:sldId id="379" r:id="rId23"/>
    <p:sldId id="392" r:id="rId24"/>
    <p:sldId id="375" r:id="rId25"/>
    <p:sldId id="440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34559" autoAdjust="0"/>
    <p:restoredTop sz="86434" autoAdjust="0"/>
  </p:normalViewPr>
  <p:slideViewPr>
    <p:cSldViewPr>
      <p:cViewPr varScale="1">
        <p:scale>
          <a:sx n="122" d="100"/>
          <a:sy n="122" d="100"/>
        </p:scale>
        <p:origin x="-19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93" y="3907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9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B6229-3CE6-4CF3-956C-9DF60C48965E}" type="datetimeFigureOut">
              <a:rPr lang="fr-CA" smtClean="0"/>
              <a:pPr/>
              <a:t>2016-11-02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2C376-786A-4427-8808-AA638654B4FA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45491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6A97-E92B-4F63-AC18-DEC29A85E6B9}" type="datetimeFigureOut">
              <a:rPr lang="fr-CA" smtClean="0"/>
              <a:pPr/>
              <a:t>2016-11-02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C49A-A984-4136-8855-53FF65BCB3B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6A97-E92B-4F63-AC18-DEC29A85E6B9}" type="datetimeFigureOut">
              <a:rPr lang="fr-CA" smtClean="0"/>
              <a:pPr/>
              <a:t>2016-11-02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C49A-A984-4136-8855-53FF65BCB3B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6A97-E92B-4F63-AC18-DEC29A85E6B9}" type="datetimeFigureOut">
              <a:rPr lang="fr-CA" smtClean="0"/>
              <a:pPr/>
              <a:t>2016-11-02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C49A-A984-4136-8855-53FF65BCB3B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6A97-E92B-4F63-AC18-DEC29A85E6B9}" type="datetimeFigureOut">
              <a:rPr lang="fr-CA" smtClean="0"/>
              <a:pPr/>
              <a:t>2016-11-02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C49A-A984-4136-8855-53FF65BCB3B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6A97-E92B-4F63-AC18-DEC29A85E6B9}" type="datetimeFigureOut">
              <a:rPr lang="fr-CA" smtClean="0"/>
              <a:pPr/>
              <a:t>2016-11-02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C49A-A984-4136-8855-53FF65BCB3B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6A97-E92B-4F63-AC18-DEC29A85E6B9}" type="datetimeFigureOut">
              <a:rPr lang="fr-CA" smtClean="0"/>
              <a:pPr/>
              <a:t>2016-11-02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C49A-A984-4136-8855-53FF65BCB3B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6A97-E92B-4F63-AC18-DEC29A85E6B9}" type="datetimeFigureOut">
              <a:rPr lang="fr-CA" smtClean="0"/>
              <a:pPr/>
              <a:t>2016-11-02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C49A-A984-4136-8855-53FF65BCB3B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6A97-E92B-4F63-AC18-DEC29A85E6B9}" type="datetimeFigureOut">
              <a:rPr lang="fr-CA" smtClean="0"/>
              <a:pPr/>
              <a:t>2016-11-02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C49A-A984-4136-8855-53FF65BCB3B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6A97-E92B-4F63-AC18-DEC29A85E6B9}" type="datetimeFigureOut">
              <a:rPr lang="fr-CA" smtClean="0"/>
              <a:pPr/>
              <a:t>2016-11-02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C49A-A984-4136-8855-53FF65BCB3B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6A97-E92B-4F63-AC18-DEC29A85E6B9}" type="datetimeFigureOut">
              <a:rPr lang="fr-CA" smtClean="0"/>
              <a:pPr/>
              <a:t>2016-11-02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C49A-A984-4136-8855-53FF65BCB3B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6A97-E92B-4F63-AC18-DEC29A85E6B9}" type="datetimeFigureOut">
              <a:rPr lang="fr-CA" smtClean="0"/>
              <a:pPr/>
              <a:t>2016-11-02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C49A-A984-4136-8855-53FF65BCB3B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E6A97-E92B-4F63-AC18-DEC29A85E6B9}" type="datetimeFigureOut">
              <a:rPr lang="fr-CA" smtClean="0"/>
              <a:pPr/>
              <a:t>2016-11-02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0C49A-A984-4136-8855-53FF65BCB3B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png"/><Relationship Id="rId7" Type="http://schemas.openxmlformats.org/officeDocument/2006/relationships/hyperlink" Target="http://www.safespaces.co.uk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hyperlink" Target="https://www.pinterest.com/OcupaTEA/integracion-sensorial-trastornos-del-procesamiento/" TargetMode="External"/><Relationship Id="rId10" Type="http://schemas.openxmlformats.org/officeDocument/2006/relationships/image" Target="../media/image26.jpeg"/><Relationship Id="rId4" Type="http://schemas.openxmlformats.org/officeDocument/2006/relationships/image" Target="../media/image23.jpeg"/><Relationship Id="rId9" Type="http://schemas.openxmlformats.org/officeDocument/2006/relationships/hyperlink" Target="http://www.google.ca/url?sa=i&amp;rct=j&amp;q=&amp;esrc=s&amp;source=images&amp;cd=&amp;cad=rja&amp;uact=8&amp;ved=0ahUKEwjdtqilt-DJAhUBOyYKHf64D5kQjRwIBw&amp;url=http://www.nenko.fr/snoezelen/packs-en-chariots-snoezelen/3319-pack-de-profil-sensoriel-sensibilite-sensorielle/&amp;bvm=bv.110151844,d.eWE&amp;psig=AFQjCNEXVmjB22Oe2nkt50sc7NeRfRgEZw&amp;ust=145035706340980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increment.tilt.co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hyperlink" Target="http://apolloniafoundation.org/event-view/workshop-sharing-experiences-for-practical-work-in-sensory-rooms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halimb.ba7r.org/t18263-topic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hyperlink" Target="http://canadiens.nhl.com/club/l_fr/news.htm?id=736925" TargetMode="External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autisme58.fr/autisme/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hyperlink" Target="http://www.google.ca/url?sa=i&amp;rct=j&amp;q=&amp;esrc=s&amp;source=images&amp;cd=&amp;cad=rja&amp;uact=8&amp;ved=0CAcQjRxqFQoTCNi2gIW-m8kCFUo9PgodX3cCeA&amp;url=http://www.naturo-helene-dodanthun.fr/?page_id=225&amp;bvm=bv.107763241,d.d2s&amp;psig=AFQjCNGcEQnKA1jN6jY0y9nYYhSEvwqhoA&amp;ust=1447988064328162" TargetMode="Externa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acebook.com/lespictogrammes/photos/a.125746720781014.14846.125707087451644/558162237539458/?type=1" TargetMode="External"/><Relationship Id="rId5" Type="http://schemas.openxmlformats.org/officeDocument/2006/relationships/image" Target="../media/image71.jpeg"/><Relationship Id="rId4" Type="http://schemas.openxmlformats.org/officeDocument/2006/relationships/hyperlink" Target="http://www.google.ca/url?sa=i&amp;rct=j&amp;q=&amp;esrc=s&amp;source=images&amp;cd=&amp;cad=rja&amp;uact=8&amp;ved=0CAcQjRxqFQoTCJWYrb-qm8kCFQWsPgodrNwBwg&amp;url=http://puzzle.jeromepierre.com/category/grafisme/&amp;bvm=bv.107763241,d.d2s&amp;psig=AFQjCNER1uI57zIvd-OZGEb5JusC-Dp-Cw&amp;ust=1447982800359578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5" Type="http://schemas.openxmlformats.org/officeDocument/2006/relationships/image" Target="../media/image95.png"/><Relationship Id="rId10" Type="http://schemas.openxmlformats.org/officeDocument/2006/relationships/image" Target="../media/image90.jpeg"/><Relationship Id="rId4" Type="http://schemas.openxmlformats.org/officeDocument/2006/relationships/hyperlink" Target="http://www.google.ca/url?sa=i&amp;rct=j&amp;q=&amp;esrc=s&amp;source=images&amp;cd=&amp;cad=rja&amp;uact=8&amp;ved=0CAcQjRxqFQoTCLXf1Oagm8kCFcFxPgodeVwP1w&amp;url=http://www.autitechfrance.com/10--bibliographie/expliquer-l-autisme-aux-enfants&amp;bvm=bv.107763241,d.cWw&amp;psig=AFQjCNGHAYCG749gU2_PzuTIx3OJshkPBA&amp;ust=1447979549086381" TargetMode="External"/><Relationship Id="rId9" Type="http://schemas.openxmlformats.org/officeDocument/2006/relationships/image" Target="../media/image89.jpeg"/><Relationship Id="rId1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12" Type="http://schemas.openxmlformats.org/officeDocument/2006/relationships/image" Target="../media/image113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jpeg"/><Relationship Id="rId11" Type="http://schemas.openxmlformats.org/officeDocument/2006/relationships/image" Target="../media/image112.jpeg"/><Relationship Id="rId5" Type="http://schemas.openxmlformats.org/officeDocument/2006/relationships/image" Target="../media/image107.jpeg"/><Relationship Id="rId10" Type="http://schemas.openxmlformats.org/officeDocument/2006/relationships/image" Target="../media/image111.jpeg"/><Relationship Id="rId4" Type="http://schemas.openxmlformats.org/officeDocument/2006/relationships/image" Target="../media/image106.jpeg"/><Relationship Id="rId9" Type="http://schemas.openxmlformats.org/officeDocument/2006/relationships/hyperlink" Target="http://www.google.ca/url?sa=i&amp;rct=j&amp;q=&amp;esrc=s&amp;frm=1&amp;source=images&amp;cd=&amp;cad=rja&amp;uact=8&amp;ved=0ahUKEwiWg4PToMrJAhXRj4MKHb_HAFIQjRwIBw&amp;url=http://www.parthages.be/euridis/index.php/component/k2/item/288-lautisme-du-choc-%C3%A0-lespoir&amp;psig=AFQjCNEy1VGHpD6lap0IDZXgpKM1f-HhRQ&amp;ust=144959508459032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a/url?sa=i&amp;rct=j&amp;q=&amp;esrc=s&amp;source=images&amp;cd=&amp;cad=rja&amp;uact=8&amp;ved=0CAcQjRxqFQoTCJfQyfSqm8kCFccWPgodw7MKzQ&amp;url=http://www.education-enfance.fr/category/methodes-educatives/&amp;bvm=bv.107763241,d.d2s&amp;psig=AFQjCNER1uI57zIvd-OZGEb5JusC-Dp-Cw&amp;ust=1447982800359578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555" y="5503289"/>
            <a:ext cx="8384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Formation avec Édith Leclerc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5832648" cy="38884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2"/>
          <a:stretch/>
        </p:blipFill>
        <p:spPr>
          <a:xfrm>
            <a:off x="5332434" y="404664"/>
            <a:ext cx="3810149" cy="2238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8380" y="154688"/>
            <a:ext cx="8229600" cy="1143000"/>
          </a:xfrm>
        </p:spPr>
        <p:txBody>
          <a:bodyPr>
            <a:normAutofit/>
          </a:bodyPr>
          <a:lstStyle/>
          <a:p>
            <a:r>
              <a:rPr lang="fr-CA" sz="6000" b="1" dirty="0" smtClean="0"/>
              <a:t>Pause sensorielle</a:t>
            </a:r>
            <a:endParaRPr lang="fr-CA" sz="6000" b="1" dirty="0"/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6"/>
          <a:stretch/>
        </p:blipFill>
        <p:spPr>
          <a:xfrm>
            <a:off x="6500080" y="1268394"/>
            <a:ext cx="2247900" cy="283363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r="13511"/>
          <a:stretch/>
        </p:blipFill>
        <p:spPr>
          <a:xfrm>
            <a:off x="324654" y="4489067"/>
            <a:ext cx="3052929" cy="1829098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4" y="1268760"/>
            <a:ext cx="3120486" cy="3120486"/>
          </a:xfrm>
          <a:prstGeom prst="rect">
            <a:avLst/>
          </a:prstGeom>
        </p:spPr>
      </p:pic>
      <p:pic>
        <p:nvPicPr>
          <p:cNvPr id="7" name="Image 6" descr="https://s-media-cache-ak0.pinimg.com/236x/01/b1/62/01b1623c4425d9838ac73c4e17867a10.jpg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740" y="1268760"/>
            <a:ext cx="2338420" cy="3220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http://www.safespaces.co.uk/wp-content/uploads/home-carousel-safespace.jpg">
            <a:hlinkClick r:id="rId7"/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r="6327" b="17898"/>
          <a:stretch/>
        </p:blipFill>
        <p:spPr bwMode="auto">
          <a:xfrm>
            <a:off x="6216202" y="4221088"/>
            <a:ext cx="2927798" cy="242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http://www.nenko.fr/uploads/product/zintuig-profiel-pakket-zintuig-gevoelig-21175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l="3847" t="25007" r="1894" b="13436"/>
          <a:stretch>
            <a:fillRect/>
          </a:stretch>
        </p:blipFill>
        <p:spPr bwMode="auto">
          <a:xfrm>
            <a:off x="3381618" y="4509120"/>
            <a:ext cx="2977080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74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6000" b="1" dirty="0" smtClean="0"/>
              <a:t>Structure du temps</a:t>
            </a:r>
            <a:endParaRPr lang="fr-CA" sz="6000" b="1" dirty="0"/>
          </a:p>
        </p:txBody>
      </p:sp>
      <p:pic>
        <p:nvPicPr>
          <p:cNvPr id="5" name="Content Placeholder 4" descr="time time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68330"/>
            <a:ext cx="2404690" cy="2404690"/>
          </a:xfrm>
        </p:spPr>
      </p:pic>
      <p:pic>
        <p:nvPicPr>
          <p:cNvPr id="7" name="Content Placeholder 6" descr="horaire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392226" y="1417638"/>
            <a:ext cx="2294574" cy="3075202"/>
          </a:xfrm>
          <a:ln w="38100">
            <a:solidFill>
              <a:schemeClr val="tx1"/>
            </a:solidFill>
          </a:ln>
        </p:spPr>
      </p:pic>
      <p:pic>
        <p:nvPicPr>
          <p:cNvPr id="6" name="Image 5" descr="https://scontent-iad3-1.xx.fbcdn.net/hphotos-xpa1/v/t1.0-9/1185239_618867454802269_527715633_n.jpg?oh=b15ece93843edece41cfedb56c2fb6e7&amp;oe=5721535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68" y="4724101"/>
            <a:ext cx="4262264" cy="1823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https://scontent-iad3-1.xx.fbcdn.net/hphotos-xat1/v/t1.0-9/1426540_654255294596818_1091074878_n.jpg?oh=47d60e98ee5bf66be3e65076fc5d2ae2&amp;oe=56D646C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890" y="1768330"/>
            <a:ext cx="2381885" cy="2381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23712"/>
            <a:ext cx="1777380" cy="177738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866" y="4627484"/>
            <a:ext cx="1728192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fr-CA" sz="5400" b="1" dirty="0" smtClean="0"/>
              <a:t>Structure de l’espace</a:t>
            </a:r>
            <a:endParaRPr lang="fr-CA" sz="5400" b="1" dirty="0"/>
          </a:p>
        </p:txBody>
      </p:sp>
      <p:pic>
        <p:nvPicPr>
          <p:cNvPr id="4" name="Content Placeholder 3" descr="P8150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268760"/>
            <a:ext cx="7056784" cy="5292588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39952" y="188640"/>
            <a:ext cx="4817672" cy="3613254"/>
          </a:xfrm>
        </p:spPr>
      </p:pic>
      <p:sp>
        <p:nvSpPr>
          <p:cNvPr id="3" name="TextBox 3"/>
          <p:cNvSpPr txBox="1"/>
          <p:nvPr/>
        </p:nvSpPr>
        <p:spPr>
          <a:xfrm>
            <a:off x="5608744" y="495544"/>
            <a:ext cx="3456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 smtClean="0">
                <a:latin typeface="Aharoni" pitchFamily="2" charset="-79"/>
                <a:cs typeface="Aharoni" pitchFamily="2" charset="-79"/>
              </a:rPr>
              <a:t>Surveillance       constante</a:t>
            </a:r>
            <a:endParaRPr lang="fr-CA" sz="4400" b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Content Placeholder 3" descr="Chip par ter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356992"/>
            <a:ext cx="4351793" cy="3263845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0" y="495544"/>
            <a:ext cx="403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solidFill>
                  <a:srgbClr val="0070C0"/>
                </a:solidFill>
                <a:latin typeface="Forte" pitchFamily="66" charset="0"/>
              </a:rPr>
              <a:t>Quand l’enfant  manque de structure voici ce qui se passe !</a:t>
            </a:r>
            <a:endParaRPr lang="fr-CA" sz="4000" dirty="0">
              <a:solidFill>
                <a:srgbClr val="0070C0"/>
              </a:solidFill>
              <a:latin typeface="Forte" pitchFamily="66" charset="0"/>
            </a:endParaRPr>
          </a:p>
        </p:txBody>
      </p:sp>
      <p:pic>
        <p:nvPicPr>
          <p:cNvPr id="7" name="Picture 5" descr="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4055" y="4477884"/>
            <a:ext cx="2837537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962512" y="3611640"/>
            <a:ext cx="50690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4000" b="1" cap="none" spc="0" dirty="0" smtClean="0">
                <a:ln/>
                <a:solidFill>
                  <a:srgbClr val="00B050"/>
                </a:solidFill>
                <a:effectLst/>
              </a:rPr>
              <a:t>Stimulation sensorielle</a:t>
            </a:r>
            <a:endParaRPr lang="fr-FR" sz="4000" b="1" cap="none" spc="0" dirty="0">
              <a:ln/>
              <a:solidFill>
                <a:srgbClr val="00B050"/>
              </a:solidFill>
              <a:effectLst/>
            </a:endParaRPr>
          </a:p>
        </p:txBody>
      </p:sp>
      <p:pic>
        <p:nvPicPr>
          <p:cNvPr id="8" name="Content Placeholder 3" descr="IMG_32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93927">
            <a:off x="4126725" y="4755127"/>
            <a:ext cx="2111982" cy="158398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45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07042"/>
            <a:ext cx="4067944" cy="30509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10933" y="2348880"/>
            <a:ext cx="6556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Espace multi sensoriel</a:t>
            </a:r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5536" y="1268760"/>
            <a:ext cx="84969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A" sz="2800" dirty="0" smtClean="0"/>
              <a:t> Ils sont sécurisants et stimulants.</a:t>
            </a:r>
          </a:p>
          <a:p>
            <a:endParaRPr lang="fr-CA" sz="2800" dirty="0" smtClean="0"/>
          </a:p>
          <a:p>
            <a:pPr>
              <a:buFont typeface="Arial" pitchFamily="34" charset="0"/>
              <a:buChar char="•"/>
            </a:pPr>
            <a:r>
              <a:rPr lang="fr-CA" sz="2800" dirty="0" smtClean="0"/>
              <a:t> Ils proposent des sollicitations </a:t>
            </a:r>
          </a:p>
          <a:p>
            <a:r>
              <a:rPr lang="fr-CA" sz="2800" dirty="0" smtClean="0"/>
              <a:t>	sensorielles diversifiées. </a:t>
            </a:r>
          </a:p>
          <a:p>
            <a:endParaRPr lang="fr-CA" sz="2800" dirty="0" smtClean="0"/>
          </a:p>
          <a:p>
            <a:pPr>
              <a:buFont typeface="Arial" pitchFamily="34" charset="0"/>
              <a:buChar char="•"/>
            </a:pPr>
            <a:r>
              <a:rPr lang="fr-CA" sz="2800" dirty="0" smtClean="0"/>
              <a:t>Tous les sens peuvent être sollicités </a:t>
            </a:r>
          </a:p>
          <a:p>
            <a:r>
              <a:rPr lang="fr-CA" sz="2800" dirty="0" smtClean="0"/>
              <a:t>séparément ou simultanément : vue, toucher, odorat, audition, sens de l’équilibre (stimulation vestibulaire). </a:t>
            </a:r>
          </a:p>
          <a:p>
            <a:endParaRPr lang="fr-CA" sz="2800" dirty="0" smtClean="0"/>
          </a:p>
          <a:p>
            <a:pPr>
              <a:buFont typeface="Arial" pitchFamily="34" charset="0"/>
              <a:buChar char="•"/>
            </a:pPr>
            <a:r>
              <a:rPr lang="fr-CA" sz="2800" dirty="0"/>
              <a:t>L</a:t>
            </a:r>
            <a:r>
              <a:rPr lang="fr-CA" sz="2800" dirty="0" smtClean="0"/>
              <a:t>’utilisateur de l’espace multi sensoriel </a:t>
            </a:r>
          </a:p>
          <a:p>
            <a:r>
              <a:rPr lang="fr-CA" sz="2800" dirty="0" smtClean="0"/>
              <a:t>doit être en mesure d’interagir avec </a:t>
            </a:r>
          </a:p>
          <a:p>
            <a:r>
              <a:rPr lang="fr-CA" sz="2800" dirty="0" smtClean="0"/>
              <a:t>Les stimulations proposées.</a:t>
            </a:r>
            <a:endParaRPr lang="fr-CA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539552" y="40466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/>
              <a:t>Créer nos propres espaces multi sensoriels</a:t>
            </a:r>
            <a:endParaRPr lang="fr-CA" sz="3600" b="1" dirty="0"/>
          </a:p>
        </p:txBody>
      </p:sp>
      <p:pic>
        <p:nvPicPr>
          <p:cNvPr id="36870" name="Picture 6" descr="https://s3.amazonaws.com/crowdtiltopen/CrowdtiltOpen/uploads/ckeditor/pictures/data/000/005/006/conten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941168"/>
            <a:ext cx="2401863" cy="1598315"/>
          </a:xfrm>
          <a:prstGeom prst="rect">
            <a:avLst/>
          </a:prstGeom>
          <a:noFill/>
        </p:spPr>
      </p:pic>
      <p:pic>
        <p:nvPicPr>
          <p:cNvPr id="36874" name="Picture 10" descr="http://apolloniafoundation.org/wp-content/uploads/2014/06/10177254_303686569790134_2330615276230499934_n-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124744"/>
            <a:ext cx="3354505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rgbClr val="0070C0"/>
                </a:solidFill>
                <a:latin typeface="Bernard MT Condensed" pitchFamily="18" charset="0"/>
              </a:rPr>
              <a:t>Intérêts restreints, </a:t>
            </a:r>
            <a:br>
              <a:rPr lang="fr-CA" dirty="0">
                <a:solidFill>
                  <a:srgbClr val="0070C0"/>
                </a:solidFill>
                <a:latin typeface="Bernard MT Condensed" pitchFamily="18" charset="0"/>
              </a:rPr>
            </a:br>
            <a:r>
              <a:rPr lang="fr-CA" dirty="0">
                <a:solidFill>
                  <a:srgbClr val="0070C0"/>
                </a:solidFill>
                <a:latin typeface="Bernard MT Condensed" pitchFamily="18" charset="0"/>
              </a:rPr>
              <a:t>comportements répétitifs et stéréotypés</a:t>
            </a:r>
            <a:br>
              <a:rPr lang="fr-CA" dirty="0">
                <a:solidFill>
                  <a:srgbClr val="0070C0"/>
                </a:solidFill>
                <a:latin typeface="Bernard MT Condensed" pitchFamily="18" charset="0"/>
              </a:rPr>
            </a:b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6" y="3375801"/>
            <a:ext cx="2445668" cy="1826702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486" y="1441261"/>
            <a:ext cx="2290524" cy="1520908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75" y="2904308"/>
            <a:ext cx="1778785" cy="242872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7" y="1409831"/>
            <a:ext cx="2231440" cy="198598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08" y="3062848"/>
            <a:ext cx="2827303" cy="199006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0" y="4974108"/>
            <a:ext cx="2471930" cy="184900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34" y="1434434"/>
            <a:ext cx="2438400" cy="18288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59" y="4941481"/>
            <a:ext cx="2060848" cy="206084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66" y="3268716"/>
            <a:ext cx="2226651" cy="166998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t="2387" r="-4221" b="-2387"/>
          <a:stretch/>
        </p:blipFill>
        <p:spPr>
          <a:xfrm>
            <a:off x="4788024" y="5196840"/>
            <a:ext cx="2937277" cy="166116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079887"/>
            <a:ext cx="1547664" cy="182662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05" y="1546914"/>
            <a:ext cx="2280638" cy="1273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4"/>
          <a:stretch/>
        </p:blipFill>
        <p:spPr>
          <a:xfrm>
            <a:off x="4244153" y="1398413"/>
            <a:ext cx="3374549" cy="457481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25400">
            <a:solidFill>
              <a:schemeClr val="tx1"/>
            </a:solidFill>
            <a:prstDash val="dash"/>
          </a:ln>
        </p:spPr>
        <p:txBody>
          <a:bodyPr/>
          <a:lstStyle/>
          <a:p>
            <a:pPr algn="l"/>
            <a:r>
              <a:rPr lang="fr-CA" dirty="0" smtClean="0"/>
              <a:t>   Mon petit frère de la lune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0" y="1535113"/>
            <a:ext cx="2688378" cy="2070051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4" y="3772158"/>
            <a:ext cx="2692424" cy="2180863"/>
          </a:xfrm>
        </p:spPr>
      </p:pic>
      <p:sp>
        <p:nvSpPr>
          <p:cNvPr id="9" name="ZoneTexte 8"/>
          <p:cNvSpPr txBox="1"/>
          <p:nvPr/>
        </p:nvSpPr>
        <p:spPr>
          <a:xfrm>
            <a:off x="611560" y="5987039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i="1" dirty="0" smtClean="0"/>
              <a:t>https://www.youtube.com/watch?v=sGb6JP8ktws</a:t>
            </a:r>
            <a:endParaRPr lang="fr-CA" sz="2800" dirty="0"/>
          </a:p>
        </p:txBody>
      </p:sp>
      <p:pic>
        <p:nvPicPr>
          <p:cNvPr id="11" name="Espace réservé du contenu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324" y="102611"/>
            <a:ext cx="2305244" cy="20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1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5400" b="1" dirty="0" smtClean="0">
                <a:solidFill>
                  <a:srgbClr val="FF0000"/>
                </a:solidFill>
              </a:rPr>
              <a:t>Prévalence des TSA</a:t>
            </a:r>
            <a:endParaRPr lang="fr-CA" sz="5400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6803" y="2420888"/>
            <a:ext cx="4040188" cy="3951288"/>
          </a:xfrm>
        </p:spPr>
        <p:txBody>
          <a:bodyPr/>
          <a:lstStyle/>
          <a:p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23528" y="1535112"/>
            <a:ext cx="8496944" cy="885775"/>
          </a:xfrm>
        </p:spPr>
        <p:txBody>
          <a:bodyPr>
            <a:noAutofit/>
          </a:bodyPr>
          <a:lstStyle/>
          <a:p>
            <a:pPr algn="ctr"/>
            <a:r>
              <a:rPr lang="fr-CA" sz="2800" dirty="0" smtClean="0">
                <a:solidFill>
                  <a:srgbClr val="0070C0"/>
                </a:solidFill>
              </a:rPr>
              <a:t>Touche en </a:t>
            </a:r>
            <a:r>
              <a:rPr lang="fr-CA" sz="2800" dirty="0">
                <a:solidFill>
                  <a:srgbClr val="0070C0"/>
                </a:solidFill>
              </a:rPr>
              <a:t>moyenne trois à quatre garçons pour une </a:t>
            </a:r>
            <a:r>
              <a:rPr lang="fr-CA" sz="2800" dirty="0" smtClean="0">
                <a:solidFill>
                  <a:srgbClr val="0070C0"/>
                </a:solidFill>
              </a:rPr>
              <a:t>fille</a:t>
            </a:r>
            <a:r>
              <a:rPr lang="fr-CA" sz="2800" dirty="0">
                <a:solidFill>
                  <a:srgbClr val="0070C0"/>
                </a:solidFill>
              </a:rPr>
              <a:t/>
            </a:r>
            <a:br>
              <a:rPr lang="fr-CA" sz="2800" dirty="0">
                <a:solidFill>
                  <a:srgbClr val="0070C0"/>
                </a:solidFill>
              </a:rPr>
            </a:br>
            <a:endParaRPr lang="fr-CA" sz="2800" dirty="0">
              <a:solidFill>
                <a:srgbClr val="0070C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36457"/>
            <a:ext cx="4041775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3600" dirty="0"/>
              <a:t>1 % des nouvelles </a:t>
            </a:r>
            <a:r>
              <a:rPr lang="fr-CA" sz="3600" dirty="0" smtClean="0"/>
              <a:t>naissances et cette </a:t>
            </a:r>
            <a:r>
              <a:rPr lang="fr-CA" sz="3600" dirty="0"/>
              <a:t>donnée est en constante </a:t>
            </a:r>
            <a:r>
              <a:rPr lang="fr-CA" sz="3600" dirty="0" smtClean="0"/>
              <a:t>augmentation, sans </a:t>
            </a:r>
            <a:r>
              <a:rPr lang="fr-CA" sz="3600" dirty="0"/>
              <a:t>considération sociale ou </a:t>
            </a:r>
            <a:r>
              <a:rPr lang="fr-CA" sz="3600" dirty="0" smtClean="0"/>
              <a:t>ethnique</a:t>
            </a:r>
            <a:endParaRPr lang="fr-CA" sz="3600" dirty="0"/>
          </a:p>
        </p:txBody>
      </p:sp>
      <p:pic>
        <p:nvPicPr>
          <p:cNvPr id="78854" name="Picture 6" descr="http://blog.univ-angers.fr/troublesduspectreautistique/files/2013/11/Image1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234" y="2648301"/>
            <a:ext cx="3743325" cy="3743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 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4" y="336501"/>
            <a:ext cx="2808313" cy="1872208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83" y="386860"/>
            <a:ext cx="3106715" cy="1747527"/>
          </a:xfrm>
        </p:spPr>
      </p:pic>
      <p:pic>
        <p:nvPicPr>
          <p:cNvPr id="100358" name="Picture 6" descr="http://3.cdn.nhle.com/canadiens/images/upload/2014/10/charles_kid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r="10519"/>
          <a:stretch/>
        </p:blipFill>
        <p:spPr bwMode="auto">
          <a:xfrm>
            <a:off x="175086" y="4653136"/>
            <a:ext cx="2806884" cy="1929231"/>
          </a:xfrm>
          <a:prstGeom prst="rect">
            <a:avLst/>
          </a:prstGeom>
          <a:noFill/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0" y="2326184"/>
            <a:ext cx="2774490" cy="214392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188" y="2477832"/>
            <a:ext cx="2657673" cy="199227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183" y="4598402"/>
            <a:ext cx="1949202" cy="200378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31" y="4744597"/>
            <a:ext cx="3206402" cy="180360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243" y="2274622"/>
            <a:ext cx="2874707" cy="226258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52" y="367800"/>
            <a:ext cx="2794781" cy="178564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1596" y="1844824"/>
            <a:ext cx="90024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L’autisme ne fait pas de distinction</a:t>
            </a:r>
            <a:endParaRPr lang="fr-FR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sz="4000" b="1" i="1" dirty="0" smtClean="0"/>
              <a:t>Qu’est-ce que l’autisme, les TED, les TSA ?</a:t>
            </a:r>
            <a:r>
              <a:rPr lang="fr-CA" dirty="0" smtClean="0"/>
              <a:t/>
            </a:r>
            <a:br>
              <a:rPr lang="fr-CA" dirty="0" smtClean="0"/>
            </a:b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860031" y="1196751"/>
            <a:ext cx="3948797" cy="3925546"/>
          </a:xfrm>
        </p:spPr>
        <p:txBody>
          <a:bodyPr>
            <a:normAutofit/>
          </a:bodyPr>
          <a:lstStyle/>
          <a:p>
            <a:r>
              <a:rPr lang="fr-CA" i="1" dirty="0"/>
              <a:t>Actuellement il est d’usage de parler de troubles du spectre autistique (TSA),le terme «TSA» remplace à présent “autisme” ou encore “trouble envahissant du développement” afin de mettre l’accent sur :</a:t>
            </a:r>
            <a:endParaRPr lang="fr-CA" dirty="0"/>
          </a:p>
          <a:p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1115616" y="5287499"/>
            <a:ext cx="7571184" cy="122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i="1" dirty="0" smtClean="0"/>
              <a:t>1) la spécificité des troubles du développement social,</a:t>
            </a:r>
            <a:endParaRPr lang="fr-CA" dirty="0" smtClean="0"/>
          </a:p>
          <a:p>
            <a:pPr marL="0" indent="0">
              <a:buNone/>
            </a:pPr>
            <a:r>
              <a:rPr lang="fr-CA" i="1" dirty="0" smtClean="0"/>
              <a:t>2) la grande variabilité des symptômes individuels.</a:t>
            </a:r>
            <a:endParaRPr lang="fr-CA" dirty="0" smtClean="0"/>
          </a:p>
        </p:txBody>
      </p:sp>
      <p:pic>
        <p:nvPicPr>
          <p:cNvPr id="7" name="Picture 2" descr="http://www.autisme58.fr/wp-content/uploads/2013/06/Capture.JPG5_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223" t="3538" r="9771" b="4451"/>
          <a:stretch/>
        </p:blipFill>
        <p:spPr bwMode="auto">
          <a:xfrm>
            <a:off x="22048" y="846138"/>
            <a:ext cx="4600373" cy="4429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fr-CA" b="1" dirty="0">
                <a:solidFill>
                  <a:srgbClr val="5C6266"/>
                </a:solidFill>
                <a:latin typeface="Verdana" panose="020B0604030504040204" pitchFamily="34" charset="0"/>
              </a:rPr>
              <a:t>Un problème d’ordre neurobiologique</a:t>
            </a:r>
            <a:r>
              <a:rPr lang="fr-CA" dirty="0">
                <a:solidFill>
                  <a:srgbClr val="5C6266"/>
                </a:solidFill>
                <a:latin typeface="Verdana" panose="020B0604030504040204" pitchFamily="34" charset="0"/>
              </a:rPr>
              <a:t/>
            </a:r>
            <a:br>
              <a:rPr lang="fr-CA" dirty="0">
                <a:solidFill>
                  <a:srgbClr val="5C6266"/>
                </a:solidFill>
                <a:latin typeface="Verdana" panose="020B0604030504040204" pitchFamily="34" charset="0"/>
              </a:rPr>
            </a:br>
            <a:endParaRPr lang="fr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5266928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>
                <a:solidFill>
                  <a:srgbClr val="5C6266"/>
                </a:solidFill>
                <a:latin typeface="Verdana" panose="020B0604030504040204" pitchFamily="34" charset="0"/>
              </a:rPr>
              <a:t>Bien que le débat soit loin d’être clos quant aux causes exactes, il est maintenant avéré qu'une </a:t>
            </a:r>
            <a:r>
              <a:rPr lang="fr-CA" b="1" dirty="0">
                <a:solidFill>
                  <a:srgbClr val="5C6266"/>
                </a:solidFill>
                <a:latin typeface="Verdana" panose="020B0604030504040204" pitchFamily="34" charset="0"/>
              </a:rPr>
              <a:t>particularité neurobiologique </a:t>
            </a:r>
            <a:r>
              <a:rPr lang="fr-CA" dirty="0">
                <a:solidFill>
                  <a:srgbClr val="5C6266"/>
                </a:solidFill>
                <a:latin typeface="Verdana" panose="020B0604030504040204" pitchFamily="34" charset="0"/>
              </a:rPr>
              <a:t>entrainerait l’autisme. </a:t>
            </a:r>
            <a:endParaRPr lang="fr-CA" dirty="0" smtClean="0">
              <a:solidFill>
                <a:srgbClr val="5C6266"/>
              </a:solidFill>
              <a:latin typeface="Verdana" panose="020B0604030504040204" pitchFamily="34" charset="0"/>
            </a:endParaRPr>
          </a:p>
          <a:p>
            <a:endParaRPr lang="fr-CA" dirty="0" smtClean="0">
              <a:solidFill>
                <a:srgbClr val="5C6266"/>
              </a:solidFill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fr-CA" dirty="0" smtClean="0">
                <a:solidFill>
                  <a:srgbClr val="5C6266"/>
                </a:solidFill>
                <a:latin typeface="Verdana" panose="020B0604030504040204" pitchFamily="34" charset="0"/>
              </a:rPr>
              <a:t>Les </a:t>
            </a:r>
            <a:r>
              <a:rPr lang="fr-CA" b="1" dirty="0">
                <a:solidFill>
                  <a:srgbClr val="5C6266"/>
                </a:solidFill>
                <a:latin typeface="Verdana" panose="020B0604030504040204" pitchFamily="34" charset="0"/>
              </a:rPr>
              <a:t>principales hypothèses </a:t>
            </a:r>
            <a:r>
              <a:rPr lang="fr-CA" dirty="0">
                <a:solidFill>
                  <a:srgbClr val="5C6266"/>
                </a:solidFill>
                <a:latin typeface="Verdana" panose="020B0604030504040204" pitchFamily="34" charset="0"/>
              </a:rPr>
              <a:t>présentement à l'étude sont celles de </a:t>
            </a:r>
            <a:r>
              <a:rPr lang="fr-CA" b="1" dirty="0">
                <a:solidFill>
                  <a:srgbClr val="5C6266"/>
                </a:solidFill>
                <a:latin typeface="Verdana" panose="020B0604030504040204" pitchFamily="34" charset="0"/>
              </a:rPr>
              <a:t>la génétique </a:t>
            </a:r>
            <a:r>
              <a:rPr lang="fr-CA" dirty="0">
                <a:solidFill>
                  <a:srgbClr val="5C6266"/>
                </a:solidFill>
                <a:latin typeface="Verdana" panose="020B0604030504040204" pitchFamily="34" charset="0"/>
              </a:rPr>
              <a:t>et </a:t>
            </a:r>
            <a:r>
              <a:rPr lang="fr-CA" b="1" dirty="0" smtClean="0">
                <a:solidFill>
                  <a:srgbClr val="5C6266"/>
                </a:solidFill>
                <a:latin typeface="Verdana" panose="020B0604030504040204" pitchFamily="34" charset="0"/>
              </a:rPr>
              <a:t>des </a:t>
            </a:r>
            <a:r>
              <a:rPr lang="fr-CA" b="1" dirty="0">
                <a:solidFill>
                  <a:srgbClr val="5C6266"/>
                </a:solidFill>
                <a:latin typeface="Verdana" panose="020B0604030504040204" pitchFamily="34" charset="0"/>
              </a:rPr>
              <a:t>causes </a:t>
            </a:r>
            <a:r>
              <a:rPr lang="fr-CA" b="1" dirty="0" smtClean="0">
                <a:solidFill>
                  <a:srgbClr val="5C6266"/>
                </a:solidFill>
                <a:latin typeface="Verdana" panose="020B0604030504040204" pitchFamily="34" charset="0"/>
              </a:rPr>
              <a:t>environnementales</a:t>
            </a:r>
            <a:r>
              <a:rPr lang="fr-CA" dirty="0">
                <a:solidFill>
                  <a:srgbClr val="5C6266"/>
                </a:solidFill>
                <a:latin typeface="Verdana" panose="020B0604030504040204" pitchFamily="34" charset="0"/>
              </a:rPr>
              <a:t>. </a:t>
            </a:r>
            <a:endParaRPr lang="fr-CA" dirty="0" smtClean="0">
              <a:solidFill>
                <a:srgbClr val="5C6266"/>
              </a:solidFill>
              <a:latin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11668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dirty="0">
                <a:solidFill>
                  <a:srgbClr val="5C6266"/>
                </a:solidFill>
                <a:latin typeface="Verdana" panose="020B0604030504040204" pitchFamily="34" charset="0"/>
              </a:rPr>
              <a:t> </a:t>
            </a:r>
          </a:p>
        </p:txBody>
      </p:sp>
      <p:pic>
        <p:nvPicPr>
          <p:cNvPr id="8" name="Picture 2" descr="http://www.naturo-helene-dodanthun.fr/wp-content/uploads/2014/04/causes-autisme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564904"/>
            <a:ext cx="3248025" cy="24360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59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86200" y="285392"/>
            <a:ext cx="3959423" cy="1327233"/>
          </a:xfrm>
          <a:ln w="63500">
            <a:solidFill>
              <a:srgbClr val="0070C0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fr-CA" sz="3200" b="1" dirty="0" smtClean="0">
                <a:solidFill>
                  <a:srgbClr val="0070C0"/>
                </a:solidFill>
              </a:rPr>
              <a:t>Le bleu est la couleur associée à l’autisme parce que l’autisme touche 3 à 4 garçons pour 1 fille.</a:t>
            </a:r>
            <a:endParaRPr lang="fr-CA" sz="3200" b="1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27" y="274638"/>
            <a:ext cx="3592624" cy="4234482"/>
          </a:xfrm>
          <a:prstGeom prst="rect">
            <a:avLst/>
          </a:prstGeom>
        </p:spPr>
      </p:pic>
      <p:pic>
        <p:nvPicPr>
          <p:cNvPr id="9" name="Espace réservé du contenu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9" y="1849373"/>
            <a:ext cx="4027216" cy="1919574"/>
          </a:xfrm>
          <a:prstGeom prst="rect">
            <a:avLst/>
          </a:prstGeom>
        </p:spPr>
      </p:pic>
      <p:pic>
        <p:nvPicPr>
          <p:cNvPr id="10" name="Picture 4" descr="http://puzzle.jeromepierre.com/wp-content/uploads/2012/12/Ruban-autism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3200" y="3786765"/>
            <a:ext cx="3810000" cy="2781300"/>
          </a:xfrm>
          <a:prstGeom prst="rect">
            <a:avLst/>
          </a:prstGeom>
          <a:noFill/>
        </p:spPr>
      </p:pic>
      <p:pic>
        <p:nvPicPr>
          <p:cNvPr id="11" name="Image 10" descr="Avril est le mois de l'autisme. Cliquez &quot;Partager&quot; afin de sensibiliser vos amis à la cause et faites tomber les préjugés. Merci mille fois de votre participation!">
            <a:hlinkClick r:id="rId6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6" y="4626595"/>
            <a:ext cx="3597075" cy="1985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 smtClean="0">
                <a:solidFill>
                  <a:srgbClr val="FF0000"/>
                </a:solidFill>
              </a:rPr>
              <a:t>Outils pour l’intervention</a:t>
            </a:r>
            <a:endParaRPr lang="fr-CA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05" y="4112866"/>
            <a:ext cx="1946319" cy="2556491"/>
          </a:xfrm>
          <a:ln w="25400">
            <a:solidFill>
              <a:schemeClr val="accent1"/>
            </a:solidFill>
          </a:ln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66" y="2103132"/>
            <a:ext cx="2716068" cy="1647748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23" y="1820912"/>
            <a:ext cx="2490834" cy="187118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50" y="4107684"/>
            <a:ext cx="1755438" cy="2623616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23" y="4112866"/>
            <a:ext cx="1948911" cy="256931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02" y="1242794"/>
            <a:ext cx="710807" cy="70369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97" y="149824"/>
            <a:ext cx="1173799" cy="152112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8" y="131444"/>
            <a:ext cx="1167068" cy="152112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45" y="1601167"/>
            <a:ext cx="2767845" cy="211048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575" y="4081292"/>
            <a:ext cx="1856745" cy="2600888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299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47625">
            <a:solidFill>
              <a:schemeClr val="tx1"/>
            </a:solidFill>
          </a:ln>
        </p:spPr>
        <p:txBody>
          <a:bodyPr/>
          <a:lstStyle/>
          <a:p>
            <a:r>
              <a:rPr lang="fr-CA" b="1" dirty="0" smtClean="0">
                <a:solidFill>
                  <a:srgbClr val="0070C0"/>
                </a:solidFill>
              </a:rPr>
              <a:t>Des livres pour enfants</a:t>
            </a:r>
            <a:endParaRPr lang="fr-CA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05" y="3483341"/>
            <a:ext cx="1900690" cy="1900690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57" y="1543902"/>
            <a:ext cx="1558622" cy="1561220"/>
          </a:xfrm>
        </p:spPr>
      </p:pic>
      <p:pic>
        <p:nvPicPr>
          <p:cNvPr id="82946" name="Picture 2" descr="http://ecx.images-amazon.com/images/I/51MKFONqvjL._SL500_AA300_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5898" y="5021163"/>
            <a:ext cx="1723911" cy="1723911"/>
          </a:xfrm>
          <a:prstGeom prst="rect">
            <a:avLst/>
          </a:prstGeom>
          <a:noFill/>
        </p:spPr>
      </p:pic>
      <p:pic>
        <p:nvPicPr>
          <p:cNvPr id="9" name="Espace réservé du contenu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248" y="1518459"/>
            <a:ext cx="1701307" cy="1558397"/>
          </a:xfrm>
          <a:prstGeom prst="rect">
            <a:avLst/>
          </a:prstGeom>
        </p:spPr>
      </p:pic>
      <p:pic>
        <p:nvPicPr>
          <p:cNvPr id="10" name="Espace réservé du contenu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24" y="1535113"/>
            <a:ext cx="1400760" cy="186353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25" y="5008981"/>
            <a:ext cx="1591419" cy="173609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54" y="5021163"/>
            <a:ext cx="1587306" cy="173476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673" y="3235409"/>
            <a:ext cx="1572335" cy="157233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9" y="5008981"/>
            <a:ext cx="1528557" cy="158837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58" y="1535113"/>
            <a:ext cx="1423288" cy="165232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4" y="3302685"/>
            <a:ext cx="1102798" cy="150505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426" y="5464923"/>
            <a:ext cx="1752600" cy="13335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98" y="3239242"/>
            <a:ext cx="1556483" cy="1568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fr-CA" b="1" dirty="0" smtClean="0"/>
              <a:t>Livres pour intervenants</a:t>
            </a:r>
            <a:endParaRPr lang="fr-CA" b="1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9" r="20075"/>
          <a:stretch/>
        </p:blipFill>
        <p:spPr>
          <a:xfrm>
            <a:off x="7345049" y="1688271"/>
            <a:ext cx="1350432" cy="22464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700" y="4441122"/>
            <a:ext cx="1698932" cy="2201639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97" y="1618292"/>
            <a:ext cx="1473776" cy="2214482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44" y="1688271"/>
            <a:ext cx="1429512" cy="2153798"/>
          </a:xfr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20" y="4491567"/>
            <a:ext cx="1677457" cy="215074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4" y="1535113"/>
            <a:ext cx="1493911" cy="224086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17774"/>
            <a:ext cx="1790984" cy="208374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07" y="4491566"/>
            <a:ext cx="1741948" cy="218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CA" sz="5400" b="1" dirty="0" smtClean="0"/>
              <a:t>Livres pour parents</a:t>
            </a:r>
            <a:endParaRPr lang="fr-CA" sz="5400" b="1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525150"/>
            <a:ext cx="1536574" cy="2182117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30" y="1809436"/>
            <a:ext cx="1578421" cy="2529523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596202"/>
            <a:ext cx="2606253" cy="2111065"/>
          </a:xfrm>
          <a:prstGeom prst="rect">
            <a:avLst/>
          </a:prstGeom>
        </p:spPr>
      </p:pic>
      <p:pic>
        <p:nvPicPr>
          <p:cNvPr id="8" name="Espace réservé du contenu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99" y="201042"/>
            <a:ext cx="1477955" cy="149519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01960"/>
            <a:ext cx="1711899" cy="256784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80" y="1845052"/>
            <a:ext cx="1576463" cy="25247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16" y="1845052"/>
            <a:ext cx="1681484" cy="2402120"/>
          </a:xfrm>
          <a:prstGeom prst="rect">
            <a:avLst/>
          </a:prstGeom>
        </p:spPr>
      </p:pic>
      <p:pic>
        <p:nvPicPr>
          <p:cNvPr id="13" name="Image 12" descr="http://www.parthages.be/euridis/media/k2/items/cache/d383d2a7f18b38f50f531c6f6759cc5a_L.jpg">
            <a:hlinkClick r:id="rId9"/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177" y="4486384"/>
            <a:ext cx="1855970" cy="225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6" y="4458842"/>
            <a:ext cx="1508499" cy="22403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29" y="2170926"/>
            <a:ext cx="2065412" cy="20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0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99330" name="Picture 2" descr="http://www.education-enfance.fr/wp-content/uploads/2015/06/autism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3686" y="188640"/>
            <a:ext cx="6876628" cy="6559502"/>
          </a:xfrm>
          <a:prstGeom prst="rect">
            <a:avLst/>
          </a:prstGeom>
          <a:noFill/>
          <a:ln w="79375" cmpd="thickThin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965"/>
            <a:ext cx="9144000" cy="512206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059832" y="6165304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https://vimeo.com/52193530</a:t>
            </a:r>
          </a:p>
        </p:txBody>
      </p:sp>
      <p:sp>
        <p:nvSpPr>
          <p:cNvPr id="4" name="Rectangle 3"/>
          <p:cNvSpPr/>
          <p:nvPr/>
        </p:nvSpPr>
        <p:spPr>
          <a:xfrm>
            <a:off x="1994531" y="0"/>
            <a:ext cx="5154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Sensory</a:t>
            </a:r>
            <a:r>
              <a:rPr lang="fr-FR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overload</a:t>
            </a:r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562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dith\Desktop\se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548680"/>
            <a:ext cx="5688632" cy="58945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738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97" y="188640"/>
            <a:ext cx="7427382" cy="6542615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3116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397727"/>
            <a:ext cx="3744416" cy="28083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33055"/>
            <a:ext cx="3960440" cy="2639237"/>
          </a:xfrm>
          <a:prstGeom prst="rect">
            <a:avLst/>
          </a:prstGeom>
        </p:spPr>
      </p:pic>
      <p:sp>
        <p:nvSpPr>
          <p:cNvPr id="4" name="TextBox 6"/>
          <p:cNvSpPr txBox="1"/>
          <p:nvPr/>
        </p:nvSpPr>
        <p:spPr>
          <a:xfrm>
            <a:off x="971600" y="4077072"/>
            <a:ext cx="1872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AH ! La fameuse bouffe…</a:t>
            </a:r>
            <a:endParaRPr lang="fr-CA" sz="3200" b="1" dirty="0"/>
          </a:p>
        </p:txBody>
      </p:sp>
      <p:sp>
        <p:nvSpPr>
          <p:cNvPr id="5" name="TextBox 6"/>
          <p:cNvSpPr txBox="1"/>
          <p:nvPr/>
        </p:nvSpPr>
        <p:spPr>
          <a:xfrm>
            <a:off x="4742731" y="2718517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 dirty="0" smtClean="0"/>
              <a:t>Il faut que ça bouge…</a:t>
            </a:r>
            <a:endParaRPr lang="fr-CA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611560" y="2081421"/>
            <a:ext cx="29622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Troublesss</a:t>
            </a:r>
            <a:r>
              <a:rPr lang="fr-FR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du sommeil</a:t>
            </a:r>
            <a:endParaRPr lang="fr-FR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Picture 2" descr="byciclette éco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9646" y="397727"/>
            <a:ext cx="3035829" cy="22768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5" descr="IMG_08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4288177"/>
            <a:ext cx="3191475" cy="2393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r-CA" b="1" dirty="0" smtClean="0"/>
              <a:t>Système de communication</a:t>
            </a:r>
            <a:endParaRPr lang="fr-CA" b="1" dirty="0"/>
          </a:p>
        </p:txBody>
      </p:sp>
      <p:pic>
        <p:nvPicPr>
          <p:cNvPr id="6" name="Content Placeholder 5" descr="IMG_457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989984"/>
            <a:ext cx="4896544" cy="3672408"/>
          </a:xfrm>
          <a:ln w="38100">
            <a:solidFill>
              <a:schemeClr val="tx1"/>
            </a:solidFill>
          </a:ln>
        </p:spPr>
      </p:pic>
      <p:pic>
        <p:nvPicPr>
          <p:cNvPr id="4" name="Picture 1" descr="IMG_25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3355" y="4062822"/>
            <a:ext cx="3466728" cy="2600046"/>
          </a:xfrm>
          <a:prstGeom prst="rect">
            <a:avLst/>
          </a:prstGeom>
        </p:spPr>
      </p:pic>
      <p:sp>
        <p:nvSpPr>
          <p:cNvPr id="5" name="TextBox 7"/>
          <p:cNvSpPr txBox="1"/>
          <p:nvPr/>
        </p:nvSpPr>
        <p:spPr>
          <a:xfrm rot="19785241">
            <a:off x="3459116" y="3772751"/>
            <a:ext cx="2123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b="1" dirty="0" err="1" smtClean="0">
                <a:solidFill>
                  <a:schemeClr val="bg1"/>
                </a:solidFill>
              </a:rPr>
              <a:t>Pictos</a:t>
            </a:r>
            <a:endParaRPr lang="fr-CA" sz="6000" b="1" dirty="0">
              <a:solidFill>
                <a:schemeClr val="bg1"/>
              </a:solidFill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1672343" y="1201608"/>
            <a:ext cx="5076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>
                <a:solidFill>
                  <a:schemeClr val="bg1"/>
                </a:solidFill>
              </a:rPr>
              <a:t>Troubles sévères du langage</a:t>
            </a:r>
            <a:endParaRPr lang="fr-CA" sz="3200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97" y="2277827"/>
            <a:ext cx="2280450" cy="1784995"/>
          </a:xfrm>
          <a:prstGeom prst="rect">
            <a:avLst/>
          </a:prstGeom>
        </p:spPr>
      </p:pic>
      <p:pic>
        <p:nvPicPr>
          <p:cNvPr id="10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603" y="865949"/>
            <a:ext cx="1393136" cy="1411878"/>
          </a:xfrm>
        </p:spPr>
      </p:pic>
      <p:pic>
        <p:nvPicPr>
          <p:cNvPr id="9" name="Picture 3" descr="1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235" y="2857869"/>
            <a:ext cx="2594032" cy="375232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41147" y="478263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 dirty="0" smtClean="0">
                <a:solidFill>
                  <a:schemeClr val="bg1"/>
                </a:solidFill>
              </a:rPr>
              <a:t>Signes</a:t>
            </a:r>
            <a:endParaRPr lang="fr-CA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6000" dirty="0" smtClean="0">
                <a:solidFill>
                  <a:srgbClr val="0070C0"/>
                </a:solidFill>
              </a:rPr>
              <a:t>Stimulation sensorielle</a:t>
            </a:r>
            <a:endParaRPr lang="fr-CA" sz="6000" dirty="0">
              <a:solidFill>
                <a:srgbClr val="0070C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881" y="4123947"/>
            <a:ext cx="3793112" cy="2528741"/>
          </a:xfrm>
        </p:spPr>
      </p:pic>
      <p:pic>
        <p:nvPicPr>
          <p:cNvPr id="4" name="Picture 1" descr="Quai lac St-Je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0984" y="1408277"/>
            <a:ext cx="3426905" cy="2570179"/>
          </a:xfrm>
          <a:prstGeom prst="rect">
            <a:avLst/>
          </a:prstGeom>
        </p:spPr>
      </p:pic>
      <p:pic>
        <p:nvPicPr>
          <p:cNvPr id="6" name="Content Placeholder 8" descr="Fred mange du sab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483048"/>
            <a:ext cx="3227513" cy="2420635"/>
          </a:xfrm>
          <a:prstGeom prst="rect">
            <a:avLst/>
          </a:prstGeom>
        </p:spPr>
      </p:pic>
      <p:pic>
        <p:nvPicPr>
          <p:cNvPr id="7" name="Picture 1" descr="Épinne Fred petit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4173181"/>
            <a:ext cx="3240360" cy="243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9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9636</TotalTime>
  <Words>257</Words>
  <Application>Microsoft Office PowerPoint</Application>
  <PresentationFormat>Affichage à l'écran (4:3)</PresentationFormat>
  <Paragraphs>52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2" baseType="lpstr">
      <vt:lpstr>Aharoni</vt:lpstr>
      <vt:lpstr>Arial</vt:lpstr>
      <vt:lpstr>Bernard MT Condensed</vt:lpstr>
      <vt:lpstr>Calibri</vt:lpstr>
      <vt:lpstr>Forte</vt:lpstr>
      <vt:lpstr>Verdana</vt:lpstr>
      <vt:lpstr>Office Theme</vt:lpstr>
      <vt:lpstr>Présentation PowerPoint</vt:lpstr>
      <vt:lpstr>Qu’est-ce que l’autisme, les TED, les TSA 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Système de communication</vt:lpstr>
      <vt:lpstr>Stimulation sensorielle</vt:lpstr>
      <vt:lpstr>Pause sensorielle</vt:lpstr>
      <vt:lpstr>Structure du temps</vt:lpstr>
      <vt:lpstr>Structure de l’espace</vt:lpstr>
      <vt:lpstr>Présentation PowerPoint</vt:lpstr>
      <vt:lpstr>Présentation PowerPoint</vt:lpstr>
      <vt:lpstr>Présentation PowerPoint</vt:lpstr>
      <vt:lpstr>Intérêts restreints,  comportements répétitifs et stéréotypés </vt:lpstr>
      <vt:lpstr>   Mon petit frère de la lune</vt:lpstr>
      <vt:lpstr>Prévalence des TSA</vt:lpstr>
      <vt:lpstr> </vt:lpstr>
      <vt:lpstr>Un problème d’ordre neurobiologique </vt:lpstr>
      <vt:lpstr>Présentation PowerPoint</vt:lpstr>
      <vt:lpstr>Outils pour l’intervention</vt:lpstr>
      <vt:lpstr>Des livres pour enfants</vt:lpstr>
      <vt:lpstr>Livres pour intervenants</vt:lpstr>
      <vt:lpstr>Livres pour parents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Edith</dc:creator>
  <cp:lastModifiedBy>Samson Audrey</cp:lastModifiedBy>
  <cp:revision>530</cp:revision>
  <dcterms:created xsi:type="dcterms:W3CDTF">2015-05-26T00:20:32Z</dcterms:created>
  <dcterms:modified xsi:type="dcterms:W3CDTF">2016-11-02T19:09:59Z</dcterms:modified>
</cp:coreProperties>
</file>