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60" r:id="rId5"/>
    <p:sldId id="261" r:id="rId6"/>
    <p:sldId id="262" r:id="rId7"/>
    <p:sldId id="263" r:id="rId8"/>
    <p:sldId id="264" r:id="rId9"/>
    <p:sldId id="266" r:id="rId10"/>
    <p:sldId id="265" r:id="rId11"/>
    <p:sldId id="294" r:id="rId12"/>
    <p:sldId id="295" r:id="rId13"/>
    <p:sldId id="296" r:id="rId14"/>
    <p:sldId id="292" r:id="rId15"/>
    <p:sldId id="267" r:id="rId16"/>
    <p:sldId id="268" r:id="rId17"/>
    <p:sldId id="269" r:id="rId18"/>
    <p:sldId id="270" r:id="rId19"/>
    <p:sldId id="286" r:id="rId20"/>
    <p:sldId id="287" r:id="rId21"/>
    <p:sldId id="288" r:id="rId22"/>
    <p:sldId id="271" r:id="rId23"/>
    <p:sldId id="298"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99" r:id="rId37"/>
    <p:sldId id="293" r:id="rId3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516"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D55D1-9FA7-6749-9A31-87525737FB76}" type="datetimeFigureOut">
              <a:rPr lang="fr-FR" smtClean="0"/>
              <a:t>01/11/2016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C5A72-2E72-8840-850C-165176CCBE64}" type="slidenum">
              <a:rPr lang="fr-FR" smtClean="0"/>
              <a:t>‹N°›</a:t>
            </a:fld>
            <a:endParaRPr lang="fr-FR"/>
          </a:p>
        </p:txBody>
      </p:sp>
    </p:spTree>
    <p:extLst>
      <p:ext uri="{BB962C8B-B14F-4D97-AF65-F5344CB8AC3E}">
        <p14:creationId xmlns:p14="http://schemas.microsoft.com/office/powerpoint/2010/main" val="1518493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a:t>
            </a:fld>
            <a:endParaRPr lang="fr-CA"/>
          </a:p>
        </p:txBody>
      </p:sp>
    </p:spTree>
    <p:extLst>
      <p:ext uri="{BB962C8B-B14F-4D97-AF65-F5344CB8AC3E}">
        <p14:creationId xmlns:p14="http://schemas.microsoft.com/office/powerpoint/2010/main" val="412781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0" dirty="0" err="1" smtClean="0"/>
              <a:t>Magg</a:t>
            </a:r>
            <a:r>
              <a:rPr lang="fr-CA" b="0" dirty="0" smtClean="0"/>
              <a:t> : Apprendre la musique développe les</a:t>
            </a:r>
            <a:r>
              <a:rPr lang="fr-CA" b="0" baseline="0" dirty="0" smtClean="0"/>
              <a:t> capacités cognitives et</a:t>
            </a:r>
            <a:r>
              <a:rPr lang="fr-CA" b="0" dirty="0" smtClean="0"/>
              <a:t> les fonctions cognitives exécutives</a:t>
            </a:r>
            <a:br>
              <a:rPr lang="fr-CA" b="0" dirty="0" smtClean="0"/>
            </a:br>
            <a:r>
              <a:rPr lang="fr-CA" b="0" dirty="0" smtClean="0"/>
              <a:t/>
            </a:r>
            <a:br>
              <a:rPr lang="fr-CA" b="0" dirty="0" smtClean="0"/>
            </a:br>
            <a:r>
              <a:rPr lang="fr-CA" b="0" dirty="0" smtClean="0"/>
              <a:t>il est souvent</a:t>
            </a:r>
            <a:r>
              <a:rPr lang="fr-CA" b="0" baseline="0" dirty="0" smtClean="0"/>
              <a:t> dit que les musiciens utilisent leur cerveau de façon différente! En faisant de l’éveil musical, l’enfant fait appel à de nouvelles fonctions de son cerveau… Connexions entre hémisphère gauche et l’hémisphère droit !!!</a:t>
            </a:r>
            <a:endParaRPr lang="fr-CA" b="0"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10</a:t>
            </a:fld>
            <a:endParaRPr lang="fr-CA"/>
          </a:p>
        </p:txBody>
      </p:sp>
    </p:spTree>
    <p:extLst>
      <p:ext uri="{BB962C8B-B14F-4D97-AF65-F5344CB8AC3E}">
        <p14:creationId xmlns:p14="http://schemas.microsoft.com/office/powerpoint/2010/main" val="320973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Important à</a:t>
            </a:r>
            <a:r>
              <a:rPr lang="fr-CA" baseline="0" dirty="0" smtClean="0"/>
              <a:t> considérer!!! PARLER DE LEUR RÔLE ++</a:t>
            </a:r>
          </a:p>
          <a:p>
            <a:r>
              <a:rPr lang="fr-CA" dirty="0" smtClean="0"/>
              <a:t/>
            </a:r>
            <a:br>
              <a:rPr lang="fr-CA" dirty="0" smtClean="0"/>
            </a:br>
            <a:r>
              <a:rPr lang="fr-CA" dirty="0" smtClean="0"/>
              <a:t>Il elle</a:t>
            </a:r>
            <a:r>
              <a:rPr lang="fr-CA" baseline="0" dirty="0" smtClean="0"/>
              <a:t> – y, a </a:t>
            </a:r>
            <a:br>
              <a:rPr lang="fr-CA" baseline="0" dirty="0" smtClean="0"/>
            </a:br>
            <a:r>
              <a:rPr lang="fr-CA" baseline="0" dirty="0" smtClean="0"/>
              <a:t/>
            </a:r>
            <a:br>
              <a:rPr lang="fr-CA" baseline="0" dirty="0" smtClean="0"/>
            </a:br>
            <a:r>
              <a:rPr lang="fr-CA" baseline="0" dirty="0" smtClean="0"/>
              <a:t>le gars y va …. La fille a va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11</a:t>
            </a:fld>
            <a:endParaRPr lang="fr-CA"/>
          </a:p>
        </p:txBody>
      </p:sp>
    </p:spTree>
    <p:extLst>
      <p:ext uri="{BB962C8B-B14F-4D97-AF65-F5344CB8AC3E}">
        <p14:creationId xmlns:p14="http://schemas.microsoft.com/office/powerpoint/2010/main" val="3297043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Important à</a:t>
            </a:r>
            <a:r>
              <a:rPr lang="fr-CA" baseline="0" dirty="0" smtClean="0"/>
              <a:t> considérer!!! </a:t>
            </a:r>
          </a:p>
          <a:p>
            <a:r>
              <a:rPr lang="fr-CA" dirty="0" smtClean="0"/>
              <a:t/>
            </a:r>
            <a:br>
              <a:rPr lang="fr-CA" dirty="0" smtClean="0"/>
            </a:br>
            <a:r>
              <a:rPr lang="fr-CA" dirty="0" smtClean="0"/>
              <a:t>Il elle</a:t>
            </a:r>
            <a:r>
              <a:rPr lang="fr-CA" baseline="0" dirty="0" smtClean="0"/>
              <a:t> – y, a </a:t>
            </a:r>
            <a:br>
              <a:rPr lang="fr-CA" baseline="0" dirty="0" smtClean="0"/>
            </a:br>
            <a:r>
              <a:rPr lang="fr-CA" baseline="0" dirty="0" smtClean="0"/>
              <a:t/>
            </a:r>
            <a:br>
              <a:rPr lang="fr-CA" baseline="0" dirty="0" smtClean="0"/>
            </a:br>
            <a:r>
              <a:rPr lang="fr-CA" baseline="0" dirty="0" smtClean="0"/>
              <a:t>le gars y va …. La fille a va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12</a:t>
            </a:fld>
            <a:endParaRPr lang="fr-CA"/>
          </a:p>
        </p:txBody>
      </p:sp>
    </p:spTree>
    <p:extLst>
      <p:ext uri="{BB962C8B-B14F-4D97-AF65-F5344CB8AC3E}">
        <p14:creationId xmlns:p14="http://schemas.microsoft.com/office/powerpoint/2010/main" val="155565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Important à</a:t>
            </a:r>
            <a:r>
              <a:rPr lang="fr-CA" baseline="0" dirty="0" smtClean="0"/>
              <a:t> considérer!!! </a:t>
            </a:r>
          </a:p>
          <a:p>
            <a:r>
              <a:rPr lang="fr-CA" dirty="0" smtClean="0"/>
              <a:t/>
            </a:r>
            <a:br>
              <a:rPr lang="fr-CA" dirty="0" smtClean="0"/>
            </a:br>
            <a:r>
              <a:rPr lang="fr-CA" dirty="0" smtClean="0"/>
              <a:t>Il elle</a:t>
            </a:r>
            <a:r>
              <a:rPr lang="fr-CA" baseline="0" dirty="0" smtClean="0"/>
              <a:t> – y, a </a:t>
            </a:r>
            <a:br>
              <a:rPr lang="fr-CA" baseline="0" dirty="0" smtClean="0"/>
            </a:br>
            <a:r>
              <a:rPr lang="fr-CA" baseline="0" dirty="0" smtClean="0"/>
              <a:t/>
            </a:r>
            <a:br>
              <a:rPr lang="fr-CA" baseline="0" dirty="0" smtClean="0"/>
            </a:br>
            <a:r>
              <a:rPr lang="fr-CA" baseline="0" dirty="0" smtClean="0"/>
              <a:t>le gars y va …. La fille a va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13</a:t>
            </a:fld>
            <a:endParaRPr lang="fr-CA"/>
          </a:p>
        </p:txBody>
      </p:sp>
    </p:spTree>
    <p:extLst>
      <p:ext uri="{BB962C8B-B14F-4D97-AF65-F5344CB8AC3E}">
        <p14:creationId xmlns:p14="http://schemas.microsoft.com/office/powerpoint/2010/main" val="3911664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14</a:t>
            </a:fld>
            <a:endParaRPr lang="fr-CA"/>
          </a:p>
        </p:txBody>
      </p:sp>
    </p:spTree>
    <p:extLst>
      <p:ext uri="{BB962C8B-B14F-4D97-AF65-F5344CB8AC3E}">
        <p14:creationId xmlns:p14="http://schemas.microsoft.com/office/powerpoint/2010/main" val="410909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Jessica</a:t>
            </a:r>
            <a:r>
              <a:rPr lang="fr-CA" baseline="0" dirty="0" smtClean="0"/>
              <a:t> : Démystifier les 2 (thème : intensité, etc. vs sphères du langage : communication, sons, narration, etc.)  </a:t>
            </a:r>
            <a:br>
              <a:rPr lang="fr-CA" baseline="0" dirty="0" smtClean="0"/>
            </a:br>
            <a:r>
              <a:rPr lang="fr-CA" baseline="0" dirty="0" smtClean="0"/>
              <a:t>+ ÉTAPES avant de reproduire un son : 1 </a:t>
            </a:r>
            <a:br>
              <a:rPr lang="fr-CA" baseline="0" dirty="0" smtClean="0"/>
            </a:br>
            <a:r>
              <a:rPr lang="fr-CA" baseline="0" dirty="0" smtClean="0"/>
              <a:t/>
            </a:r>
            <a:br>
              <a:rPr lang="fr-CA" baseline="0" dirty="0" smtClean="0"/>
            </a:br>
            <a:r>
              <a:rPr lang="fr-CA" baseline="0" dirty="0" err="1" smtClean="0"/>
              <a:t>Magg</a:t>
            </a:r>
            <a:r>
              <a:rPr lang="fr-CA" baseline="0" dirty="0" smtClean="0"/>
              <a:t> :  Une </a:t>
            </a:r>
            <a:r>
              <a:rPr lang="fr-CA" baseline="0" dirty="0" err="1" smtClean="0"/>
              <a:t>orthopĥoniste</a:t>
            </a:r>
            <a:r>
              <a:rPr lang="fr-CA" baseline="0" dirty="0" smtClean="0"/>
              <a:t> me disait que </a:t>
            </a:r>
            <a:r>
              <a:rPr lang="fr-CA" baseline="0" dirty="0" err="1" smtClean="0"/>
              <a:t>ds</a:t>
            </a:r>
            <a:r>
              <a:rPr lang="fr-CA" baseline="0" dirty="0" smtClean="0"/>
              <a:t> une thérapie juste prendre le temps d’expliquer les notions abordées aujourd’hui aux enfants peut prendre beaucoup de temps avant d’être compris, donc l’acquisition est encore plus longue… S’il arrivait en orthophonie et qu’il comprendrait ce que cela signifie, il pourrait avancer plus rapidement. </a:t>
            </a:r>
          </a:p>
          <a:p>
            <a:endParaRPr lang="fr-CA" baseline="0" dirty="0" smtClean="0"/>
          </a:p>
          <a:p>
            <a:r>
              <a:rPr lang="fr-CA" baseline="0" dirty="0" smtClean="0"/>
              <a:t>DONC : les enfants stimulés par nos ateliers ont un avance sur les autres en leur offrant des symboles concrets qui créent des liens significatifs.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15</a:t>
            </a:fld>
            <a:endParaRPr lang="fr-CA"/>
          </a:p>
        </p:txBody>
      </p:sp>
    </p:spTree>
    <p:extLst>
      <p:ext uri="{BB962C8B-B14F-4D97-AF65-F5344CB8AC3E}">
        <p14:creationId xmlns:p14="http://schemas.microsoft.com/office/powerpoint/2010/main" val="383122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Jess : </a:t>
            </a:r>
            <a:br>
              <a:rPr lang="fr-CA" dirty="0" smtClean="0"/>
            </a:br>
            <a:r>
              <a:rPr lang="fr-CA" dirty="0" smtClean="0"/>
              <a:t>Activité : ballon et balle (je</a:t>
            </a:r>
            <a:r>
              <a:rPr lang="fr-CA" baseline="0" dirty="0" smtClean="0"/>
              <a:t> te lance le ballon, dis-moi ton prénom)</a:t>
            </a:r>
            <a:br>
              <a:rPr lang="fr-CA" baseline="0" dirty="0" smtClean="0"/>
            </a:br>
            <a:r>
              <a:rPr lang="fr-CA" baseline="0" dirty="0" err="1" smtClean="0"/>
              <a:t>Magg</a:t>
            </a:r>
            <a:r>
              <a:rPr lang="fr-CA" baseline="0" dirty="0" smtClean="0"/>
              <a:t> : Stratégies : donnez les consignes avec une voix forte ou une voix douce </a:t>
            </a:r>
            <a:br>
              <a:rPr lang="fr-CA" baseline="0" dirty="0" smtClean="0"/>
            </a:br>
            <a:r>
              <a:rPr lang="fr-CA" baseline="0" dirty="0" smtClean="0"/>
              <a:t/>
            </a:r>
            <a:br>
              <a:rPr lang="fr-CA" baseline="0" dirty="0" smtClean="0"/>
            </a:br>
            <a:r>
              <a:rPr lang="fr-CA" baseline="0" dirty="0" err="1" smtClean="0"/>
              <a:t>Magg</a:t>
            </a:r>
            <a:r>
              <a:rPr lang="fr-CA" baseline="0" dirty="0" smtClean="0"/>
              <a:t> : </a:t>
            </a:r>
            <a:r>
              <a:rPr lang="fr-CA" baseline="0" dirty="0" err="1" smtClean="0"/>
              <a:t>Okay</a:t>
            </a:r>
            <a:r>
              <a:rPr lang="fr-CA" baseline="0" dirty="0" smtClean="0"/>
              <a:t>, c’est sur que dans nos têtes d’adulte, c’est très basic </a:t>
            </a:r>
            <a:r>
              <a:rPr lang="fr-CA" baseline="0" dirty="0" err="1" smtClean="0"/>
              <a:t>pcq</a:t>
            </a:r>
            <a:r>
              <a:rPr lang="fr-CA" baseline="0" dirty="0" smtClean="0"/>
              <a:t> on le sait nous!</a:t>
            </a:r>
            <a:br>
              <a:rPr lang="fr-CA" baseline="0" dirty="0" smtClean="0"/>
            </a:br>
            <a:r>
              <a:rPr lang="fr-CA" baseline="0" dirty="0" smtClean="0"/>
              <a:t/>
            </a:r>
            <a:br>
              <a:rPr lang="fr-CA" baseline="0" dirty="0" smtClean="0"/>
            </a:b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16</a:t>
            </a:fld>
            <a:endParaRPr lang="fr-CA"/>
          </a:p>
        </p:txBody>
      </p:sp>
    </p:spTree>
    <p:extLst>
      <p:ext uri="{BB962C8B-B14F-4D97-AF65-F5344CB8AC3E}">
        <p14:creationId xmlns:p14="http://schemas.microsoft.com/office/powerpoint/2010/main" val="2530554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Jess</a:t>
            </a:r>
            <a:br>
              <a:rPr lang="fr-CA" dirty="0" smtClean="0"/>
            </a:br>
            <a:r>
              <a:rPr lang="fr-CA" dirty="0" smtClean="0"/>
              <a:t>Activité : Le</a:t>
            </a:r>
            <a:r>
              <a:rPr lang="fr-CA" baseline="0" dirty="0" smtClean="0"/>
              <a:t> chef d’orchestre </a:t>
            </a:r>
            <a:br>
              <a:rPr lang="fr-CA" baseline="0" dirty="0" smtClean="0"/>
            </a:br>
            <a:r>
              <a:rPr lang="fr-CA" baseline="0" dirty="0" err="1" smtClean="0"/>
              <a:t>Magg</a:t>
            </a:r>
            <a:r>
              <a:rPr lang="fr-CA" baseline="0" dirty="0" smtClean="0"/>
              <a:t> : Stratégie : donnez vos consignes de façon rapide et lente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17</a:t>
            </a:fld>
            <a:endParaRPr lang="fr-CA"/>
          </a:p>
        </p:txBody>
      </p:sp>
    </p:spTree>
    <p:extLst>
      <p:ext uri="{BB962C8B-B14F-4D97-AF65-F5344CB8AC3E}">
        <p14:creationId xmlns:p14="http://schemas.microsoft.com/office/powerpoint/2010/main" val="269326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Jess</a:t>
            </a:r>
            <a:br>
              <a:rPr lang="fr-CA" dirty="0" smtClean="0"/>
            </a:br>
            <a:r>
              <a:rPr lang="fr-CA" dirty="0" smtClean="0"/>
              <a:t>Activité</a:t>
            </a:r>
            <a:r>
              <a:rPr lang="fr-CA" baseline="0" dirty="0" smtClean="0"/>
              <a:t> : chemin des instruments </a:t>
            </a:r>
            <a:br>
              <a:rPr lang="fr-CA" baseline="0" dirty="0" smtClean="0"/>
            </a:br>
            <a:r>
              <a:rPr lang="fr-CA" baseline="0" dirty="0" smtClean="0"/>
              <a:t/>
            </a:r>
            <a:br>
              <a:rPr lang="fr-CA" baseline="0" dirty="0" smtClean="0"/>
            </a:br>
            <a:r>
              <a:rPr lang="fr-CA" baseline="0" dirty="0" smtClean="0"/>
              <a:t>Rappel verbal : utiliser les instruments, les cacher et en jouer (devinettes sonores)</a:t>
            </a:r>
            <a:br>
              <a:rPr lang="fr-CA" baseline="0" dirty="0" smtClean="0"/>
            </a:br>
            <a:r>
              <a:rPr lang="fr-CA" baseline="0" dirty="0" err="1" smtClean="0"/>
              <a:t>Magg</a:t>
            </a:r>
            <a:r>
              <a:rPr lang="fr-CA" baseline="0" dirty="0" smtClean="0"/>
              <a:t> : Stratégie : Leur dire  ‘’écoutes-bien… Qu’est-ce que tu entends’’ laissez le 5 secondes de délai et offrir un choix (écoute active)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18</a:t>
            </a:fld>
            <a:endParaRPr lang="fr-CA"/>
          </a:p>
        </p:txBody>
      </p:sp>
    </p:spTree>
    <p:extLst>
      <p:ext uri="{BB962C8B-B14F-4D97-AF65-F5344CB8AC3E}">
        <p14:creationId xmlns:p14="http://schemas.microsoft.com/office/powerpoint/2010/main" val="73372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Jess</a:t>
            </a:r>
            <a:br>
              <a:rPr lang="fr-CA" dirty="0" smtClean="0"/>
            </a:br>
            <a:r>
              <a:rPr lang="fr-CA" dirty="0" smtClean="0"/>
              <a:t>Activité</a:t>
            </a:r>
            <a:r>
              <a:rPr lang="fr-CA" baseline="0" dirty="0" smtClean="0"/>
              <a:t> : Xylophone (marie-</a:t>
            </a:r>
            <a:r>
              <a:rPr lang="fr-CA" baseline="0" dirty="0" err="1" smtClean="0"/>
              <a:t>ève</a:t>
            </a:r>
            <a:r>
              <a:rPr lang="fr-CA" baseline="0" dirty="0" smtClean="0"/>
              <a:t>)</a:t>
            </a:r>
            <a:br>
              <a:rPr lang="fr-CA" baseline="0" dirty="0" smtClean="0"/>
            </a:br>
            <a:r>
              <a:rPr lang="fr-CA" baseline="0" dirty="0" smtClean="0"/>
              <a:t>Info verbale : roi/prince (couronne) leur montrer</a:t>
            </a:r>
            <a:br>
              <a:rPr lang="fr-CA" baseline="0" dirty="0" smtClean="0"/>
            </a:br>
            <a:r>
              <a:rPr lang="fr-CA" baseline="0" dirty="0" err="1" smtClean="0"/>
              <a:t>Magg</a:t>
            </a:r>
            <a:r>
              <a:rPr lang="fr-CA" baseline="0" dirty="0" smtClean="0"/>
              <a:t> : Stratégie : donnez les consignes avec une voix aigue et grave</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19</a:t>
            </a:fld>
            <a:endParaRPr lang="fr-CA"/>
          </a:p>
        </p:txBody>
      </p:sp>
    </p:spTree>
    <p:extLst>
      <p:ext uri="{BB962C8B-B14F-4D97-AF65-F5344CB8AC3E}">
        <p14:creationId xmlns:p14="http://schemas.microsoft.com/office/powerpoint/2010/main" val="382671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Magguy</a:t>
            </a:r>
            <a:r>
              <a:rPr lang="fr-CA" dirty="0" smtClean="0"/>
              <a:t> :</a:t>
            </a:r>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a:t>
            </a:fld>
            <a:endParaRPr lang="fr-CA"/>
          </a:p>
        </p:txBody>
      </p:sp>
    </p:spTree>
    <p:extLst>
      <p:ext uri="{BB962C8B-B14F-4D97-AF65-F5344CB8AC3E}">
        <p14:creationId xmlns:p14="http://schemas.microsoft.com/office/powerpoint/2010/main" val="3426184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Jess</a:t>
            </a:r>
            <a:r>
              <a:rPr lang="fr-CA" baseline="0" dirty="0" smtClean="0"/>
              <a:t> : Certaines voyelles et consonnes s’allongent </a:t>
            </a:r>
            <a:endParaRPr lang="fr-CA" dirty="0" smtClean="0"/>
          </a:p>
          <a:p>
            <a:r>
              <a:rPr lang="fr-CA" dirty="0" smtClean="0"/>
              <a:t>Activité</a:t>
            </a:r>
            <a:r>
              <a:rPr lang="fr-CA" baseline="0" dirty="0" smtClean="0"/>
              <a:t>s : </a:t>
            </a:r>
            <a:endParaRPr lang="fr-CA" dirty="0" smtClean="0"/>
          </a:p>
          <a:p>
            <a:r>
              <a:rPr lang="fr-CA" dirty="0" err="1" smtClean="0"/>
              <a:t>Magg</a:t>
            </a:r>
            <a:r>
              <a:rPr lang="fr-CA" dirty="0" smtClean="0"/>
              <a:t> : Stratégie à essayer avec</a:t>
            </a:r>
            <a:r>
              <a:rPr lang="fr-CA" baseline="0" dirty="0" smtClean="0"/>
              <a:t> les enfants : allonger les sons en début de mot exemple : </a:t>
            </a:r>
            <a:r>
              <a:rPr lang="fr-CA" baseline="0" dirty="0" err="1" smtClean="0"/>
              <a:t>Mmmmmmmmarchons</a:t>
            </a:r>
            <a:endParaRPr lang="fr-CA" baseline="0" dirty="0" smtClean="0"/>
          </a:p>
          <a:p>
            <a:endParaRPr lang="fr-CA" baseline="0" dirty="0" smtClean="0"/>
          </a:p>
          <a:p>
            <a:pPr marL="171450" indent="-171450">
              <a:buFontTx/>
              <a:buChar char="•"/>
            </a:pPr>
            <a:r>
              <a:rPr lang="fr-CA" b="1" baseline="0" dirty="0" smtClean="0"/>
              <a:t>Prendre conscience de sa respiration</a:t>
            </a:r>
          </a:p>
          <a:p>
            <a:pPr marL="171450" indent="-171450">
              <a:buFontTx/>
              <a:buChar char="•"/>
            </a:pPr>
            <a:r>
              <a:rPr lang="fr-CA" b="1" baseline="0" dirty="0" smtClean="0"/>
              <a:t>Être sensible au passage du l’air dans notre conduit vocal permet une meilleure articulation des sons qui s’opposent en fonction de leur mode articulatoire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CA" b="1" baseline="0" dirty="0" smtClean="0"/>
              <a:t>Fricatives, friction == passage de l’air (consonnes moins visibles par les enfants, donc moins facile)</a:t>
            </a:r>
          </a:p>
          <a:p>
            <a:pPr marL="171450" indent="-171450">
              <a:buFontTx/>
              <a:buChar char="•"/>
            </a:pPr>
            <a:r>
              <a:rPr lang="fr-CA" b="1" baseline="0" dirty="0" smtClean="0"/>
              <a:t>Occlusives, occlusion == explosion, pas de passage de l’air et pas d’allongement (consonnes plus visibles par les enfants, donc plus facile)</a:t>
            </a:r>
          </a:p>
          <a:p>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20</a:t>
            </a:fld>
            <a:endParaRPr lang="fr-CA"/>
          </a:p>
        </p:txBody>
      </p:sp>
    </p:spTree>
    <p:extLst>
      <p:ext uri="{BB962C8B-B14F-4D97-AF65-F5344CB8AC3E}">
        <p14:creationId xmlns:p14="http://schemas.microsoft.com/office/powerpoint/2010/main" val="229650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baseline="0" dirty="0" smtClean="0"/>
              <a:t> : Affirmation de soi + prendre sa place dans un groupe + dans une conversation, l’enfant va avoir à se présenter tout au long de sa vie. </a:t>
            </a:r>
            <a:r>
              <a:rPr lang="fr-CA" dirty="0" smtClean="0"/>
              <a:t/>
            </a:r>
            <a:br>
              <a:rPr lang="fr-CA" dirty="0" smtClean="0"/>
            </a:br>
            <a:r>
              <a:rPr lang="fr-CA" dirty="0" smtClean="0"/>
              <a:t>‘’ on dit </a:t>
            </a:r>
            <a:r>
              <a:rPr lang="fr-CA" dirty="0" err="1" smtClean="0"/>
              <a:t>JJJJJJJe</a:t>
            </a:r>
            <a:r>
              <a:rPr lang="fr-CA" dirty="0" smtClean="0"/>
              <a:t>’’……. </a:t>
            </a:r>
            <a:br>
              <a:rPr lang="fr-CA" dirty="0" smtClean="0"/>
            </a:br>
            <a:r>
              <a:rPr lang="fr-CA" dirty="0" smtClean="0"/>
              <a:t/>
            </a:r>
            <a:br>
              <a:rPr lang="fr-CA" dirty="0" smtClean="0"/>
            </a:br>
            <a:r>
              <a:rPr lang="fr-CA" dirty="0" err="1" smtClean="0"/>
              <a:t>Magg</a:t>
            </a:r>
            <a:r>
              <a:rPr lang="fr-CA" dirty="0" smtClean="0"/>
              <a:t> : Stratégie</a:t>
            </a:r>
            <a:r>
              <a:rPr lang="fr-CA" baseline="0" dirty="0" smtClean="0"/>
              <a:t> : valider la compréhension des enfants en leur demandant pourquoi? et quand ils feront leur présentation et leurs émotions</a:t>
            </a:r>
            <a:br>
              <a:rPr lang="fr-CA" baseline="0" dirty="0" smtClean="0"/>
            </a:br>
            <a:r>
              <a:rPr lang="fr-CA" baseline="0" dirty="0" smtClean="0"/>
              <a:t>les faire parler d’eux !!! </a:t>
            </a:r>
            <a:br>
              <a:rPr lang="fr-CA" baseline="0" dirty="0" smtClean="0"/>
            </a:b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21</a:t>
            </a:fld>
            <a:endParaRPr lang="fr-CA"/>
          </a:p>
        </p:txBody>
      </p:sp>
    </p:spTree>
    <p:extLst>
      <p:ext uri="{BB962C8B-B14F-4D97-AF65-F5344CB8AC3E}">
        <p14:creationId xmlns:p14="http://schemas.microsoft.com/office/powerpoint/2010/main" val="70868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dirty="0" smtClean="0"/>
              <a:t>Marie : chanson</a:t>
            </a:r>
            <a:r>
              <a:rPr lang="fr-CA" baseline="0" dirty="0" smtClean="0"/>
              <a:t> revient 3x, parole de la fin change</a:t>
            </a:r>
            <a:endParaRPr lang="fr-CA" dirty="0" smtClean="0"/>
          </a:p>
          <a:p>
            <a:r>
              <a:rPr lang="fr-CA" dirty="0" err="1" smtClean="0"/>
              <a:t>Magg</a:t>
            </a:r>
            <a:r>
              <a:rPr lang="fr-CA" dirty="0" smtClean="0"/>
              <a:t> : RÉPÉTITION</a:t>
            </a:r>
            <a:r>
              <a:rPr lang="fr-CA" baseline="0" dirty="0" smtClean="0"/>
              <a:t> (important!!!) Quand on dit qu’un enfant doit avoir entendu un mot 24x min. pour l’avoir compris avant de le répéter et bien la chanson crée un bon prétexte pour répéter plusieurs fois le même mot de façon naturelle exemple : meunier, tu dors… : le mot moulin est répété PLUSIEURS FOIS ! </a:t>
            </a:r>
            <a:r>
              <a:rPr lang="fr-CA" dirty="0" smtClean="0"/>
              <a:t/>
            </a:r>
            <a:br>
              <a:rPr lang="fr-CA" dirty="0" smtClean="0"/>
            </a:br>
            <a:r>
              <a:rPr lang="fr-CA" dirty="0" smtClean="0"/>
              <a:t/>
            </a:r>
            <a:br>
              <a:rPr lang="fr-CA" dirty="0" smtClean="0"/>
            </a:br>
            <a:r>
              <a:rPr lang="fr-CA" baseline="0" dirty="0" smtClean="0"/>
              <a:t/>
            </a:r>
            <a:br>
              <a:rPr lang="fr-CA" baseline="0" dirty="0" smtClean="0"/>
            </a:b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22</a:t>
            </a:fld>
            <a:endParaRPr lang="fr-CA"/>
          </a:p>
        </p:txBody>
      </p:sp>
    </p:spTree>
    <p:extLst>
      <p:ext uri="{BB962C8B-B14F-4D97-AF65-F5344CB8AC3E}">
        <p14:creationId xmlns:p14="http://schemas.microsoft.com/office/powerpoint/2010/main" val="3146499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Se présenter adéquatement!</a:t>
            </a:r>
            <a:r>
              <a:rPr lang="fr-CA" baseline="0" dirty="0" smtClean="0"/>
              <a:t>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24</a:t>
            </a:fld>
            <a:endParaRPr lang="fr-CA"/>
          </a:p>
        </p:txBody>
      </p:sp>
    </p:spTree>
    <p:extLst>
      <p:ext uri="{BB962C8B-B14F-4D97-AF65-F5344CB8AC3E}">
        <p14:creationId xmlns:p14="http://schemas.microsoft.com/office/powerpoint/2010/main" val="1344589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Nous deux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25</a:t>
            </a:fld>
            <a:endParaRPr lang="fr-CA"/>
          </a:p>
        </p:txBody>
      </p:sp>
    </p:spTree>
    <p:extLst>
      <p:ext uri="{BB962C8B-B14F-4D97-AF65-F5344CB8AC3E}">
        <p14:creationId xmlns:p14="http://schemas.microsoft.com/office/powerpoint/2010/main" val="2240153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dirty="0" smtClean="0"/>
              <a:t> :</a:t>
            </a:r>
            <a:r>
              <a:rPr lang="fr-CA" baseline="0" dirty="0" smtClean="0"/>
              <a:t> C’est important que l’enfant identifie le son (surtout) et qu’il soit capable d’éventuellement le catégoriser  </a:t>
            </a:r>
            <a:br>
              <a:rPr lang="fr-CA" baseline="0" dirty="0" smtClean="0"/>
            </a:br>
            <a:r>
              <a:rPr lang="fr-CA" baseline="0" dirty="0" smtClean="0"/>
              <a:t/>
            </a:r>
            <a:br>
              <a:rPr lang="fr-CA" baseline="0" dirty="0" smtClean="0"/>
            </a:br>
            <a:r>
              <a:rPr lang="fr-CA" baseline="0" dirty="0" smtClean="0"/>
              <a:t>L’enfant peut expliquer à quoi servent les instruments</a:t>
            </a:r>
            <a:endParaRPr lang="fr-CA" dirty="0" smtClean="0"/>
          </a:p>
          <a:p>
            <a:endParaRPr lang="fr-CA" dirty="0" smtClean="0"/>
          </a:p>
          <a:p>
            <a:endParaRPr lang="fr-CA" dirty="0" smtClean="0"/>
          </a:p>
          <a:p>
            <a:r>
              <a:rPr lang="fr-CA" dirty="0" smtClean="0"/>
              <a:t>CATÉGORISATION</a:t>
            </a:r>
            <a:r>
              <a:rPr lang="fr-CA" baseline="0" dirty="0" smtClean="0"/>
              <a:t> : élément clé en langage !!! Classer en catégorie les objets (avec support visuel)</a:t>
            </a:r>
            <a:br>
              <a:rPr lang="fr-CA" baseline="0" dirty="0" smtClean="0"/>
            </a:br>
            <a:r>
              <a:rPr lang="fr-CA" baseline="0" dirty="0" smtClean="0"/>
              <a:t/>
            </a:r>
            <a:br>
              <a:rPr lang="fr-CA" baseline="0" dirty="0" smtClean="0"/>
            </a:b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26</a:t>
            </a:fld>
            <a:endParaRPr lang="fr-CA"/>
          </a:p>
        </p:txBody>
      </p:sp>
    </p:spTree>
    <p:extLst>
      <p:ext uri="{BB962C8B-B14F-4D97-AF65-F5344CB8AC3E}">
        <p14:creationId xmlns:p14="http://schemas.microsoft.com/office/powerpoint/2010/main" val="2827180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dirty="0" smtClean="0"/>
              <a:t> Souvent</a:t>
            </a:r>
            <a:r>
              <a:rPr lang="fr-CA" baseline="0" dirty="0" smtClean="0"/>
              <a:t> c’est le volet qu’on oublie quand on pense au langage, pourtant c’est celui le plus important et à consolider en premier !!! On peut pas parler en anglais si on comprend pas les mots…</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27</a:t>
            </a:fld>
            <a:endParaRPr lang="fr-CA"/>
          </a:p>
        </p:txBody>
      </p:sp>
    </p:spTree>
    <p:extLst>
      <p:ext uri="{BB962C8B-B14F-4D97-AF65-F5344CB8AC3E}">
        <p14:creationId xmlns:p14="http://schemas.microsoft.com/office/powerpoint/2010/main" val="3249806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Marie</a:t>
            </a:r>
            <a:r>
              <a:rPr lang="fr-CA" baseline="0" dirty="0" smtClean="0"/>
              <a:t> : pratiquons les chansons</a:t>
            </a:r>
            <a:r>
              <a:rPr lang="fr-CA" dirty="0"/>
              <a:t/>
            </a:r>
            <a:br>
              <a:rPr lang="fr-CA" dirty="0"/>
            </a:br>
            <a:r>
              <a:rPr lang="fr-CA" baseline="0" dirty="0" smtClean="0"/>
              <a:t/>
            </a:r>
            <a:br>
              <a:rPr lang="fr-CA" baseline="0" dirty="0" smtClean="0"/>
            </a:br>
            <a:r>
              <a:rPr lang="fr-CA" baseline="0" dirty="0" smtClean="0"/>
              <a:t/>
            </a:r>
            <a:br>
              <a:rPr lang="fr-CA" baseline="0" dirty="0" smtClean="0"/>
            </a:br>
            <a:r>
              <a:rPr lang="fr-CA" baseline="0" dirty="0" err="1" smtClean="0"/>
              <a:t>Magg</a:t>
            </a:r>
            <a:r>
              <a:rPr lang="fr-CA" baseline="0" dirty="0" smtClean="0"/>
              <a:t>: </a:t>
            </a:r>
            <a:r>
              <a:rPr lang="fr-CA" dirty="0"/>
              <a:t>Dans une chanson ou une comptine, les mots et les phrases sont déjà choisis, donc l’enfant n’a pas besoin de composer ni de la réfléchir, il fait simplement la mémoriser et la répéter! Ce n’est pas nécessaire qu’il comprenne le sens… Quoi que l’on peut en profiter pour leur apprendre des nouveaux mots. C’est plus simple et en plus, c’est beaucoup plus amusant ! </a:t>
            </a:r>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28</a:t>
            </a:fld>
            <a:endParaRPr lang="fr-CA"/>
          </a:p>
        </p:txBody>
      </p:sp>
    </p:spTree>
    <p:extLst>
      <p:ext uri="{BB962C8B-B14F-4D97-AF65-F5344CB8AC3E}">
        <p14:creationId xmlns:p14="http://schemas.microsoft.com/office/powerpoint/2010/main" val="1813086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a:t>Magg</a:t>
            </a:r>
            <a:r>
              <a:rPr lang="fr-CA" dirty="0"/>
              <a:t>-</a:t>
            </a:r>
            <a:r>
              <a:rPr lang="fr-CA" b="1" dirty="0"/>
              <a:t>Prononciation :</a:t>
            </a:r>
            <a:r>
              <a:rPr lang="fr-CA" dirty="0"/>
              <a:t> plus facile de prononcer chacune des parties : Introduire le mot avec une mélodie : découper le mot avec différente variation de voix plutôt qu’une suite de sons</a:t>
            </a:r>
            <a:br>
              <a:rPr lang="fr-CA" dirty="0"/>
            </a:br>
            <a:r>
              <a:rPr lang="fr-CA" dirty="0"/>
              <a:t/>
            </a:r>
            <a:br>
              <a:rPr lang="fr-CA" dirty="0"/>
            </a:br>
            <a:r>
              <a:rPr lang="fr-CA" dirty="0"/>
              <a:t>Pourquoi faire ça ? </a:t>
            </a:r>
            <a:br>
              <a:rPr lang="fr-CA" dirty="0"/>
            </a:br>
            <a:endParaRPr lang="fr-CA" dirty="0"/>
          </a:p>
          <a:p>
            <a:r>
              <a:rPr lang="fr-CA" dirty="0"/>
              <a:t>-Équilibre entre hémisphère gauche et droit du cerveau </a:t>
            </a:r>
            <a:br>
              <a:rPr lang="fr-CA" dirty="0"/>
            </a:br>
            <a:r>
              <a:rPr lang="fr-CA" dirty="0"/>
              <a:t>Créer de nouveaux réseaux neuronaux (fil)</a:t>
            </a:r>
            <a:br>
              <a:rPr lang="fr-CA" dirty="0"/>
            </a:br>
            <a:r>
              <a:rPr lang="fr-CA" dirty="0"/>
              <a:t>L’enfant emmagasine la musique du côté droit et le langage est du côté gauche, donc on essaie de stimuler les 2 côtés pour que ça se transfert et que ça reste!</a:t>
            </a:r>
          </a:p>
          <a:p>
            <a:r>
              <a:rPr lang="fr-CA" dirty="0"/>
              <a:t> </a:t>
            </a:r>
          </a:p>
          <a:p>
            <a:r>
              <a:rPr lang="fr-CA" dirty="0"/>
              <a:t> </a:t>
            </a:r>
          </a:p>
          <a:p>
            <a:r>
              <a:rPr lang="fr-CA" dirty="0"/>
              <a:t>-On renforce les bon sons en les allongeant 1 par 1</a:t>
            </a:r>
            <a:br>
              <a:rPr lang="fr-CA" dirty="0"/>
            </a:br>
            <a:r>
              <a:rPr lang="fr-CA" dirty="0"/>
              <a:t>Exemple : hé-li-cop-</a:t>
            </a:r>
            <a:r>
              <a:rPr lang="fr-CA" dirty="0" err="1"/>
              <a:t>tère</a:t>
            </a:r>
            <a:r>
              <a:rPr lang="fr-CA" dirty="0"/>
              <a:t> 3 sons </a:t>
            </a:r>
            <a:br>
              <a:rPr lang="fr-CA" dirty="0"/>
            </a:br>
            <a:r>
              <a:rPr lang="fr-CA" dirty="0"/>
              <a:t>Exemple adulte avec un mot qu’ils ne connaissent pas :</a:t>
            </a:r>
            <a:br>
              <a:rPr lang="fr-CA" dirty="0"/>
            </a:br>
            <a:r>
              <a:rPr lang="fr-CA" dirty="0"/>
              <a:t>Numéro d’assurance sociale ; 320 946 128 ;  trois centre vingt millions neuve cent quarante six milles cent vingt huit </a:t>
            </a:r>
          </a:p>
          <a:p>
            <a:r>
              <a:rPr lang="fr-CA" dirty="0"/>
              <a:t/>
            </a:r>
            <a:br>
              <a:rPr lang="fr-CA" dirty="0"/>
            </a:br>
            <a:r>
              <a:rPr lang="fr-CA" dirty="0"/>
              <a:t>Jessica : </a:t>
            </a:r>
          </a:p>
          <a:p>
            <a:r>
              <a:rPr lang="fr-CA" dirty="0"/>
              <a:t>Ou encore en espagnol : </a:t>
            </a:r>
            <a:r>
              <a:rPr lang="fr-CA" dirty="0" err="1"/>
              <a:t>einundwanzig</a:t>
            </a:r>
            <a:r>
              <a:rPr lang="fr-CA" dirty="0"/>
              <a:t>   </a:t>
            </a:r>
            <a:br>
              <a:rPr lang="fr-CA" dirty="0"/>
            </a:br>
            <a:r>
              <a:rPr lang="fr-CA" dirty="0"/>
              <a:t>Exemple : </a:t>
            </a:r>
            <a:r>
              <a:rPr lang="fr-CA" dirty="0" err="1"/>
              <a:t>ein</a:t>
            </a:r>
            <a:r>
              <a:rPr lang="fr-CA" dirty="0"/>
              <a:t> un </a:t>
            </a:r>
            <a:r>
              <a:rPr lang="fr-CA" dirty="0" err="1"/>
              <a:t>dwan</a:t>
            </a:r>
            <a:r>
              <a:rPr lang="fr-CA" dirty="0"/>
              <a:t> zig </a:t>
            </a:r>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29</a:t>
            </a:fld>
            <a:endParaRPr lang="fr-CA"/>
          </a:p>
        </p:txBody>
      </p:sp>
    </p:spTree>
    <p:extLst>
      <p:ext uri="{BB962C8B-B14F-4D97-AF65-F5344CB8AC3E}">
        <p14:creationId xmlns:p14="http://schemas.microsoft.com/office/powerpoint/2010/main" val="461599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Jess: Pas</a:t>
            </a:r>
            <a:r>
              <a:rPr lang="fr-CA" baseline="0" dirty="0" smtClean="0"/>
              <a:t> de e, les sons qu’on entend ABSOLUMENT exemple : bistro, postier, table, sauterai</a:t>
            </a:r>
            <a:br>
              <a:rPr lang="fr-CA" baseline="0" dirty="0" smtClean="0"/>
            </a:br>
            <a:r>
              <a:rPr lang="fr-CA" baseline="0" dirty="0" smtClean="0"/>
              <a:t>Mots sélectionnés : table, caillou, hélicoptère, </a:t>
            </a:r>
          </a:p>
          <a:p>
            <a:endParaRPr lang="fr-CA" baseline="0" dirty="0" smtClean="0"/>
          </a:p>
          <a:p>
            <a:r>
              <a:rPr lang="fr-CA" baseline="0" dirty="0" smtClean="0"/>
              <a:t>Jessica : présente comment bien réaliser l’activité du ‘’on enlève un mot’’</a:t>
            </a:r>
          </a:p>
          <a:p>
            <a:endParaRPr lang="fr-CA" baseline="0" dirty="0" smtClean="0"/>
          </a:p>
          <a:p>
            <a:r>
              <a:rPr lang="fr-CA" baseline="0" dirty="0" smtClean="0"/>
              <a:t>Introduire la DNP pour les phonèmes plus difficiles </a:t>
            </a:r>
            <a:br>
              <a:rPr lang="fr-CA" baseline="0" dirty="0" smtClean="0"/>
            </a:br>
            <a:r>
              <a:rPr lang="fr-CA" baseline="0" dirty="0" smtClean="0"/>
              <a:t/>
            </a:r>
            <a:br>
              <a:rPr lang="fr-CA" baseline="0" dirty="0" smtClean="0"/>
            </a:br>
            <a:r>
              <a:rPr lang="fr-CA" dirty="0"/>
              <a:t>-Apporte du nouveau vocabulaire à l’enfant</a:t>
            </a:r>
            <a:br>
              <a:rPr lang="fr-CA" dirty="0"/>
            </a:br>
            <a:r>
              <a:rPr lang="fr-CA" dirty="0"/>
              <a:t>Partir de ceux de la chanson qu’il connaît déjà… comprendre des nouveaux mots (donner la définition) </a:t>
            </a:r>
            <a:br>
              <a:rPr lang="fr-CA" dirty="0"/>
            </a:br>
            <a:endParaRPr lang="fr-CA" dirty="0"/>
          </a:p>
          <a:p>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30</a:t>
            </a:fld>
            <a:endParaRPr lang="fr-CA"/>
          </a:p>
        </p:txBody>
      </p:sp>
    </p:spTree>
    <p:extLst>
      <p:ext uri="{BB962C8B-B14F-4D97-AF65-F5344CB8AC3E}">
        <p14:creationId xmlns:p14="http://schemas.microsoft.com/office/powerpoint/2010/main" val="352408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dirty="0" smtClean="0"/>
              <a:t>: objectifs de la formation que vous soyez en mesure de repartir</a:t>
            </a:r>
            <a:r>
              <a:rPr lang="fr-CA" baseline="0" dirty="0" smtClean="0"/>
              <a:t> avec les connaissances de base pour pouvoir le faire au quotidien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a:t>
            </a:fld>
            <a:endParaRPr lang="fr-CA"/>
          </a:p>
        </p:txBody>
      </p:sp>
    </p:spTree>
    <p:extLst>
      <p:ext uri="{BB962C8B-B14F-4D97-AF65-F5344CB8AC3E}">
        <p14:creationId xmlns:p14="http://schemas.microsoft.com/office/powerpoint/2010/main" val="1691619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Nous deux chantons!</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31</a:t>
            </a:fld>
            <a:endParaRPr lang="fr-CA"/>
          </a:p>
        </p:txBody>
      </p:sp>
    </p:spTree>
    <p:extLst>
      <p:ext uri="{BB962C8B-B14F-4D97-AF65-F5344CB8AC3E}">
        <p14:creationId xmlns:p14="http://schemas.microsoft.com/office/powerpoint/2010/main" val="4192963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Marie : </a:t>
            </a:r>
            <a:r>
              <a:rPr lang="fr-CA" baseline="0" dirty="0" smtClean="0"/>
              <a:t>raconte l’histoire ‘’ Petite souris ‘’ et les fait sonoriser avec elle (maracas/œuf) </a:t>
            </a:r>
            <a:br>
              <a:rPr lang="fr-CA" baseline="0" dirty="0" smtClean="0"/>
            </a:br>
            <a:r>
              <a:rPr lang="fr-CA" baseline="0" dirty="0" smtClean="0"/>
              <a:t/>
            </a:r>
            <a:br>
              <a:rPr lang="fr-CA" baseline="0" dirty="0" smtClean="0"/>
            </a:br>
            <a:r>
              <a:rPr lang="fr-CA" baseline="0" dirty="0" smtClean="0"/>
              <a:t>L’enfant doit tenter de raconter ce qui s’est passé dans l’histoire</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32</a:t>
            </a:fld>
            <a:endParaRPr lang="fr-CA"/>
          </a:p>
        </p:txBody>
      </p:sp>
    </p:spTree>
    <p:extLst>
      <p:ext uri="{BB962C8B-B14F-4D97-AF65-F5344CB8AC3E}">
        <p14:creationId xmlns:p14="http://schemas.microsoft.com/office/powerpoint/2010/main" val="56972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dirty="0" smtClean="0"/>
              <a:t/>
            </a:r>
            <a:br>
              <a:rPr lang="fr-CA" dirty="0" smtClean="0"/>
            </a:br>
            <a:r>
              <a:rPr lang="fr-CA" dirty="0" smtClean="0"/>
              <a:t/>
            </a:r>
            <a:br>
              <a:rPr lang="fr-CA" dirty="0" smtClean="0"/>
            </a:br>
            <a:r>
              <a:rPr lang="fr-CA" dirty="0" smtClean="0"/>
              <a:t>Exemple :</a:t>
            </a:r>
            <a:r>
              <a:rPr lang="fr-CA" baseline="0" dirty="0" smtClean="0"/>
              <a:t> Jessica raconte l’histoire ‘’ Petite souris ‘’ et les fait sonoriser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33</a:t>
            </a:fld>
            <a:endParaRPr lang="fr-CA"/>
          </a:p>
        </p:txBody>
      </p:sp>
    </p:spTree>
    <p:extLst>
      <p:ext uri="{BB962C8B-B14F-4D97-AF65-F5344CB8AC3E}">
        <p14:creationId xmlns:p14="http://schemas.microsoft.com/office/powerpoint/2010/main" val="27595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aseline="0" dirty="0" smtClean="0"/>
              <a:t>Marie : jeu balle/ballon (</a:t>
            </a:r>
            <a:r>
              <a:rPr lang="fr-CA" baseline="0" dirty="0" err="1" smtClean="0"/>
              <a:t>plateform</a:t>
            </a:r>
            <a:r>
              <a:rPr lang="fr-CA" baseline="0" dirty="0" smtClean="0"/>
              <a:t>) + instruments 1x/pour 2 participants</a:t>
            </a:r>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34</a:t>
            </a:fld>
            <a:endParaRPr lang="fr-CA"/>
          </a:p>
        </p:txBody>
      </p:sp>
    </p:spTree>
    <p:extLst>
      <p:ext uri="{BB962C8B-B14F-4D97-AF65-F5344CB8AC3E}">
        <p14:creationId xmlns:p14="http://schemas.microsoft.com/office/powerpoint/2010/main" val="1832802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dirty="0" smtClean="0"/>
              <a:t>Marie e</a:t>
            </a:r>
            <a:r>
              <a:rPr lang="fr-CA" baseline="0" dirty="0" smtClean="0"/>
              <a:t>t </a:t>
            </a:r>
            <a:r>
              <a:rPr lang="fr-CA" baseline="0" dirty="0" err="1" smtClean="0"/>
              <a:t>magg</a:t>
            </a:r>
            <a:r>
              <a:rPr lang="fr-CA" baseline="0" dirty="0" smtClean="0"/>
              <a:t> : se </a:t>
            </a:r>
            <a:r>
              <a:rPr lang="fr-CA" baseline="0" dirty="0" err="1" smtClean="0"/>
              <a:t>tapper</a:t>
            </a:r>
            <a:r>
              <a:rPr lang="fr-CA" baseline="0" dirty="0" smtClean="0"/>
              <a:t> dans la main comme un ours</a:t>
            </a:r>
            <a:endParaRPr lang="fr-CA" dirty="0" smtClean="0"/>
          </a:p>
          <a:p>
            <a:r>
              <a:rPr lang="fr-CA" dirty="0" err="1" smtClean="0"/>
              <a:t>Magg</a:t>
            </a:r>
            <a:r>
              <a:rPr lang="fr-CA" dirty="0" smtClean="0"/>
              <a:t> : C’est aussi le moment de faire</a:t>
            </a:r>
            <a:r>
              <a:rPr lang="fr-CA" baseline="0" dirty="0" smtClean="0"/>
              <a:t> verbaliser à l’enfant ce qu’il a aimé ou non dans l’activité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35</a:t>
            </a:fld>
            <a:endParaRPr lang="fr-CA"/>
          </a:p>
        </p:txBody>
      </p:sp>
    </p:spTree>
    <p:extLst>
      <p:ext uri="{BB962C8B-B14F-4D97-AF65-F5344CB8AC3E}">
        <p14:creationId xmlns:p14="http://schemas.microsoft.com/office/powerpoint/2010/main" val="3205319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Magguy</a:t>
            </a:r>
            <a:r>
              <a:rPr lang="fr-CA" dirty="0" smtClean="0"/>
              <a:t> :</a:t>
            </a:r>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36</a:t>
            </a:fld>
            <a:endParaRPr lang="fr-CA"/>
          </a:p>
        </p:txBody>
      </p:sp>
    </p:spTree>
    <p:extLst>
      <p:ext uri="{BB962C8B-B14F-4D97-AF65-F5344CB8AC3E}">
        <p14:creationId xmlns:p14="http://schemas.microsoft.com/office/powerpoint/2010/main" val="417994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dirty="0" smtClean="0"/>
              <a:t> :Les recherches sont nombreuses à démontrer les bienfaits de l’apprentissage de la </a:t>
            </a:r>
          </a:p>
          <a:p>
            <a:r>
              <a:rPr lang="fr-CA" dirty="0" smtClean="0"/>
              <a:t>musique chez les 0-5 ans</a:t>
            </a:r>
            <a:br>
              <a:rPr lang="fr-CA" dirty="0" smtClean="0"/>
            </a:br>
            <a:r>
              <a:rPr lang="fr-CA" dirty="0" smtClean="0"/>
              <a:t/>
            </a:r>
            <a:br>
              <a:rPr lang="fr-CA" dirty="0" smtClean="0"/>
            </a:br>
            <a:r>
              <a:rPr lang="fr-CA" dirty="0" smtClean="0"/>
              <a:t> Les habiletés sociales</a:t>
            </a:r>
            <a:r>
              <a:rPr lang="fr-CA" baseline="0" dirty="0" smtClean="0"/>
              <a:t> sont travaillées également </a:t>
            </a:r>
            <a:br>
              <a:rPr lang="fr-CA" baseline="0" dirty="0" smtClean="0"/>
            </a:br>
            <a:endParaRPr lang="fr-CA" baseline="0" dirty="0" smtClean="0"/>
          </a:p>
          <a:p>
            <a:pPr defTabSz="914358">
              <a:defRPr/>
            </a:pPr>
            <a:r>
              <a:rPr lang="fr-CA" dirty="0"/>
              <a:t>Les intervenants en langage utilisent souvent des jeux sonores pour augmenter </a:t>
            </a:r>
            <a:r>
              <a:rPr lang="fr-CA" b="1" dirty="0"/>
              <a:t>le niveau d’attention et la sensibilité de l’enfant au monde qui l’entoure</a:t>
            </a:r>
            <a:r>
              <a:rPr lang="fr-CA" dirty="0"/>
              <a:t>. On oublie </a:t>
            </a:r>
            <a:r>
              <a:rPr lang="fr-CA" b="1" dirty="0"/>
              <a:t>les mots et l’intérêt est axé sur la capacité de l’enfant à identifier ce qu’il entend</a:t>
            </a:r>
            <a:r>
              <a:rPr lang="fr-CA" dirty="0"/>
              <a:t>. </a:t>
            </a:r>
            <a:br>
              <a:rPr lang="fr-CA" dirty="0"/>
            </a:br>
            <a:endParaRPr lang="fr-CA" dirty="0"/>
          </a:p>
          <a:p>
            <a:pPr defTabSz="914358">
              <a:defRPr/>
            </a:pPr>
            <a:r>
              <a:rPr lang="fr-CA" dirty="0"/>
              <a:t>En orthophonie : PLRS enfants ont de la difficulté à s’ENTENDRE eux-mêmes parler, donc ne perçoivent pas leurs difficultés…Musique permet de le faire!</a:t>
            </a:r>
          </a:p>
          <a:p>
            <a:pPr defTabSz="914358">
              <a:defRPr/>
            </a:pPr>
            <a:r>
              <a:rPr lang="fr-CA" dirty="0"/>
              <a:t/>
            </a:r>
            <a:br>
              <a:rPr lang="fr-CA" dirty="0"/>
            </a:br>
            <a:r>
              <a:rPr lang="fr-CA" dirty="0"/>
              <a:t>Éveil au son du langage !!! </a:t>
            </a:r>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4</a:t>
            </a:fld>
            <a:endParaRPr lang="fr-CA"/>
          </a:p>
        </p:txBody>
      </p:sp>
    </p:spTree>
    <p:extLst>
      <p:ext uri="{BB962C8B-B14F-4D97-AF65-F5344CB8AC3E}">
        <p14:creationId xmlns:p14="http://schemas.microsoft.com/office/powerpoint/2010/main" val="4852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43" indent="-171443">
              <a:buFontTx/>
              <a:buChar char="-"/>
            </a:pPr>
            <a:r>
              <a:rPr lang="fr-FR" dirty="0">
                <a:ln w="0"/>
                <a:effectLst>
                  <a:outerShdw blurRad="38100" dist="25400" dir="5400000" algn="ctr" rotWithShape="0">
                    <a:srgbClr val="6E747A">
                      <a:alpha val="43000"/>
                    </a:srgbClr>
                  </a:outerShdw>
                </a:effectLst>
                <a:latin typeface="Chalkboard"/>
              </a:rPr>
              <a:t>L’enfant a </a:t>
            </a:r>
            <a:r>
              <a:rPr lang="fr-FR" u="sng" dirty="0">
                <a:ln w="0"/>
                <a:effectLst>
                  <a:outerShdw blurRad="38100" dist="25400" dir="5400000" algn="ctr" rotWithShape="0">
                    <a:srgbClr val="6E747A">
                      <a:alpha val="43000"/>
                    </a:srgbClr>
                  </a:outerShdw>
                </a:effectLst>
                <a:latin typeface="Chalkboard"/>
              </a:rPr>
              <a:t>du plaisir</a:t>
            </a:r>
            <a:r>
              <a:rPr lang="fr-FR" dirty="0">
                <a:ln w="0"/>
                <a:effectLst>
                  <a:outerShdw blurRad="38100" dist="25400" dir="5400000" algn="ctr" rotWithShape="0">
                    <a:srgbClr val="6E747A">
                      <a:alpha val="43000"/>
                    </a:srgbClr>
                  </a:outerShdw>
                </a:effectLst>
                <a:latin typeface="Chalkboard"/>
              </a:rPr>
              <a:t> à la découvrir</a:t>
            </a:r>
            <a:br>
              <a:rPr lang="fr-FR" dirty="0">
                <a:ln w="0"/>
                <a:effectLst>
                  <a:outerShdw blurRad="38100" dist="25400" dir="5400000" algn="ctr" rotWithShape="0">
                    <a:srgbClr val="6E747A">
                      <a:alpha val="43000"/>
                    </a:srgbClr>
                  </a:outerShdw>
                </a:effectLst>
                <a:latin typeface="Chalkboard"/>
              </a:rPr>
            </a:br>
            <a:r>
              <a:rPr lang="fr-FR" dirty="0">
                <a:ln w="0"/>
                <a:effectLst>
                  <a:outerShdw blurRad="38100" dist="25400" dir="5400000" algn="ctr" rotWithShape="0">
                    <a:srgbClr val="6E747A">
                      <a:alpha val="43000"/>
                    </a:srgbClr>
                  </a:outerShdw>
                </a:effectLst>
                <a:latin typeface="Chalkboard"/>
              </a:rPr>
              <a:t>- L’enfant peut apprendre différemment et par le jeu (instruments, c’est 3D, pas des cartes, c’est palpables)</a:t>
            </a:r>
          </a:p>
          <a:p>
            <a:endParaRPr lang="fr-CA" dirty="0">
              <a:ln w="0"/>
              <a:effectLst>
                <a:outerShdw blurRad="38100" dist="25400" dir="5400000" algn="ctr" rotWithShape="0">
                  <a:srgbClr val="6E747A">
                    <a:alpha val="43000"/>
                  </a:srgbClr>
                </a:outerShdw>
              </a:effectLst>
              <a:latin typeface="Chalkboard"/>
            </a:endParaRPr>
          </a:p>
          <a:p>
            <a:r>
              <a:rPr lang="fr-CA" dirty="0">
                <a:ln w="0"/>
                <a:effectLst>
                  <a:outerShdw blurRad="38100" dist="25400" dir="5400000" algn="ctr" rotWithShape="0">
                    <a:srgbClr val="6E747A">
                      <a:alpha val="43000"/>
                    </a:srgbClr>
                  </a:outerShdw>
                </a:effectLst>
                <a:latin typeface="Chalkboard"/>
              </a:rPr>
              <a:t>Cela leur permet….:</a:t>
            </a:r>
          </a:p>
          <a:p>
            <a:r>
              <a:rPr lang="fr-CA" dirty="0">
                <a:ln w="0"/>
                <a:effectLst>
                  <a:outerShdw blurRad="38100" dist="25400" dir="5400000" algn="ctr" rotWithShape="0">
                    <a:srgbClr val="6E747A">
                      <a:alpha val="43000"/>
                    </a:srgbClr>
                  </a:outerShdw>
                </a:effectLst>
                <a:latin typeface="Chalkboard"/>
              </a:rPr>
              <a:t>d’approcher le monde scolaire avec plus de confiance, d’enthousiasme et de succès.</a:t>
            </a:r>
            <a:br>
              <a:rPr lang="fr-CA" dirty="0">
                <a:ln w="0"/>
                <a:effectLst>
                  <a:outerShdw blurRad="38100" dist="25400" dir="5400000" algn="ctr" rotWithShape="0">
                    <a:srgbClr val="6E747A">
                      <a:alpha val="43000"/>
                    </a:srgbClr>
                  </a:outerShdw>
                </a:effectLst>
                <a:latin typeface="Chalkboard"/>
              </a:rPr>
            </a:br>
            <a:r>
              <a:rPr lang="fr-CA" dirty="0">
                <a:ln w="0"/>
                <a:effectLst>
                  <a:outerShdw blurRad="38100" dist="25400" dir="5400000" algn="ctr" rotWithShape="0">
                    <a:srgbClr val="6E747A">
                      <a:alpha val="43000"/>
                    </a:srgbClr>
                  </a:outerShdw>
                </a:effectLst>
                <a:latin typeface="Chalkboard"/>
              </a:rPr>
              <a:t/>
            </a:r>
            <a:br>
              <a:rPr lang="fr-CA" dirty="0">
                <a:ln w="0"/>
                <a:effectLst>
                  <a:outerShdw blurRad="38100" dist="25400" dir="5400000" algn="ctr" rotWithShape="0">
                    <a:srgbClr val="6E747A">
                      <a:alpha val="43000"/>
                    </a:srgbClr>
                  </a:outerShdw>
                </a:effectLst>
                <a:latin typeface="Chalkboard"/>
              </a:rPr>
            </a:br>
            <a:r>
              <a:rPr lang="fr-CA" dirty="0">
                <a:ln w="0"/>
                <a:effectLst>
                  <a:outerShdw blurRad="38100" dist="25400" dir="5400000" algn="ctr" rotWithShape="0">
                    <a:srgbClr val="6E747A">
                      <a:alpha val="43000"/>
                    </a:srgbClr>
                  </a:outerShdw>
                </a:effectLst>
                <a:latin typeface="Chalkboard"/>
              </a:rPr>
              <a:t>Vivent une réussite!</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5</a:t>
            </a:fld>
            <a:endParaRPr lang="fr-CA"/>
          </a:p>
        </p:txBody>
      </p:sp>
    </p:spTree>
    <p:extLst>
      <p:ext uri="{BB962C8B-B14F-4D97-AF65-F5344CB8AC3E}">
        <p14:creationId xmlns:p14="http://schemas.microsoft.com/office/powerpoint/2010/main" val="347502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Ce qui s’appelle de la mémoire sémantique… Il y a différents types de mémoire !</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6</a:t>
            </a:fld>
            <a:endParaRPr lang="fr-CA"/>
          </a:p>
        </p:txBody>
      </p:sp>
    </p:spTree>
    <p:extLst>
      <p:ext uri="{BB962C8B-B14F-4D97-AF65-F5344CB8AC3E}">
        <p14:creationId xmlns:p14="http://schemas.microsoft.com/office/powerpoint/2010/main" val="316593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dirty="0" smtClean="0"/>
              <a:t> : expliquer le</a:t>
            </a:r>
            <a:r>
              <a:rPr lang="fr-CA" baseline="0" dirty="0" smtClean="0"/>
              <a:t> c’est quoi… ++ </a:t>
            </a:r>
            <a:br>
              <a:rPr lang="fr-CA" baseline="0" dirty="0" smtClean="0"/>
            </a:br>
            <a:r>
              <a:rPr lang="fr-CA" baseline="0" dirty="0" smtClean="0"/>
              <a:t>Il y a </a:t>
            </a:r>
            <a:r>
              <a:rPr lang="fr-CA" baseline="0" dirty="0" err="1" smtClean="0"/>
              <a:t>plrs</a:t>
            </a:r>
            <a:r>
              <a:rPr lang="fr-CA" baseline="0" dirty="0" smtClean="0"/>
              <a:t> techniques/ stratégies spécifiques au fil des ateliers (6) les expliquer brièvement + remettre document</a:t>
            </a:r>
            <a:br>
              <a:rPr lang="fr-CA" baseline="0" dirty="0" smtClean="0"/>
            </a:br>
            <a:r>
              <a:rPr lang="fr-CA" baseline="0" dirty="0" smtClean="0"/>
              <a:t/>
            </a:r>
            <a:br>
              <a:rPr lang="fr-CA" baseline="0" dirty="0" smtClean="0"/>
            </a:br>
            <a:r>
              <a:rPr lang="fr-CA" baseline="0" dirty="0" smtClean="0"/>
              <a:t>Stratégie : nouveaux mots (facile de leur apprendre en offrant des choix quand l’enfant ne s’en souvient plus) exemple :  Claves dire ‘’ est-ce que ce sont des claves ou des </a:t>
            </a:r>
            <a:r>
              <a:rPr lang="fr-CA" baseline="0" dirty="0" err="1" smtClean="0"/>
              <a:t>marracasse</a:t>
            </a:r>
            <a:r>
              <a:rPr lang="fr-CA" baseline="0" dirty="0" smtClean="0"/>
              <a:t>’’ pour que l’enfant ait un modèle dans la phrase ou…ébauche de mot  ‘’ce sont des </a:t>
            </a:r>
            <a:r>
              <a:rPr lang="fr-CA" baseline="0" dirty="0" err="1" smtClean="0"/>
              <a:t>cla</a:t>
            </a:r>
            <a:r>
              <a:rPr lang="fr-CA" baseline="0" dirty="0" smtClean="0"/>
              <a:t>____’’’</a:t>
            </a:r>
            <a:r>
              <a:rPr lang="fr-CA" dirty="0" smtClean="0"/>
              <a:t/>
            </a:r>
            <a:br>
              <a:rPr lang="fr-CA" dirty="0" smtClean="0"/>
            </a:br>
            <a:r>
              <a:rPr lang="fr-CA" dirty="0" smtClean="0"/>
              <a:t/>
            </a:r>
            <a:br>
              <a:rPr lang="fr-CA" dirty="0" smtClean="0"/>
            </a:br>
            <a:r>
              <a:rPr lang="fr-CA" dirty="0" smtClean="0"/>
              <a:t>Jessica</a:t>
            </a:r>
            <a:r>
              <a:rPr lang="fr-CA" baseline="0" dirty="0" smtClean="0"/>
              <a:t> : </a:t>
            </a:r>
            <a:r>
              <a:rPr lang="fr-CA" dirty="0" smtClean="0"/>
              <a:t>Expliquez</a:t>
            </a:r>
            <a:r>
              <a:rPr lang="fr-CA" baseline="0" dirty="0" smtClean="0"/>
              <a:t> comment et pourquoi moduler notre voix (favorise l’apprentissage des mots et le développement morphosyntaxe, soit …) </a:t>
            </a:r>
          </a:p>
          <a:p>
            <a:r>
              <a:rPr lang="fr-CA" baseline="0" dirty="0" smtClean="0"/>
              <a:t/>
            </a:r>
            <a:br>
              <a:rPr lang="fr-CA" baseline="0" dirty="0" smtClean="0"/>
            </a:br>
            <a:endParaRPr lang="fr-CA" baseline="0" dirty="0" smtClean="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7</a:t>
            </a:fld>
            <a:endParaRPr lang="fr-CA"/>
          </a:p>
        </p:txBody>
      </p:sp>
    </p:spTree>
    <p:extLst>
      <p:ext uri="{BB962C8B-B14F-4D97-AF65-F5344CB8AC3E}">
        <p14:creationId xmlns:p14="http://schemas.microsoft.com/office/powerpoint/2010/main" val="218263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dirty="0" smtClean="0"/>
              <a:t> : Ambiance</a:t>
            </a:r>
            <a:r>
              <a:rPr lang="fr-CA" baseline="0" dirty="0" smtClean="0"/>
              <a:t> positive + Émotion : crée un contexte agréable et connecte directement avec le cerveau et la mémoire ! Ce qui nous marque reste… Quand ça nous touche!</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8</a:t>
            </a:fld>
            <a:endParaRPr lang="fr-CA"/>
          </a:p>
        </p:txBody>
      </p:sp>
    </p:spTree>
    <p:extLst>
      <p:ext uri="{BB962C8B-B14F-4D97-AF65-F5344CB8AC3E}">
        <p14:creationId xmlns:p14="http://schemas.microsoft.com/office/powerpoint/2010/main" val="245899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Magg</a:t>
            </a:r>
            <a:r>
              <a:rPr lang="fr-CA" baseline="0" dirty="0" smtClean="0"/>
              <a:t> : </a:t>
            </a:r>
            <a:r>
              <a:rPr lang="fr-CA" dirty="0" smtClean="0"/>
              <a:t>Autant</a:t>
            </a:r>
            <a:r>
              <a:rPr lang="fr-CA" baseline="0" dirty="0" smtClean="0"/>
              <a:t> pour les sons du langage que pour la musique, MËME PROCÉDÉ </a:t>
            </a:r>
            <a:r>
              <a:rPr lang="fr-CA" dirty="0"/>
              <a:t>(Le traitement de la musique nécessite des opérations mentales qui sont similaires à celles utilisées pour le traitement du langage.) </a:t>
            </a:r>
            <a:r>
              <a:rPr lang="fr-CA" baseline="0" dirty="0" smtClean="0"/>
              <a:t/>
            </a:r>
            <a:br>
              <a:rPr lang="fr-CA" baseline="0" dirty="0" smtClean="0"/>
            </a:br>
            <a:r>
              <a:rPr lang="fr-CA" baseline="0" dirty="0" smtClean="0"/>
              <a:t>mémorise dans le bon </a:t>
            </a:r>
            <a:r>
              <a:rPr lang="fr-CA" baseline="0" dirty="0" err="1" smtClean="0"/>
              <a:t>tirroire</a:t>
            </a:r>
            <a:r>
              <a:rPr lang="fr-CA" baseline="0" dirty="0" smtClean="0"/>
              <a:t> </a:t>
            </a:r>
            <a:br>
              <a:rPr lang="fr-CA" baseline="0" dirty="0" smtClean="0"/>
            </a:br>
            <a:r>
              <a:rPr lang="fr-CA" baseline="0" dirty="0" smtClean="0"/>
              <a:t>Distingue = EIN et EN </a:t>
            </a:r>
            <a:br>
              <a:rPr lang="fr-CA" baseline="0" dirty="0" smtClean="0"/>
            </a:br>
            <a:r>
              <a:rPr lang="fr-CA" baseline="0" dirty="0" smtClean="0"/>
              <a:t/>
            </a:r>
            <a:br>
              <a:rPr lang="fr-CA" baseline="0" dirty="0" smtClean="0"/>
            </a:br>
            <a:r>
              <a:rPr lang="fr-CA" baseline="0" dirty="0" smtClean="0"/>
              <a:t>Accès lexical + catégorisation</a:t>
            </a:r>
            <a:br>
              <a:rPr lang="fr-CA" baseline="0" dirty="0" smtClean="0"/>
            </a:br>
            <a:r>
              <a:rPr lang="fr-CA" baseline="0" dirty="0" smtClean="0"/>
              <a:t/>
            </a:r>
            <a:br>
              <a:rPr lang="fr-CA" baseline="0" dirty="0" smtClean="0"/>
            </a:br>
            <a:r>
              <a:rPr lang="fr-CA" baseline="0" dirty="0" smtClean="0"/>
              <a:t>Important d’identifier ou l’enfant se situe là-dedans</a:t>
            </a:r>
            <a:endParaRPr lang="fr-CA" dirty="0"/>
          </a:p>
        </p:txBody>
      </p:sp>
      <p:sp>
        <p:nvSpPr>
          <p:cNvPr id="4" name="Espace réservé du numéro de diapositive 3"/>
          <p:cNvSpPr>
            <a:spLocks noGrp="1"/>
          </p:cNvSpPr>
          <p:nvPr>
            <p:ph type="sldNum" sz="quarter" idx="10"/>
          </p:nvPr>
        </p:nvSpPr>
        <p:spPr/>
        <p:txBody>
          <a:bodyPr/>
          <a:lstStyle/>
          <a:p>
            <a:fld id="{094AFACE-7344-45CB-B5B1-C966100570BC}" type="slidenum">
              <a:rPr lang="fr-CA" smtClean="0"/>
              <a:t>9</a:t>
            </a:fld>
            <a:endParaRPr lang="fr-CA"/>
          </a:p>
        </p:txBody>
      </p:sp>
    </p:spTree>
    <p:extLst>
      <p:ext uri="{BB962C8B-B14F-4D97-AF65-F5344CB8AC3E}">
        <p14:creationId xmlns:p14="http://schemas.microsoft.com/office/powerpoint/2010/main" val="361287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B3B97D-A7CF-AA4F-BA5A-95B67F9C763E}" type="datetimeFigureOut">
              <a:rPr lang="fr-FR" smtClean="0"/>
              <a:t>01/11/2016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137363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2AB3B97D-A7CF-AA4F-BA5A-95B67F9C763E}" type="datetimeFigureOut">
              <a:rPr lang="fr-FR" smtClean="0"/>
              <a:t>01/11/2016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37004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2AB3B97D-A7CF-AA4F-BA5A-95B67F9C763E}" type="datetimeFigureOut">
              <a:rPr lang="fr-FR" smtClean="0"/>
              <a:t>01/11/2016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44142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2AB3B97D-A7CF-AA4F-BA5A-95B67F9C763E}" type="datetimeFigureOut">
              <a:rPr lang="fr-FR" smtClean="0"/>
              <a:t>01/11/2016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147412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2AB3B97D-A7CF-AA4F-BA5A-95B67F9C763E}" type="datetimeFigureOut">
              <a:rPr lang="fr-FR" smtClean="0"/>
              <a:t>01/11/2016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109201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2AB3B97D-A7CF-AA4F-BA5A-95B67F9C763E}" type="datetimeFigureOut">
              <a:rPr lang="fr-FR" smtClean="0"/>
              <a:t>01/11/2016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280705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2AB3B97D-A7CF-AA4F-BA5A-95B67F9C763E}" type="datetimeFigureOut">
              <a:rPr lang="fr-FR" smtClean="0"/>
              <a:t>01/11/2016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264182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2AB3B97D-A7CF-AA4F-BA5A-95B67F9C763E}" type="datetimeFigureOut">
              <a:rPr lang="fr-FR" smtClean="0"/>
              <a:t>01/11/2016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255324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B3B97D-A7CF-AA4F-BA5A-95B67F9C763E}" type="datetimeFigureOut">
              <a:rPr lang="fr-FR" smtClean="0"/>
              <a:t>01/11/2016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364237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2AB3B97D-A7CF-AA4F-BA5A-95B67F9C763E}" type="datetimeFigureOut">
              <a:rPr lang="fr-FR" smtClean="0"/>
              <a:t>01/11/2016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142414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2AB3B97D-A7CF-AA4F-BA5A-95B67F9C763E}" type="datetimeFigureOut">
              <a:rPr lang="fr-FR" smtClean="0"/>
              <a:t>01/11/2016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E46839-FC8E-554C-BAFF-B810D8D8B991}" type="slidenum">
              <a:rPr lang="fr-FR" smtClean="0"/>
              <a:t>‹N°›</a:t>
            </a:fld>
            <a:endParaRPr lang="fr-FR"/>
          </a:p>
        </p:txBody>
      </p:sp>
    </p:spTree>
    <p:extLst>
      <p:ext uri="{BB962C8B-B14F-4D97-AF65-F5344CB8AC3E}">
        <p14:creationId xmlns:p14="http://schemas.microsoft.com/office/powerpoint/2010/main" val="44786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3B97D-A7CF-AA4F-BA5A-95B67F9C763E}" type="datetimeFigureOut">
              <a:rPr lang="fr-FR" smtClean="0"/>
              <a:t>01/11/2016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46839-FC8E-554C-BAFF-B810D8D8B991}" type="slidenum">
              <a:rPr lang="fr-FR" smtClean="0"/>
              <a:t>‹N°›</a:t>
            </a:fld>
            <a:endParaRPr lang="fr-FR"/>
          </a:p>
        </p:txBody>
      </p:sp>
    </p:spTree>
    <p:extLst>
      <p:ext uri="{BB962C8B-B14F-4D97-AF65-F5344CB8AC3E}">
        <p14:creationId xmlns:p14="http://schemas.microsoft.com/office/powerpoint/2010/main" val="224119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hyperlink" Target="mailto:marie-eve.champion@csbe.qc.ca" TargetMode="External"/><Relationship Id="rId2" Type="http://schemas.openxmlformats.org/officeDocument/2006/relationships/hyperlink" Target="mailto:langage.verslavant05@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gif"/><Relationship Id="rId5" Type="http://schemas.openxmlformats.org/officeDocument/2006/relationships/image" Target="../media/image3.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7" name="Picture 443" descr="C:\Users\Tom\AppData\Local\Microsoft\Windows\Temporary Internet Files\Content.IE5\54P6HUVA\MPj04387140000[1].jpg"/>
          <p:cNvPicPr>
            <a:picLocks noChangeAspect="1" noChangeArrowheads="1"/>
          </p:cNvPicPr>
          <p:nvPr/>
        </p:nvPicPr>
        <p:blipFill>
          <a:blip r:embed="rId3" cstate="print"/>
          <a:srcRect/>
          <a:stretch>
            <a:fillRect/>
          </a:stretch>
        </p:blipFill>
        <p:spPr bwMode="auto">
          <a:xfrm>
            <a:off x="0" y="-315416"/>
            <a:ext cx="9144000" cy="7173416"/>
          </a:xfrm>
          <a:prstGeom prst="rect">
            <a:avLst/>
          </a:prstGeom>
          <a:noFill/>
        </p:spPr>
      </p:pic>
      <p:sp>
        <p:nvSpPr>
          <p:cNvPr id="449" name="Sous-titre 448"/>
          <p:cNvSpPr>
            <a:spLocks noGrp="1"/>
          </p:cNvSpPr>
          <p:nvPr>
            <p:ph type="subTitle" idx="1"/>
          </p:nvPr>
        </p:nvSpPr>
        <p:spPr>
          <a:xfrm>
            <a:off x="-3996952" y="4605812"/>
            <a:ext cx="8892480" cy="697632"/>
          </a:xfrm>
        </p:spPr>
        <p:txBody>
          <a:bodyPr>
            <a:noAutofit/>
          </a:bodyPr>
          <a:lstStyle/>
          <a:p>
            <a:pPr algn="r"/>
            <a:r>
              <a:rPr lang="fr-FR" sz="7000" dirty="0" smtClean="0">
                <a:solidFill>
                  <a:schemeClr val="bg1"/>
                </a:solidFill>
              </a:rPr>
              <a:t>FORMATION</a:t>
            </a:r>
            <a:r>
              <a:rPr lang="fr-FR" sz="5500" dirty="0" smtClean="0">
                <a:solidFill>
                  <a:schemeClr val="bg1"/>
                </a:solidFill>
              </a:rPr>
              <a:t> </a:t>
            </a:r>
            <a:br>
              <a:rPr lang="fr-FR" sz="5500" dirty="0" smtClean="0">
                <a:solidFill>
                  <a:schemeClr val="bg1"/>
                </a:solidFill>
              </a:rPr>
            </a:br>
            <a:endParaRPr lang="fr-FR" sz="3000" dirty="0">
              <a:solidFill>
                <a:schemeClr val="bg1"/>
              </a:solidFill>
            </a:endParaRPr>
          </a:p>
        </p:txBody>
      </p:sp>
      <p:pic>
        <p:nvPicPr>
          <p:cNvPr id="6" name="Espace réservé du contenu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824822"/>
            <a:ext cx="3655804" cy="2957243"/>
          </a:xfrm>
          <a:prstGeom prst="rect">
            <a:avLst/>
          </a:prstGeom>
        </p:spPr>
      </p:pic>
    </p:spTree>
    <p:extLst>
      <p:ext uri="{BB962C8B-B14F-4D97-AF65-F5344CB8AC3E}">
        <p14:creationId xmlns:p14="http://schemas.microsoft.com/office/powerpoint/2010/main" val="372693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b="28344"/>
          <a:stretch/>
        </p:blipFill>
        <p:spPr>
          <a:xfrm>
            <a:off x="1713459" y="2420888"/>
            <a:ext cx="5256584" cy="3024716"/>
          </a:xfrm>
          <a:prstGeom prst="rect">
            <a:avLst/>
          </a:prstGeom>
        </p:spPr>
      </p:pic>
      <p:sp>
        <p:nvSpPr>
          <p:cNvPr id="15" name="Double flèche horizontale 14"/>
          <p:cNvSpPr/>
          <p:nvPr/>
        </p:nvSpPr>
        <p:spPr>
          <a:xfrm rot="1504304">
            <a:off x="3042415" y="3565279"/>
            <a:ext cx="2598673" cy="11521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p:cNvSpPr/>
          <p:nvPr/>
        </p:nvSpPr>
        <p:spPr>
          <a:xfrm>
            <a:off x="3203848" y="5407654"/>
            <a:ext cx="2067233" cy="307777"/>
          </a:xfrm>
          <a:prstGeom prst="rect">
            <a:avLst/>
          </a:prstGeom>
          <a:noFill/>
        </p:spPr>
        <p:txBody>
          <a:bodyPr wrap="none" lIns="91440" tIns="45720" rIns="91440" bIns="45720">
            <a:spAutoFit/>
          </a:bodyPr>
          <a:lstStyle/>
          <a:p>
            <a:pPr algn="ctr"/>
            <a:r>
              <a:rPr lang="fr-FR" sz="1400" dirty="0">
                <a:ln w="0"/>
                <a:solidFill>
                  <a:schemeClr val="accent1"/>
                </a:solidFill>
                <a:effectLst>
                  <a:outerShdw blurRad="38100" dist="25400" dir="5400000" algn="ctr" rotWithShape="0">
                    <a:srgbClr val="6E747A">
                      <a:alpha val="43000"/>
                    </a:srgbClr>
                  </a:outerShdw>
                </a:effectLst>
              </a:rPr>
              <a:t>http://lecerveau.mcgill.ca</a:t>
            </a:r>
            <a:endParaRPr lang="fr-FR" sz="1400" b="0" cap="none" spc="0" dirty="0">
              <a:ln w="0"/>
              <a:solidFill>
                <a:schemeClr val="accent1"/>
              </a:solidFill>
              <a:effectLst>
                <a:outerShdw blurRad="38100" dist="25400" dir="5400000" algn="ctr" rotWithShape="0">
                  <a:srgbClr val="6E747A">
                    <a:alpha val="43000"/>
                  </a:srgbClr>
                </a:outerShdw>
              </a:effectLst>
            </a:endParaRPr>
          </a:p>
        </p:txBody>
      </p:sp>
      <p:cxnSp>
        <p:nvCxnSpPr>
          <p:cNvPr id="18" name="Connecteur en arc 17"/>
          <p:cNvCxnSpPr/>
          <p:nvPr/>
        </p:nvCxnSpPr>
        <p:spPr>
          <a:xfrm>
            <a:off x="3419872" y="3717032"/>
            <a:ext cx="1851209" cy="720080"/>
          </a:xfrm>
          <a:prstGeom prst="curvedConnector3">
            <a:avLst/>
          </a:prstGeom>
        </p:spPr>
        <p:style>
          <a:lnRef idx="3">
            <a:schemeClr val="dk1"/>
          </a:lnRef>
          <a:fillRef idx="0">
            <a:schemeClr val="dk1"/>
          </a:fillRef>
          <a:effectRef idx="2">
            <a:schemeClr val="dk1"/>
          </a:effectRef>
          <a:fontRef idx="minor">
            <a:schemeClr val="tx1"/>
          </a:fontRef>
        </p:style>
      </p:cxnSp>
      <p:cxnSp>
        <p:nvCxnSpPr>
          <p:cNvPr id="21" name="Connecteur en arc 20"/>
          <p:cNvCxnSpPr/>
          <p:nvPr/>
        </p:nvCxnSpPr>
        <p:spPr>
          <a:xfrm>
            <a:off x="3311859" y="3832971"/>
            <a:ext cx="1851209" cy="720080"/>
          </a:xfrm>
          <a:prstGeom prst="curvedConnector3">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412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8"/>
                                        </p:tgtEl>
                                        <p:attrNameLst>
                                          <p:attrName>r</p:attrName>
                                        </p:attrNameLst>
                                      </p:cBhvr>
                                    </p:animRot>
                                    <p:animRot by="-240000">
                                      <p:cBhvr>
                                        <p:cTn id="15" dur="200" fill="hold">
                                          <p:stCondLst>
                                            <p:cond delay="200"/>
                                          </p:stCondLst>
                                        </p:cTn>
                                        <p:tgtEl>
                                          <p:spTgt spid="18"/>
                                        </p:tgtEl>
                                        <p:attrNameLst>
                                          <p:attrName>r</p:attrName>
                                        </p:attrNameLst>
                                      </p:cBhvr>
                                    </p:animRot>
                                    <p:animRot by="240000">
                                      <p:cBhvr>
                                        <p:cTn id="16" dur="200" fill="hold">
                                          <p:stCondLst>
                                            <p:cond delay="400"/>
                                          </p:stCondLst>
                                        </p:cTn>
                                        <p:tgtEl>
                                          <p:spTgt spid="18"/>
                                        </p:tgtEl>
                                        <p:attrNameLst>
                                          <p:attrName>r</p:attrName>
                                        </p:attrNameLst>
                                      </p:cBhvr>
                                    </p:animRot>
                                    <p:animRot by="-240000">
                                      <p:cBhvr>
                                        <p:cTn id="17" dur="200" fill="hold">
                                          <p:stCondLst>
                                            <p:cond delay="600"/>
                                          </p:stCondLst>
                                        </p:cTn>
                                        <p:tgtEl>
                                          <p:spTgt spid="18"/>
                                        </p:tgtEl>
                                        <p:attrNameLst>
                                          <p:attrName>r</p:attrName>
                                        </p:attrNameLst>
                                      </p:cBhvr>
                                    </p:animRot>
                                    <p:animRot by="120000">
                                      <p:cBhvr>
                                        <p:cTn id="18"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1" y="1700808"/>
            <a:ext cx="8975376" cy="4801314"/>
          </a:xfrm>
          <a:prstGeom prst="rect">
            <a:avLst/>
          </a:prstGeom>
          <a:noFill/>
        </p:spPr>
        <p:txBody>
          <a:bodyPr wrap="square" rtlCol="0">
            <a:spAutoFit/>
          </a:bodyPr>
          <a:lstStyle/>
          <a:p>
            <a:r>
              <a:rPr lang="fr-CA" sz="3200" b="1" dirty="0" smtClean="0">
                <a:latin typeface="Chalkboard"/>
              </a:rPr>
              <a:t>RAPPEL OBJECTIFS CIBLÉS 0-2 ans</a:t>
            </a:r>
            <a:br>
              <a:rPr lang="fr-CA" sz="3200" b="1" dirty="0" smtClean="0">
                <a:latin typeface="Chalkboard"/>
              </a:rPr>
            </a:br>
            <a:endParaRPr lang="fr-CA" sz="3200" dirty="0" smtClean="0">
              <a:latin typeface="Chalkboard"/>
            </a:endParaRPr>
          </a:p>
          <a:p>
            <a:pPr marL="457200" indent="-457200">
              <a:buFontTx/>
              <a:buChar char="-"/>
            </a:pPr>
            <a:r>
              <a:rPr lang="fr-CA" sz="3200" dirty="0" smtClean="0">
                <a:latin typeface="Chalkboard"/>
              </a:rPr>
              <a:t>L’enfant pointe ou dit surtout du un mot pour s’exprimer (0-1 an)</a:t>
            </a:r>
          </a:p>
          <a:p>
            <a:pPr marL="457200" indent="-457200">
              <a:buFontTx/>
              <a:buChar char="-"/>
            </a:pPr>
            <a:r>
              <a:rPr lang="fr-CA" sz="3200" dirty="0" smtClean="0">
                <a:latin typeface="Chalkboard"/>
              </a:rPr>
              <a:t>L’enfant dit des courtes phrases d’environ 2 mots (autour de 2 ans)</a:t>
            </a:r>
          </a:p>
          <a:p>
            <a:pPr marL="457200" indent="-457200">
              <a:buFontTx/>
              <a:buChar char="-"/>
            </a:pPr>
            <a:r>
              <a:rPr lang="fr-CA" sz="3200" dirty="0" smtClean="0">
                <a:latin typeface="Chalkboard"/>
              </a:rPr>
              <a:t> L’enfant doit être exposé à un maximum de mots pour faire des liens (1 à la fois)</a:t>
            </a:r>
          </a:p>
          <a:p>
            <a:r>
              <a:rPr lang="fr-CA" sz="3200" dirty="0" smtClean="0">
                <a:latin typeface="Chalkboard"/>
              </a:rPr>
              <a:t/>
            </a:r>
            <a:br>
              <a:rPr lang="fr-CA" sz="3200" dirty="0" smtClean="0">
                <a:latin typeface="Chalkboard"/>
              </a:rPr>
            </a:br>
            <a:endParaRPr lang="fr-CA" dirty="0"/>
          </a:p>
        </p:txBody>
      </p:sp>
    </p:spTree>
    <p:extLst>
      <p:ext uri="{BB962C8B-B14F-4D97-AF65-F5344CB8AC3E}">
        <p14:creationId xmlns:p14="http://schemas.microsoft.com/office/powerpoint/2010/main" val="8314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1" y="1700808"/>
            <a:ext cx="8975376" cy="5293757"/>
          </a:xfrm>
          <a:prstGeom prst="rect">
            <a:avLst/>
          </a:prstGeom>
          <a:noFill/>
        </p:spPr>
        <p:txBody>
          <a:bodyPr wrap="square" rtlCol="0">
            <a:spAutoFit/>
          </a:bodyPr>
          <a:lstStyle/>
          <a:p>
            <a:r>
              <a:rPr lang="fr-CA" sz="3200" b="1" dirty="0" smtClean="0">
                <a:latin typeface="Chalkboard"/>
              </a:rPr>
              <a:t>RAPPEL OBJECTIFS CIBLÉS 2-3 ans 1/2</a:t>
            </a:r>
            <a:br>
              <a:rPr lang="fr-CA" sz="3200" b="1" dirty="0" smtClean="0">
                <a:latin typeface="Chalkboard"/>
              </a:rPr>
            </a:br>
            <a:endParaRPr lang="fr-CA" sz="3200" dirty="0">
              <a:latin typeface="Chalkboard"/>
            </a:endParaRPr>
          </a:p>
          <a:p>
            <a:r>
              <a:rPr lang="fr-CA" sz="3200" dirty="0" smtClean="0">
                <a:latin typeface="Chalkboard"/>
              </a:rPr>
              <a:t>- L’enfant combine des mots pour faire des phrases. (de 2 mots et +)</a:t>
            </a:r>
            <a:br>
              <a:rPr lang="fr-CA" sz="3200" dirty="0" smtClean="0">
                <a:latin typeface="Chalkboard"/>
              </a:rPr>
            </a:br>
            <a:r>
              <a:rPr lang="fr-CA" sz="3200" dirty="0" smtClean="0">
                <a:latin typeface="Chalkboard"/>
              </a:rPr>
              <a:t>- L’enfant développe son vocabulaire + </a:t>
            </a:r>
            <a:r>
              <a:rPr lang="fr-CA" sz="2400" dirty="0" smtClean="0">
                <a:latin typeface="Chalkboard"/>
              </a:rPr>
              <a:t>(c’est quoi?)</a:t>
            </a:r>
          </a:p>
          <a:p>
            <a:r>
              <a:rPr lang="fr-CA" sz="3200" dirty="0" smtClean="0">
                <a:latin typeface="Chalkboard"/>
              </a:rPr>
              <a:t>- L’enfant utilise des gestes pour se faire comprendre. </a:t>
            </a:r>
            <a:r>
              <a:rPr lang="fr-CA" sz="2800" dirty="0" smtClean="0">
                <a:latin typeface="Chalkboard"/>
              </a:rPr>
              <a:t>(les mettre en action dans les chansons)</a:t>
            </a:r>
            <a:r>
              <a:rPr lang="fr-CA" sz="3200" dirty="0" smtClean="0">
                <a:latin typeface="Chalkboard"/>
              </a:rPr>
              <a:t/>
            </a:r>
            <a:br>
              <a:rPr lang="fr-CA" sz="3200" dirty="0" smtClean="0">
                <a:latin typeface="Chalkboard"/>
              </a:rPr>
            </a:br>
            <a:r>
              <a:rPr lang="fr-CA" sz="3200" dirty="0" smtClean="0">
                <a:latin typeface="Chalkboard"/>
              </a:rPr>
              <a:t>- Il comprend des consignes à deux éléments et + </a:t>
            </a:r>
            <a:r>
              <a:rPr lang="fr-CA" sz="2400" dirty="0" smtClean="0">
                <a:latin typeface="Chalkboard"/>
              </a:rPr>
              <a:t>(leur en donner pour la musique)</a:t>
            </a:r>
          </a:p>
          <a:p>
            <a:r>
              <a:rPr lang="fr-CA" sz="3200" dirty="0" smtClean="0">
                <a:latin typeface="Chalkboard"/>
              </a:rPr>
              <a:t/>
            </a:r>
            <a:br>
              <a:rPr lang="fr-CA" sz="3200" dirty="0" smtClean="0">
                <a:latin typeface="Chalkboard"/>
              </a:rPr>
            </a:br>
            <a:endParaRPr lang="fr-CA" dirty="0"/>
          </a:p>
        </p:txBody>
      </p:sp>
    </p:spTree>
    <p:extLst>
      <p:ext uri="{BB962C8B-B14F-4D97-AF65-F5344CB8AC3E}">
        <p14:creationId xmlns:p14="http://schemas.microsoft.com/office/powerpoint/2010/main" val="6563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1" y="1700808"/>
            <a:ext cx="8975376" cy="4801314"/>
          </a:xfrm>
          <a:prstGeom prst="rect">
            <a:avLst/>
          </a:prstGeom>
          <a:noFill/>
        </p:spPr>
        <p:txBody>
          <a:bodyPr wrap="square" rtlCol="0">
            <a:spAutoFit/>
          </a:bodyPr>
          <a:lstStyle/>
          <a:p>
            <a:r>
              <a:rPr lang="fr-CA" sz="3200" b="1" dirty="0" smtClean="0">
                <a:latin typeface="Chalkboard"/>
              </a:rPr>
              <a:t>RAPPEL OBJECTIFS CIBLÉS 3ans ½ à 5 ans</a:t>
            </a:r>
            <a:br>
              <a:rPr lang="fr-CA" sz="3200" b="1" dirty="0" smtClean="0">
                <a:latin typeface="Chalkboard"/>
              </a:rPr>
            </a:br>
            <a:endParaRPr lang="fr-CA" sz="3200" dirty="0">
              <a:latin typeface="Chalkboard"/>
            </a:endParaRPr>
          </a:p>
          <a:p>
            <a:r>
              <a:rPr lang="fr-CA" sz="3200" dirty="0" smtClean="0">
                <a:latin typeface="Chalkboard"/>
              </a:rPr>
              <a:t>- L’enfant utilise de plus en plus le ‘’il/elle’’, ‘’JE’’.</a:t>
            </a:r>
            <a:br>
              <a:rPr lang="fr-CA" sz="3200" dirty="0" smtClean="0">
                <a:latin typeface="Chalkboard"/>
              </a:rPr>
            </a:br>
            <a:r>
              <a:rPr lang="fr-CA" sz="3200" dirty="0" smtClean="0">
                <a:latin typeface="Chalkboard"/>
              </a:rPr>
              <a:t>- L’enfant peut raconter quelque chose à l’aide de longues phrases.  </a:t>
            </a:r>
            <a:br>
              <a:rPr lang="fr-CA" sz="3200" dirty="0" smtClean="0">
                <a:latin typeface="Chalkboard"/>
              </a:rPr>
            </a:br>
            <a:r>
              <a:rPr lang="fr-CA" sz="3200" dirty="0" smtClean="0">
                <a:latin typeface="Chalkboard"/>
              </a:rPr>
              <a:t>- L’enfant est de plus en plus capable de résoudre un problème.</a:t>
            </a:r>
            <a:br>
              <a:rPr lang="fr-CA" sz="3200" dirty="0" smtClean="0">
                <a:latin typeface="Chalkboard"/>
              </a:rPr>
            </a:br>
            <a:r>
              <a:rPr lang="fr-CA" sz="3200" dirty="0" smtClean="0">
                <a:latin typeface="Chalkboard"/>
              </a:rPr>
              <a:t>-L’enfant est capable d’utiliser l’instrument selon sa fonction. </a:t>
            </a:r>
            <a:br>
              <a:rPr lang="fr-CA" sz="3200" dirty="0" smtClean="0">
                <a:latin typeface="Chalkboard"/>
              </a:rPr>
            </a:br>
            <a:endParaRPr lang="fr-CA" dirty="0"/>
          </a:p>
        </p:txBody>
      </p:sp>
    </p:spTree>
    <p:extLst>
      <p:ext uri="{BB962C8B-B14F-4D97-AF65-F5344CB8AC3E}">
        <p14:creationId xmlns:p14="http://schemas.microsoft.com/office/powerpoint/2010/main" val="8498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5" name="Rectangle 4"/>
          <p:cNvSpPr/>
          <p:nvPr/>
        </p:nvSpPr>
        <p:spPr>
          <a:xfrm>
            <a:off x="2338539" y="1576587"/>
            <a:ext cx="4394922" cy="892552"/>
          </a:xfrm>
          <a:prstGeom prst="rect">
            <a:avLst/>
          </a:prstGeom>
          <a:noFill/>
        </p:spPr>
        <p:txBody>
          <a:bodyPr wrap="none" lIns="91440" tIns="45720" rIns="91440" bIns="45720">
            <a:spAutoFit/>
          </a:bodyPr>
          <a:lstStyle/>
          <a:p>
            <a:pPr algn="ctr"/>
            <a:r>
              <a:rPr lang="fr-FR" sz="5200" dirty="0" smtClean="0">
                <a:ln w="0"/>
                <a:solidFill>
                  <a:schemeClr val="accent1"/>
                </a:solidFill>
                <a:effectLst>
                  <a:outerShdw blurRad="38100" dist="25400" dir="5400000" algn="ctr" rotWithShape="0">
                    <a:srgbClr val="6E747A">
                      <a:alpha val="43000"/>
                    </a:srgbClr>
                  </a:outerShdw>
                </a:effectLst>
                <a:latin typeface="Chalkboard"/>
              </a:rPr>
              <a:t>ET VOUS ???</a:t>
            </a:r>
            <a:endParaRPr lang="fr-FR" sz="5400" b="0" cap="none" spc="0" dirty="0">
              <a:ln w="0"/>
              <a:solidFill>
                <a:schemeClr val="accent1"/>
              </a:solidFill>
              <a:effectLst>
                <a:outerShdw blurRad="38100" dist="25400" dir="5400000" algn="ctr" rotWithShape="0">
                  <a:srgbClr val="6E747A">
                    <a:alpha val="43000"/>
                  </a:srgbClr>
                </a:outerShdw>
              </a:effectLst>
              <a:latin typeface="Chalkboard"/>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301" y="2560941"/>
            <a:ext cx="3334603" cy="3334603"/>
          </a:xfrm>
          <a:prstGeom prst="rect">
            <a:avLst/>
          </a:prstGeom>
        </p:spPr>
      </p:pic>
    </p:spTree>
    <p:extLst>
      <p:ext uri="{BB962C8B-B14F-4D97-AF65-F5344CB8AC3E}">
        <p14:creationId xmlns:p14="http://schemas.microsoft.com/office/powerpoint/2010/main" val="4040720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3" name="ZoneTexte 2"/>
          <p:cNvSpPr txBox="1"/>
          <p:nvPr/>
        </p:nvSpPr>
        <p:spPr>
          <a:xfrm>
            <a:off x="0" y="1772816"/>
            <a:ext cx="9144000" cy="4370427"/>
          </a:xfrm>
          <a:prstGeom prst="rect">
            <a:avLst/>
          </a:prstGeom>
          <a:noFill/>
        </p:spPr>
        <p:txBody>
          <a:bodyPr wrap="square" rtlCol="0">
            <a:spAutoFit/>
          </a:bodyPr>
          <a:lstStyle/>
          <a:p>
            <a:pPr algn="ctr"/>
            <a:endParaRPr lang="fr-CA" dirty="0">
              <a:latin typeface="Chalkboard"/>
            </a:endParaRPr>
          </a:p>
          <a:p>
            <a:pPr algn="ctr"/>
            <a:r>
              <a:rPr lang="fr-CA" sz="3600" b="1" dirty="0" smtClean="0">
                <a:latin typeface="Chalkboard"/>
              </a:rPr>
              <a:t/>
            </a:r>
            <a:br>
              <a:rPr lang="fr-CA" sz="3600" b="1" dirty="0" smtClean="0">
                <a:latin typeface="Chalkboard"/>
              </a:rPr>
            </a:br>
            <a:r>
              <a:rPr lang="fr-CA" sz="3600" b="1" dirty="0" smtClean="0">
                <a:latin typeface="Chalkboard"/>
              </a:rPr>
              <a:t>Il y a </a:t>
            </a:r>
            <a:r>
              <a:rPr lang="fr-CA" sz="3600" b="1" u="sng" dirty="0" smtClean="0">
                <a:latin typeface="Chalkboard"/>
              </a:rPr>
              <a:t>un thème </a:t>
            </a:r>
            <a:r>
              <a:rPr lang="fr-CA" sz="3600" b="1" dirty="0" smtClean="0">
                <a:latin typeface="Chalkboard"/>
              </a:rPr>
              <a:t>pour chacun des 6 ateliers </a:t>
            </a:r>
            <a:r>
              <a:rPr lang="fr-CA" sz="2800" b="1" dirty="0" smtClean="0">
                <a:latin typeface="Chalkboard"/>
              </a:rPr>
              <a:t>(qui fait référence à des aspects du langage/musique ex. :intensité, </a:t>
            </a:r>
            <a:r>
              <a:rPr lang="fr-CA" sz="2800" b="1" dirty="0" err="1" smtClean="0">
                <a:latin typeface="Chalkboard"/>
              </a:rPr>
              <a:t>tempo,etc</a:t>
            </a:r>
            <a:r>
              <a:rPr lang="fr-CA" sz="2800" b="1" dirty="0" smtClean="0">
                <a:latin typeface="Chalkboard"/>
              </a:rPr>
              <a:t>). </a:t>
            </a:r>
            <a:r>
              <a:rPr lang="fr-CA" sz="3600" b="1" dirty="0" smtClean="0">
                <a:latin typeface="Chalkboard"/>
              </a:rPr>
              <a:t/>
            </a:r>
            <a:br>
              <a:rPr lang="fr-CA" sz="3600" b="1" dirty="0" smtClean="0">
                <a:latin typeface="Chalkboard"/>
              </a:rPr>
            </a:br>
            <a:r>
              <a:rPr lang="fr-CA" sz="3200" b="1" dirty="0" smtClean="0">
                <a:solidFill>
                  <a:srgbClr val="FF0000"/>
                </a:solidFill>
                <a:latin typeface="Chalkboard"/>
              </a:rPr>
              <a:t>ET</a:t>
            </a:r>
            <a:r>
              <a:rPr lang="fr-CA" sz="3600" b="1" dirty="0" smtClean="0">
                <a:latin typeface="Chalkboard"/>
              </a:rPr>
              <a:t/>
            </a:r>
            <a:br>
              <a:rPr lang="fr-CA" sz="3600" b="1" dirty="0" smtClean="0">
                <a:latin typeface="Chalkboard"/>
              </a:rPr>
            </a:br>
            <a:r>
              <a:rPr lang="fr-CA" sz="3600" b="1" dirty="0" smtClean="0">
                <a:latin typeface="Chalkboard"/>
              </a:rPr>
              <a:t>Il y a 4 </a:t>
            </a:r>
            <a:r>
              <a:rPr lang="fr-CA" sz="3600" b="1" u="sng" dirty="0" smtClean="0">
                <a:latin typeface="Chalkboard"/>
              </a:rPr>
              <a:t>sphères langagières </a:t>
            </a:r>
            <a:r>
              <a:rPr lang="fr-CA" sz="3600" b="1" dirty="0" smtClean="0">
                <a:latin typeface="Chalkboard"/>
              </a:rPr>
              <a:t>travaillées sur </a:t>
            </a:r>
            <a:r>
              <a:rPr lang="fr-CA" sz="3600" b="1" u="sng" dirty="0" smtClean="0">
                <a:latin typeface="Chalkboard"/>
              </a:rPr>
              <a:t>chacune</a:t>
            </a:r>
            <a:r>
              <a:rPr lang="fr-CA" sz="3600" b="1" dirty="0" smtClean="0">
                <a:latin typeface="Chalkboard"/>
              </a:rPr>
              <a:t> des planètes </a:t>
            </a:r>
            <a:br>
              <a:rPr lang="fr-CA" sz="3600" b="1" dirty="0" smtClean="0">
                <a:latin typeface="Chalkboard"/>
              </a:rPr>
            </a:br>
            <a:r>
              <a:rPr lang="fr-CA" sz="2000" b="1" dirty="0" smtClean="0">
                <a:latin typeface="Chalkboard"/>
              </a:rPr>
              <a:t>(ex. : communication, compréhension, etc.) </a:t>
            </a:r>
            <a:endParaRPr lang="fr-CA" sz="3600" b="1" dirty="0">
              <a:latin typeface="Chalkboard"/>
            </a:endParaRPr>
          </a:p>
        </p:txBody>
      </p:sp>
      <p:sp>
        <p:nvSpPr>
          <p:cNvPr id="5" name="Rectangle 4"/>
          <p:cNvSpPr/>
          <p:nvPr/>
        </p:nvSpPr>
        <p:spPr>
          <a:xfrm>
            <a:off x="-320524" y="1576587"/>
            <a:ext cx="9713044" cy="923330"/>
          </a:xfrm>
          <a:prstGeom prst="rect">
            <a:avLst/>
          </a:prstGeom>
          <a:noFill/>
        </p:spPr>
        <p:txBody>
          <a:bodyPr wrap="none" lIns="91440" tIns="45720" rIns="91440" bIns="45720">
            <a:spAutoFit/>
          </a:bodyPr>
          <a:lstStyle/>
          <a:p>
            <a:pPr algn="ctr"/>
            <a:r>
              <a:rPr lang="fr-FR" sz="5200" dirty="0" smtClean="0">
                <a:ln w="0"/>
                <a:solidFill>
                  <a:schemeClr val="accent1"/>
                </a:solidFill>
                <a:effectLst>
                  <a:outerShdw blurRad="38100" dist="25400" dir="5400000" algn="ctr" rotWithShape="0">
                    <a:srgbClr val="6E747A">
                      <a:alpha val="43000"/>
                    </a:srgbClr>
                  </a:outerShdw>
                </a:effectLst>
                <a:latin typeface="Chalkboard"/>
              </a:rPr>
              <a:t>Espace Musique, ATTENTION</a:t>
            </a:r>
            <a:r>
              <a:rPr lang="fr-FR" sz="5400" dirty="0" smtClean="0">
                <a:ln w="0"/>
                <a:solidFill>
                  <a:schemeClr val="accent1"/>
                </a:solidFill>
                <a:effectLst>
                  <a:outerShdw blurRad="38100" dist="25400" dir="5400000" algn="ctr" rotWithShape="0">
                    <a:srgbClr val="6E747A">
                      <a:alpha val="43000"/>
                    </a:srgbClr>
                  </a:outerShdw>
                </a:effectLst>
                <a:latin typeface="Chalkboard"/>
              </a:rPr>
              <a:t>!</a:t>
            </a:r>
            <a:endParaRPr lang="fr-FR" sz="5400" b="0" cap="none" spc="0" dirty="0">
              <a:ln w="0"/>
              <a:solidFill>
                <a:schemeClr val="accent1"/>
              </a:solidFill>
              <a:effectLst>
                <a:outerShdw blurRad="38100" dist="25400" dir="5400000" algn="ctr" rotWithShape="0">
                  <a:srgbClr val="6E747A">
                    <a:alpha val="43000"/>
                  </a:srgbClr>
                </a:outerShdw>
              </a:effectLst>
              <a:latin typeface="Chalkboard"/>
            </a:endParaRPr>
          </a:p>
        </p:txBody>
      </p:sp>
    </p:spTree>
    <p:extLst>
      <p:ext uri="{BB962C8B-B14F-4D97-AF65-F5344CB8AC3E}">
        <p14:creationId xmlns:p14="http://schemas.microsoft.com/office/powerpoint/2010/main" val="231747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2348926"/>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246221"/>
          </a:xfrm>
          <a:prstGeom prst="rect">
            <a:avLst/>
          </a:prstGeom>
          <a:noFill/>
        </p:spPr>
        <p:txBody>
          <a:bodyPr wrap="square" rtlCol="0">
            <a:spAutoFit/>
          </a:bodyPr>
          <a:lstStyle/>
          <a:p>
            <a:pPr algn="ctr"/>
            <a:r>
              <a:rPr lang="fr-CA" sz="1000" b="1" dirty="0" smtClean="0"/>
              <a:t>Formation Espace Musique 2015-2016, Vers l’avant, 0-5 ans! </a:t>
            </a:r>
            <a:endParaRPr lang="fr-CA" sz="1000" b="1" dirty="0"/>
          </a:p>
        </p:txBody>
      </p:sp>
      <p:sp>
        <p:nvSpPr>
          <p:cNvPr id="2" name="Rectangle 1"/>
          <p:cNvSpPr/>
          <p:nvPr/>
        </p:nvSpPr>
        <p:spPr>
          <a:xfrm>
            <a:off x="1333521" y="1487152"/>
            <a:ext cx="6131615" cy="861774"/>
          </a:xfrm>
          <a:prstGeom prst="rect">
            <a:avLst/>
          </a:prstGeom>
          <a:noFill/>
        </p:spPr>
        <p:txBody>
          <a:bodyPr wrap="none" lIns="91440" tIns="45720" rIns="91440" bIns="45720">
            <a:spAutoFit/>
          </a:bodyPr>
          <a:lstStyle/>
          <a:p>
            <a:pPr algn="ctr"/>
            <a:r>
              <a:rPr lang="fr-FR" sz="5000" dirty="0" smtClean="0">
                <a:ln w="0"/>
                <a:solidFill>
                  <a:schemeClr val="accent1"/>
                </a:solidFill>
                <a:effectLst>
                  <a:outerShdw blurRad="38100" dist="25400" dir="5400000" algn="ctr" rotWithShape="0">
                    <a:srgbClr val="6E747A">
                      <a:alpha val="43000"/>
                    </a:srgbClr>
                  </a:outerShdw>
                </a:effectLst>
              </a:rPr>
              <a:t>Le thème de l’atelier 1:</a:t>
            </a:r>
            <a:endParaRPr lang="fr-FR" sz="50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59468" y="2298352"/>
            <a:ext cx="8953056" cy="4154984"/>
          </a:xfrm>
          <a:prstGeom prst="rect">
            <a:avLst/>
          </a:prstGeom>
        </p:spPr>
        <p:txBody>
          <a:bodyPr wrap="square">
            <a:spAutoFit/>
          </a:bodyPr>
          <a:lstStyle/>
          <a:p>
            <a:pPr algn="ctr"/>
            <a:r>
              <a:rPr lang="fr-CA" sz="2200" dirty="0" smtClean="0">
                <a:latin typeface="Chalkboard"/>
              </a:rPr>
              <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C’est quoi ?</a:t>
            </a:r>
            <a:r>
              <a:rPr lang="fr-CA" sz="2200" dirty="0" smtClean="0">
                <a:latin typeface="Chalkboard"/>
              </a:rPr>
              <a:t> </a:t>
            </a:r>
          </a:p>
          <a:p>
            <a:pPr algn="ctr"/>
            <a:r>
              <a:rPr lang="fr-CA" sz="2200" dirty="0" smtClean="0">
                <a:latin typeface="Chalkboard"/>
              </a:rPr>
              <a:t>Ce sont les sons doux et les sons forts</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Comment ? </a:t>
            </a:r>
          </a:p>
          <a:p>
            <a:pPr algn="ctr"/>
            <a:r>
              <a:rPr lang="fr-CA" sz="2200" dirty="0" smtClean="0">
                <a:latin typeface="Chalkboard"/>
              </a:rPr>
              <a:t>En leur faisant identifier </a:t>
            </a:r>
            <a:r>
              <a:rPr lang="fr-CA" sz="2200" dirty="0">
                <a:latin typeface="Chalkboard"/>
              </a:rPr>
              <a:t>et reproduire les sons </a:t>
            </a:r>
          </a:p>
          <a:p>
            <a:pPr algn="ctr"/>
            <a:r>
              <a:rPr lang="fr-CA" sz="2200" dirty="0">
                <a:latin typeface="Chalkboard"/>
              </a:rPr>
              <a:t>doux et les </a:t>
            </a:r>
            <a:r>
              <a:rPr lang="fr-CA" sz="2200" dirty="0" smtClean="0">
                <a:latin typeface="Chalkboard"/>
              </a:rPr>
              <a:t>sons </a:t>
            </a:r>
            <a:r>
              <a:rPr lang="fr-CA" sz="2200" dirty="0">
                <a:latin typeface="Chalkboard"/>
              </a:rPr>
              <a:t>forts </a:t>
            </a:r>
            <a:r>
              <a:rPr lang="fr-CA" sz="2200" dirty="0" smtClean="0">
                <a:latin typeface="Chalkboard"/>
              </a:rPr>
              <a:t/>
            </a:r>
            <a:br>
              <a:rPr lang="fr-CA" sz="2200" dirty="0" smtClean="0">
                <a:latin typeface="Chalkboard"/>
              </a:rPr>
            </a:br>
            <a:r>
              <a:rPr lang="fr-CA" sz="2200" dirty="0" smtClean="0">
                <a:latin typeface="Chalkboard"/>
              </a:rPr>
              <a:t>Et en associant </a:t>
            </a:r>
            <a:r>
              <a:rPr lang="fr-CA" sz="2200" dirty="0">
                <a:latin typeface="Chalkboard"/>
              </a:rPr>
              <a:t>un </a:t>
            </a:r>
            <a:r>
              <a:rPr lang="fr-CA" sz="2200" dirty="0" smtClean="0">
                <a:latin typeface="Chalkboard"/>
              </a:rPr>
              <a:t>symbole </a:t>
            </a:r>
            <a:r>
              <a:rPr lang="fr-CA" sz="2200" dirty="0">
                <a:latin typeface="Chalkboard"/>
              </a:rPr>
              <a:t>aux nuances « Doux » et « Fort </a:t>
            </a:r>
            <a:r>
              <a:rPr lang="fr-CA" sz="2200" dirty="0" smtClean="0">
                <a:latin typeface="Chalkboard"/>
              </a:rPr>
              <a:t>» </a:t>
            </a:r>
            <a:r>
              <a:rPr lang="fr-CA" sz="2200" dirty="0">
                <a:latin typeface="Chalkboard"/>
              </a:rPr>
              <a:t/>
            </a:r>
            <a:br>
              <a:rPr lang="fr-CA" sz="2200" dirty="0">
                <a:latin typeface="Chalkboard"/>
              </a:rPr>
            </a:br>
            <a:r>
              <a:rPr lang="fr-CA" sz="2200" dirty="0" smtClean="0">
                <a:latin typeface="Chalkboard"/>
              </a:rPr>
              <a:t/>
            </a:r>
            <a:br>
              <a:rPr lang="fr-CA" sz="2200" dirty="0" smtClean="0">
                <a:latin typeface="Chalkboard"/>
              </a:rPr>
            </a:br>
            <a:r>
              <a:rPr lang="fr-CA" sz="2200" dirty="0">
                <a:latin typeface="Chalkboard"/>
              </a:rPr>
              <a:t>√ </a:t>
            </a:r>
            <a:r>
              <a:rPr lang="fr-CA" sz="2200" b="1" dirty="0" smtClean="0">
                <a:latin typeface="Chalkboard"/>
              </a:rPr>
              <a:t>Pourquoi ?</a:t>
            </a:r>
          </a:p>
          <a:p>
            <a:pPr algn="ctr"/>
            <a:r>
              <a:rPr lang="fr-CA" sz="2200" dirty="0">
                <a:latin typeface="Chalkboard"/>
              </a:rPr>
              <a:t>Fait référence au volume de la voix</a:t>
            </a:r>
          </a:p>
        </p:txBody>
      </p:sp>
      <p:sp>
        <p:nvSpPr>
          <p:cNvPr id="8" name="ZoneTexte 7"/>
          <p:cNvSpPr txBox="1"/>
          <p:nvPr/>
        </p:nvSpPr>
        <p:spPr>
          <a:xfrm>
            <a:off x="1414537" y="2348880"/>
            <a:ext cx="6624736" cy="646331"/>
          </a:xfrm>
          <a:prstGeom prst="rect">
            <a:avLst/>
          </a:prstGeom>
          <a:noFill/>
        </p:spPr>
        <p:txBody>
          <a:bodyPr wrap="square" rtlCol="0">
            <a:spAutoFit/>
          </a:bodyPr>
          <a:lstStyle/>
          <a:p>
            <a:pPr algn="ctr"/>
            <a:r>
              <a:rPr lang="fr-CA" sz="3600" b="1" dirty="0">
                <a:ln w="0"/>
                <a:effectLst>
                  <a:outerShdw blurRad="38100" dist="19050" dir="2700000" algn="tl" rotWithShape="0">
                    <a:schemeClr val="dk1">
                      <a:alpha val="40000"/>
                    </a:schemeClr>
                  </a:outerShdw>
                </a:effectLst>
                <a:latin typeface="Chalkboard"/>
              </a:rPr>
              <a:t>L</a:t>
            </a:r>
            <a:r>
              <a:rPr lang="fr-CA" sz="3600" dirty="0" smtClean="0">
                <a:ln w="0"/>
                <a:effectLst>
                  <a:outerShdw blurRad="38100" dist="19050" dir="2700000" algn="tl" rotWithShape="0">
                    <a:schemeClr val="dk1">
                      <a:alpha val="40000"/>
                    </a:schemeClr>
                  </a:outerShdw>
                </a:effectLst>
                <a:latin typeface="Chalkboard"/>
              </a:rPr>
              <a:t>’intensité</a:t>
            </a:r>
            <a:endParaRPr lang="fr-CA" sz="3600" dirty="0">
              <a:ln w="0"/>
              <a:effectLst>
                <a:outerShdw blurRad="38100" dist="19050" dir="2700000" algn="tl" rotWithShape="0">
                  <a:schemeClr val="dk1">
                    <a:alpha val="40000"/>
                  </a:schemeClr>
                </a:outerShdw>
              </a:effectLst>
            </a:endParaRPr>
          </a:p>
        </p:txBody>
      </p:sp>
      <p:sp>
        <p:nvSpPr>
          <p:cNvPr id="9" name="Flèche courbée vers le bas 8"/>
          <p:cNvSpPr/>
          <p:nvPr/>
        </p:nvSpPr>
        <p:spPr>
          <a:xfrm rot="7078479" flipV="1">
            <a:off x="-168021" y="4206991"/>
            <a:ext cx="1390459" cy="7570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lèche courbée vers le bas 10"/>
          <p:cNvSpPr/>
          <p:nvPr/>
        </p:nvSpPr>
        <p:spPr>
          <a:xfrm rot="5848655">
            <a:off x="7005117" y="2953605"/>
            <a:ext cx="1154233" cy="13863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lèche courbée vers le bas 11"/>
          <p:cNvSpPr/>
          <p:nvPr/>
        </p:nvSpPr>
        <p:spPr>
          <a:xfrm rot="5610547">
            <a:off x="6719677" y="5898052"/>
            <a:ext cx="850258" cy="6302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54" y="5377072"/>
            <a:ext cx="1343817" cy="1343817"/>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841" y="5429460"/>
            <a:ext cx="1105374" cy="1105374"/>
          </a:xfrm>
          <a:prstGeom prst="rect">
            <a:avLst/>
          </a:prstGeom>
        </p:spPr>
      </p:pic>
    </p:spTree>
    <p:extLst>
      <p:ext uri="{BB962C8B-B14F-4D97-AF65-F5344CB8AC3E}">
        <p14:creationId xmlns:p14="http://schemas.microsoft.com/office/powerpoint/2010/main" val="12651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2348926"/>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246221"/>
          </a:xfrm>
          <a:prstGeom prst="rect">
            <a:avLst/>
          </a:prstGeom>
          <a:noFill/>
        </p:spPr>
        <p:txBody>
          <a:bodyPr wrap="square" rtlCol="0">
            <a:spAutoFit/>
          </a:bodyPr>
          <a:lstStyle/>
          <a:p>
            <a:pPr algn="ctr"/>
            <a:r>
              <a:rPr lang="fr-CA" sz="1000" b="1" dirty="0" smtClean="0"/>
              <a:t>Formation Espace Musique 2015-2016, Vers l’avant, 0-5 ans! </a:t>
            </a:r>
            <a:endParaRPr lang="fr-CA" sz="1000" b="1" dirty="0"/>
          </a:p>
        </p:txBody>
      </p:sp>
      <p:sp>
        <p:nvSpPr>
          <p:cNvPr id="2" name="Rectangle 1"/>
          <p:cNvSpPr/>
          <p:nvPr/>
        </p:nvSpPr>
        <p:spPr>
          <a:xfrm>
            <a:off x="1333518" y="1487152"/>
            <a:ext cx="6131615" cy="861774"/>
          </a:xfrm>
          <a:prstGeom prst="rect">
            <a:avLst/>
          </a:prstGeom>
          <a:noFill/>
        </p:spPr>
        <p:txBody>
          <a:bodyPr wrap="none" lIns="91440" tIns="45720" rIns="91440" bIns="45720">
            <a:spAutoFit/>
          </a:bodyPr>
          <a:lstStyle/>
          <a:p>
            <a:pPr algn="ctr"/>
            <a:r>
              <a:rPr lang="fr-FR" sz="5000" dirty="0" smtClean="0">
                <a:ln w="0"/>
                <a:solidFill>
                  <a:schemeClr val="accent1"/>
                </a:solidFill>
                <a:effectLst>
                  <a:outerShdw blurRad="38100" dist="25400" dir="5400000" algn="ctr" rotWithShape="0">
                    <a:srgbClr val="6E747A">
                      <a:alpha val="43000"/>
                    </a:srgbClr>
                  </a:outerShdw>
                </a:effectLst>
              </a:rPr>
              <a:t>Le thème de l’atelier 2:</a:t>
            </a:r>
            <a:endParaRPr lang="fr-FR" sz="50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59468" y="2298352"/>
            <a:ext cx="8953056" cy="4154984"/>
          </a:xfrm>
          <a:prstGeom prst="rect">
            <a:avLst/>
          </a:prstGeom>
        </p:spPr>
        <p:txBody>
          <a:bodyPr wrap="square">
            <a:spAutoFit/>
          </a:bodyPr>
          <a:lstStyle/>
          <a:p>
            <a:pPr algn="ctr"/>
            <a:r>
              <a:rPr lang="fr-CA" sz="2200" dirty="0" smtClean="0">
                <a:latin typeface="Chalkboard"/>
              </a:rPr>
              <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C’est quoi ?</a:t>
            </a:r>
            <a:r>
              <a:rPr lang="fr-CA" sz="2200" dirty="0" smtClean="0">
                <a:latin typeface="Chalkboard"/>
              </a:rPr>
              <a:t> </a:t>
            </a:r>
          </a:p>
          <a:p>
            <a:pPr algn="ctr"/>
            <a:r>
              <a:rPr lang="fr-CA" sz="2200" dirty="0" smtClean="0">
                <a:latin typeface="Chalkboard"/>
              </a:rPr>
              <a:t>Ce sont les sons rapides et lents</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Comment ? </a:t>
            </a:r>
          </a:p>
          <a:p>
            <a:pPr algn="ctr"/>
            <a:r>
              <a:rPr lang="fr-CA" sz="2200" dirty="0" smtClean="0">
                <a:latin typeface="Chalkboard"/>
              </a:rPr>
              <a:t>En leur faisant identifier </a:t>
            </a:r>
            <a:r>
              <a:rPr lang="fr-CA" sz="2200" dirty="0">
                <a:latin typeface="Chalkboard"/>
              </a:rPr>
              <a:t>et reproduire les sons </a:t>
            </a:r>
          </a:p>
          <a:p>
            <a:pPr algn="ctr"/>
            <a:r>
              <a:rPr lang="fr-CA" sz="2200" dirty="0">
                <a:latin typeface="Chalkboard"/>
              </a:rPr>
              <a:t>r</a:t>
            </a:r>
            <a:r>
              <a:rPr lang="fr-CA" sz="2200" dirty="0" smtClean="0">
                <a:latin typeface="Chalkboard"/>
              </a:rPr>
              <a:t>apides et lents</a:t>
            </a:r>
            <a:br>
              <a:rPr lang="fr-CA" sz="2200" dirty="0" smtClean="0">
                <a:latin typeface="Chalkboard"/>
              </a:rPr>
            </a:br>
            <a:r>
              <a:rPr lang="fr-CA" sz="2200" dirty="0" smtClean="0">
                <a:latin typeface="Chalkboard"/>
              </a:rPr>
              <a:t>Et en associant </a:t>
            </a:r>
            <a:r>
              <a:rPr lang="fr-CA" sz="2200" dirty="0">
                <a:latin typeface="Chalkboard"/>
              </a:rPr>
              <a:t>un </a:t>
            </a:r>
            <a:r>
              <a:rPr lang="fr-CA" sz="2200" dirty="0" smtClean="0">
                <a:latin typeface="Chalkboard"/>
              </a:rPr>
              <a:t>symbole </a:t>
            </a:r>
            <a:r>
              <a:rPr lang="fr-CA" sz="2200" dirty="0">
                <a:latin typeface="Chalkboard"/>
              </a:rPr>
              <a:t>aux nuances « </a:t>
            </a:r>
            <a:r>
              <a:rPr lang="fr-CA" sz="2200" dirty="0" smtClean="0">
                <a:latin typeface="Chalkboard"/>
              </a:rPr>
              <a:t>Rapide» </a:t>
            </a:r>
            <a:r>
              <a:rPr lang="fr-CA" sz="2200" dirty="0">
                <a:latin typeface="Chalkboard"/>
              </a:rPr>
              <a:t>et « </a:t>
            </a:r>
            <a:r>
              <a:rPr lang="fr-CA" sz="2200" dirty="0" smtClean="0">
                <a:latin typeface="Chalkboard"/>
              </a:rPr>
              <a:t>Lent » </a:t>
            </a:r>
            <a:r>
              <a:rPr lang="fr-CA" sz="2200" dirty="0">
                <a:latin typeface="Chalkboard"/>
              </a:rPr>
              <a:t/>
            </a:r>
            <a:br>
              <a:rPr lang="fr-CA" sz="2200" dirty="0">
                <a:latin typeface="Chalkboard"/>
              </a:rPr>
            </a:br>
            <a:r>
              <a:rPr lang="fr-CA" sz="2200" dirty="0" smtClean="0">
                <a:latin typeface="Chalkboard"/>
              </a:rPr>
              <a:t/>
            </a:r>
            <a:br>
              <a:rPr lang="fr-CA" sz="2200" dirty="0" smtClean="0">
                <a:latin typeface="Chalkboard"/>
              </a:rPr>
            </a:br>
            <a:r>
              <a:rPr lang="fr-CA" sz="2200" dirty="0">
                <a:latin typeface="Chalkboard"/>
              </a:rPr>
              <a:t>√ </a:t>
            </a:r>
            <a:r>
              <a:rPr lang="fr-CA" sz="2200" b="1" dirty="0" smtClean="0">
                <a:latin typeface="Chalkboard"/>
              </a:rPr>
              <a:t>Pourquoi ?</a:t>
            </a:r>
          </a:p>
          <a:p>
            <a:pPr algn="ctr"/>
            <a:r>
              <a:rPr lang="fr-CA" sz="2200" dirty="0">
                <a:latin typeface="Chalkboard"/>
              </a:rPr>
              <a:t>Fait référence </a:t>
            </a:r>
            <a:r>
              <a:rPr lang="fr-CA" sz="2200" dirty="0" smtClean="0">
                <a:latin typeface="Chalkboard"/>
              </a:rPr>
              <a:t>au débit de la parole</a:t>
            </a:r>
            <a:endParaRPr lang="fr-CA" sz="2200" dirty="0">
              <a:latin typeface="Chalkboard"/>
            </a:endParaRPr>
          </a:p>
        </p:txBody>
      </p:sp>
      <p:sp>
        <p:nvSpPr>
          <p:cNvPr id="8" name="ZoneTexte 7"/>
          <p:cNvSpPr txBox="1"/>
          <p:nvPr/>
        </p:nvSpPr>
        <p:spPr>
          <a:xfrm>
            <a:off x="1414537" y="2348880"/>
            <a:ext cx="6624736" cy="646331"/>
          </a:xfrm>
          <a:prstGeom prst="rect">
            <a:avLst/>
          </a:prstGeom>
          <a:noFill/>
        </p:spPr>
        <p:txBody>
          <a:bodyPr wrap="square" rtlCol="0">
            <a:spAutoFit/>
          </a:bodyPr>
          <a:lstStyle/>
          <a:p>
            <a:pPr algn="ctr"/>
            <a:r>
              <a:rPr lang="fr-CA" sz="3600" b="1" dirty="0">
                <a:latin typeface="Chalkboard"/>
              </a:rPr>
              <a:t>L</a:t>
            </a:r>
            <a:r>
              <a:rPr lang="fr-CA" sz="3600" dirty="0" smtClean="0">
                <a:latin typeface="Chalkboard"/>
              </a:rPr>
              <a:t>e tempo </a:t>
            </a:r>
            <a:endParaRPr lang="fr-CA" sz="3600" dirty="0"/>
          </a:p>
        </p:txBody>
      </p:sp>
      <p:sp>
        <p:nvSpPr>
          <p:cNvPr id="9" name="Flèche courbée vers le bas 8"/>
          <p:cNvSpPr/>
          <p:nvPr/>
        </p:nvSpPr>
        <p:spPr>
          <a:xfrm rot="7078479" flipV="1">
            <a:off x="-287349" y="4202068"/>
            <a:ext cx="1390459" cy="7570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lèche courbée vers le bas 10"/>
          <p:cNvSpPr/>
          <p:nvPr/>
        </p:nvSpPr>
        <p:spPr>
          <a:xfrm rot="5848655">
            <a:off x="6933007" y="2871412"/>
            <a:ext cx="1132657" cy="15507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lèche courbée vers le bas 11"/>
          <p:cNvSpPr/>
          <p:nvPr/>
        </p:nvSpPr>
        <p:spPr>
          <a:xfrm rot="5610547">
            <a:off x="6719677" y="5898052"/>
            <a:ext cx="850258" cy="6302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02" y="5711593"/>
            <a:ext cx="1772830" cy="1069463"/>
          </a:xfrm>
          <a:prstGeom prst="rect">
            <a:avLst/>
          </a:prstGeom>
        </p:spPr>
      </p:pic>
      <p:pic>
        <p:nvPicPr>
          <p:cNvPr id="5" name="Image 4"/>
          <p:cNvPicPr>
            <a:picLocks noChangeAspect="1"/>
          </p:cNvPicPr>
          <p:nvPr/>
        </p:nvPicPr>
        <p:blipFill rotWithShape="1">
          <a:blip r:embed="rId5">
            <a:extLst>
              <a:ext uri="{28A0092B-C50C-407E-A947-70E740481C1C}">
                <a14:useLocalDpi xmlns:a14="http://schemas.microsoft.com/office/drawing/2010/main" val="0"/>
              </a:ext>
            </a:extLst>
          </a:blip>
          <a:srcRect r="13903"/>
          <a:stretch/>
        </p:blipFill>
        <p:spPr>
          <a:xfrm>
            <a:off x="7827068" y="5515832"/>
            <a:ext cx="907500" cy="1351332"/>
          </a:xfrm>
          <a:prstGeom prst="rect">
            <a:avLst/>
          </a:prstGeom>
        </p:spPr>
      </p:pic>
    </p:spTree>
    <p:extLst>
      <p:ext uri="{BB962C8B-B14F-4D97-AF65-F5344CB8AC3E}">
        <p14:creationId xmlns:p14="http://schemas.microsoft.com/office/powerpoint/2010/main" val="76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9"/>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grpId="0" nodeType="clickEffect">
                                  <p:stCondLst>
                                    <p:cond delay="0"/>
                                  </p:stCondLst>
                                  <p:childTnLst>
                                    <p:animClr clrSpc="rgb" dir="cw">
                                      <p:cBhvr override="childStyle">
                                        <p:cTn id="17" dur="250" autoRev="1" fill="remove"/>
                                        <p:tgtEl>
                                          <p:spTgt spid="12"/>
                                        </p:tgtEl>
                                        <p:attrNameLst>
                                          <p:attrName>style.color</p:attrName>
                                        </p:attrNameLst>
                                      </p:cBhvr>
                                      <p:to>
                                        <a:schemeClr val="bg1"/>
                                      </p:to>
                                    </p:animClr>
                                    <p:animClr clrSpc="rgb" dir="cw">
                                      <p:cBhvr>
                                        <p:cTn id="18" dur="250" autoRev="1" fill="remove"/>
                                        <p:tgtEl>
                                          <p:spTgt spid="12"/>
                                        </p:tgtEl>
                                        <p:attrNameLst>
                                          <p:attrName>fillcolor</p:attrName>
                                        </p:attrNameLst>
                                      </p:cBhvr>
                                      <p:to>
                                        <a:schemeClr val="bg1"/>
                                      </p:to>
                                    </p:animClr>
                                    <p:set>
                                      <p:cBhvr>
                                        <p:cTn id="19" dur="250" autoRev="1" fill="remove"/>
                                        <p:tgtEl>
                                          <p:spTgt spid="12"/>
                                        </p:tgtEl>
                                        <p:attrNameLst>
                                          <p:attrName>fill.type</p:attrName>
                                        </p:attrNameLst>
                                      </p:cBhvr>
                                      <p:to>
                                        <p:strVal val="solid"/>
                                      </p:to>
                                    </p:set>
                                    <p:set>
                                      <p:cBhvr>
                                        <p:cTn id="20"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2348926"/>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246221"/>
          </a:xfrm>
          <a:prstGeom prst="rect">
            <a:avLst/>
          </a:prstGeom>
          <a:noFill/>
        </p:spPr>
        <p:txBody>
          <a:bodyPr wrap="square" rtlCol="0">
            <a:spAutoFit/>
          </a:bodyPr>
          <a:lstStyle/>
          <a:p>
            <a:pPr algn="ctr"/>
            <a:r>
              <a:rPr lang="fr-CA" sz="1000" b="1" dirty="0" smtClean="0"/>
              <a:t>Formation Espace Musique 2015-2016, Vers l’avant, 0-5 ans! </a:t>
            </a:r>
            <a:endParaRPr lang="fr-CA" sz="1000" b="1" dirty="0"/>
          </a:p>
        </p:txBody>
      </p:sp>
      <p:sp>
        <p:nvSpPr>
          <p:cNvPr id="6" name="Rectangle 5"/>
          <p:cNvSpPr/>
          <p:nvPr/>
        </p:nvSpPr>
        <p:spPr>
          <a:xfrm>
            <a:off x="59468" y="2298352"/>
            <a:ext cx="8953056" cy="4154984"/>
          </a:xfrm>
          <a:prstGeom prst="rect">
            <a:avLst/>
          </a:prstGeom>
        </p:spPr>
        <p:txBody>
          <a:bodyPr wrap="square">
            <a:spAutoFit/>
          </a:bodyPr>
          <a:lstStyle/>
          <a:p>
            <a:pPr algn="ctr"/>
            <a:r>
              <a:rPr lang="fr-CA" sz="2200" dirty="0" smtClean="0">
                <a:latin typeface="Chalkboard"/>
              </a:rPr>
              <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C’est quoi ?</a:t>
            </a:r>
            <a:r>
              <a:rPr lang="fr-CA" sz="2200" dirty="0" smtClean="0">
                <a:latin typeface="Chalkboard"/>
              </a:rPr>
              <a:t> </a:t>
            </a:r>
          </a:p>
          <a:p>
            <a:pPr algn="ctr"/>
            <a:r>
              <a:rPr lang="fr-CA" sz="2200" dirty="0" smtClean="0">
                <a:latin typeface="Chalkboard"/>
              </a:rPr>
              <a:t>Ce sont les qualités sonores des instruments</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Comment ? </a:t>
            </a:r>
          </a:p>
          <a:p>
            <a:pPr algn="ctr"/>
            <a:r>
              <a:rPr lang="fr-CA" sz="2200" dirty="0" smtClean="0">
                <a:latin typeface="Chalkboard"/>
              </a:rPr>
              <a:t>En leur faisant identifier </a:t>
            </a:r>
            <a:r>
              <a:rPr lang="fr-CA" sz="2200" dirty="0">
                <a:latin typeface="Chalkboard"/>
              </a:rPr>
              <a:t>et reproduire </a:t>
            </a:r>
            <a:r>
              <a:rPr lang="fr-CA" sz="2200" dirty="0" smtClean="0">
                <a:latin typeface="Chalkboard"/>
              </a:rPr>
              <a:t>le </a:t>
            </a:r>
            <a:br>
              <a:rPr lang="fr-CA" sz="2200" dirty="0" smtClean="0">
                <a:latin typeface="Chalkboard"/>
              </a:rPr>
            </a:br>
            <a:r>
              <a:rPr lang="fr-CA" sz="2200" dirty="0" smtClean="0">
                <a:latin typeface="Chalkboard"/>
              </a:rPr>
              <a:t>son</a:t>
            </a:r>
            <a:r>
              <a:rPr lang="fr-CA" sz="2200" dirty="0">
                <a:latin typeface="Chalkboard"/>
              </a:rPr>
              <a:t> </a:t>
            </a:r>
            <a:r>
              <a:rPr lang="fr-CA" sz="2200" dirty="0" smtClean="0">
                <a:latin typeface="Chalkboard"/>
              </a:rPr>
              <a:t>des instruments </a:t>
            </a:r>
            <a:br>
              <a:rPr lang="fr-CA" sz="2200" dirty="0" smtClean="0">
                <a:latin typeface="Chalkboard"/>
              </a:rPr>
            </a:br>
            <a:r>
              <a:rPr lang="fr-CA" sz="2200" dirty="0" smtClean="0">
                <a:latin typeface="Chalkboard"/>
              </a:rPr>
              <a:t/>
            </a:r>
            <a:br>
              <a:rPr lang="fr-CA" sz="2200" dirty="0" smtClean="0">
                <a:latin typeface="Chalkboard"/>
              </a:rPr>
            </a:br>
            <a:r>
              <a:rPr lang="fr-CA" sz="2200" dirty="0">
                <a:latin typeface="Chalkboard"/>
              </a:rPr>
              <a:t>√ </a:t>
            </a:r>
            <a:r>
              <a:rPr lang="fr-CA" sz="2200" b="1" dirty="0" smtClean="0">
                <a:latin typeface="Chalkboard"/>
              </a:rPr>
              <a:t>Pourquoi ?</a:t>
            </a:r>
          </a:p>
          <a:p>
            <a:pPr algn="ctr"/>
            <a:r>
              <a:rPr lang="fr-CA" sz="2200" dirty="0">
                <a:latin typeface="Chalkboard"/>
              </a:rPr>
              <a:t>Fait référence </a:t>
            </a:r>
            <a:r>
              <a:rPr lang="fr-CA" sz="2200" dirty="0" smtClean="0">
                <a:latin typeface="Chalkboard"/>
              </a:rPr>
              <a:t>au timbre de la voix/</a:t>
            </a:r>
            <a:br>
              <a:rPr lang="fr-CA" sz="2200" dirty="0" smtClean="0">
                <a:latin typeface="Chalkboard"/>
              </a:rPr>
            </a:br>
            <a:r>
              <a:rPr lang="fr-CA" sz="2200" dirty="0" smtClean="0">
                <a:latin typeface="Chalkboard"/>
              </a:rPr>
              <a:t>Qualité des voyelles</a:t>
            </a:r>
            <a:endParaRPr lang="fr-CA" sz="2200" dirty="0">
              <a:latin typeface="Chalkboard"/>
            </a:endParaRPr>
          </a:p>
        </p:txBody>
      </p:sp>
      <p:sp>
        <p:nvSpPr>
          <p:cNvPr id="8" name="ZoneTexte 7"/>
          <p:cNvSpPr txBox="1"/>
          <p:nvPr/>
        </p:nvSpPr>
        <p:spPr>
          <a:xfrm>
            <a:off x="1132656" y="2357224"/>
            <a:ext cx="6624736" cy="646331"/>
          </a:xfrm>
          <a:prstGeom prst="rect">
            <a:avLst/>
          </a:prstGeom>
          <a:noFill/>
        </p:spPr>
        <p:txBody>
          <a:bodyPr wrap="square" rtlCol="0">
            <a:spAutoFit/>
          </a:bodyPr>
          <a:lstStyle/>
          <a:p>
            <a:pPr algn="ctr"/>
            <a:r>
              <a:rPr lang="fr-CA" sz="3600" b="1" dirty="0" smtClean="0">
                <a:latin typeface="Chalkboard"/>
              </a:rPr>
              <a:t>L</a:t>
            </a:r>
            <a:r>
              <a:rPr lang="fr-CA" sz="3600" dirty="0" smtClean="0">
                <a:latin typeface="Chalkboard"/>
              </a:rPr>
              <a:t>e timbre</a:t>
            </a:r>
            <a:endParaRPr lang="fr-CA" sz="3600" dirty="0"/>
          </a:p>
        </p:txBody>
      </p:sp>
      <p:sp>
        <p:nvSpPr>
          <p:cNvPr id="9" name="Flèche courbée vers le bas 8"/>
          <p:cNvSpPr/>
          <p:nvPr/>
        </p:nvSpPr>
        <p:spPr>
          <a:xfrm rot="7078479" flipV="1">
            <a:off x="-168021" y="4206991"/>
            <a:ext cx="1390459" cy="7570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lèche courbée vers le bas 10"/>
          <p:cNvSpPr/>
          <p:nvPr/>
        </p:nvSpPr>
        <p:spPr>
          <a:xfrm rot="5848655">
            <a:off x="7113424" y="3077058"/>
            <a:ext cx="1414856" cy="9392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lèche courbée vers le bas 11"/>
          <p:cNvSpPr/>
          <p:nvPr/>
        </p:nvSpPr>
        <p:spPr>
          <a:xfrm rot="5610547">
            <a:off x="6719677" y="5898052"/>
            <a:ext cx="850258" cy="6302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68" y="4718763"/>
            <a:ext cx="1515137" cy="1515137"/>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1124" y="4459151"/>
            <a:ext cx="1302745" cy="1310408"/>
          </a:xfrm>
          <a:prstGeom prst="rect">
            <a:avLst/>
          </a:prstGeom>
        </p:spPr>
      </p:pic>
      <p:sp>
        <p:nvSpPr>
          <p:cNvPr id="14" name="Rectangle 13"/>
          <p:cNvSpPr/>
          <p:nvPr/>
        </p:nvSpPr>
        <p:spPr>
          <a:xfrm>
            <a:off x="1661097" y="1487152"/>
            <a:ext cx="6131615" cy="861774"/>
          </a:xfrm>
          <a:prstGeom prst="rect">
            <a:avLst/>
          </a:prstGeom>
          <a:noFill/>
        </p:spPr>
        <p:txBody>
          <a:bodyPr wrap="none" lIns="91440" tIns="45720" rIns="91440" bIns="45720">
            <a:spAutoFit/>
          </a:bodyPr>
          <a:lstStyle/>
          <a:p>
            <a:pPr algn="ctr"/>
            <a:r>
              <a:rPr lang="fr-FR" sz="5000" dirty="0" smtClean="0">
                <a:ln w="0"/>
                <a:solidFill>
                  <a:schemeClr val="accent1"/>
                </a:solidFill>
                <a:effectLst>
                  <a:outerShdw blurRad="38100" dist="25400" dir="5400000" algn="ctr" rotWithShape="0">
                    <a:srgbClr val="6E747A">
                      <a:alpha val="43000"/>
                    </a:srgbClr>
                  </a:outerShdw>
                </a:effectLst>
              </a:rPr>
              <a:t>Le thème de l’atelier 3:</a:t>
            </a:r>
            <a:endParaRPr lang="fr-FR" sz="5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785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2348926"/>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246221"/>
          </a:xfrm>
          <a:prstGeom prst="rect">
            <a:avLst/>
          </a:prstGeom>
          <a:noFill/>
        </p:spPr>
        <p:txBody>
          <a:bodyPr wrap="square" rtlCol="0">
            <a:spAutoFit/>
          </a:bodyPr>
          <a:lstStyle/>
          <a:p>
            <a:pPr algn="ctr"/>
            <a:r>
              <a:rPr lang="fr-CA" sz="1000" b="1" dirty="0" smtClean="0"/>
              <a:t>Formation Espace Musique 2015-2016, Vers l’avant, 0-5 ans! </a:t>
            </a:r>
            <a:endParaRPr lang="fr-CA" sz="1000" b="1" dirty="0"/>
          </a:p>
        </p:txBody>
      </p:sp>
      <p:sp>
        <p:nvSpPr>
          <p:cNvPr id="6" name="Rectangle 5"/>
          <p:cNvSpPr/>
          <p:nvPr/>
        </p:nvSpPr>
        <p:spPr>
          <a:xfrm>
            <a:off x="59468" y="2298352"/>
            <a:ext cx="8953056" cy="4154984"/>
          </a:xfrm>
          <a:prstGeom prst="rect">
            <a:avLst/>
          </a:prstGeom>
        </p:spPr>
        <p:txBody>
          <a:bodyPr wrap="square">
            <a:spAutoFit/>
          </a:bodyPr>
          <a:lstStyle/>
          <a:p>
            <a:pPr algn="ctr"/>
            <a:r>
              <a:rPr lang="fr-CA" sz="2200" dirty="0" smtClean="0">
                <a:latin typeface="Chalkboard"/>
              </a:rPr>
              <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C’est quoi ?</a:t>
            </a:r>
            <a:r>
              <a:rPr lang="fr-CA" sz="2200" dirty="0" smtClean="0">
                <a:latin typeface="Chalkboard"/>
              </a:rPr>
              <a:t> </a:t>
            </a:r>
          </a:p>
          <a:p>
            <a:pPr algn="ctr"/>
            <a:r>
              <a:rPr lang="fr-CA" sz="2200" dirty="0" smtClean="0">
                <a:latin typeface="Chalkboard"/>
              </a:rPr>
              <a:t>Ce sont les sons aigus et les sons graves</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Comment ? </a:t>
            </a:r>
          </a:p>
          <a:p>
            <a:pPr algn="ctr"/>
            <a:r>
              <a:rPr lang="fr-CA" sz="2200" dirty="0" smtClean="0">
                <a:latin typeface="Chalkboard"/>
              </a:rPr>
              <a:t>En leur faisant identifier </a:t>
            </a:r>
            <a:r>
              <a:rPr lang="fr-CA" sz="2200" dirty="0">
                <a:latin typeface="Chalkboard"/>
              </a:rPr>
              <a:t>et reproduire les </a:t>
            </a:r>
            <a:r>
              <a:rPr lang="fr-CA" sz="2200" dirty="0" smtClean="0">
                <a:latin typeface="Chalkboard"/>
              </a:rPr>
              <a:t/>
            </a:r>
            <a:br>
              <a:rPr lang="fr-CA" sz="2200" dirty="0" smtClean="0">
                <a:latin typeface="Chalkboard"/>
              </a:rPr>
            </a:br>
            <a:r>
              <a:rPr lang="fr-CA" sz="2200" dirty="0" smtClean="0">
                <a:latin typeface="Chalkboard"/>
              </a:rPr>
              <a:t>sons aigus </a:t>
            </a:r>
            <a:r>
              <a:rPr lang="fr-CA" sz="2200" dirty="0">
                <a:latin typeface="Chalkboard"/>
              </a:rPr>
              <a:t>et les </a:t>
            </a:r>
            <a:r>
              <a:rPr lang="fr-CA" sz="2200" dirty="0" smtClean="0">
                <a:latin typeface="Chalkboard"/>
              </a:rPr>
              <a:t>sons graves</a:t>
            </a:r>
            <a:br>
              <a:rPr lang="fr-CA" sz="2200" dirty="0" smtClean="0">
                <a:latin typeface="Chalkboard"/>
              </a:rPr>
            </a:br>
            <a:r>
              <a:rPr lang="fr-CA" sz="2200" dirty="0" smtClean="0">
                <a:latin typeface="Chalkboard"/>
              </a:rPr>
              <a:t>Et en associant </a:t>
            </a:r>
            <a:r>
              <a:rPr lang="fr-CA" sz="2200" dirty="0">
                <a:latin typeface="Chalkboard"/>
              </a:rPr>
              <a:t>un </a:t>
            </a:r>
            <a:r>
              <a:rPr lang="fr-CA" sz="2200" dirty="0" smtClean="0">
                <a:latin typeface="Chalkboard"/>
              </a:rPr>
              <a:t>symbole </a:t>
            </a:r>
            <a:r>
              <a:rPr lang="fr-CA" sz="2200" dirty="0">
                <a:latin typeface="Chalkboard"/>
              </a:rPr>
              <a:t>aux nuances « </a:t>
            </a:r>
            <a:r>
              <a:rPr lang="fr-CA" sz="2200" dirty="0" smtClean="0">
                <a:latin typeface="Chalkboard"/>
              </a:rPr>
              <a:t>Aigu» </a:t>
            </a:r>
            <a:r>
              <a:rPr lang="fr-CA" sz="2200" dirty="0">
                <a:latin typeface="Chalkboard"/>
              </a:rPr>
              <a:t>et « </a:t>
            </a:r>
            <a:r>
              <a:rPr lang="fr-CA" sz="2200" dirty="0" smtClean="0">
                <a:latin typeface="Chalkboard"/>
              </a:rPr>
              <a:t>Grave» </a:t>
            </a:r>
            <a:r>
              <a:rPr lang="fr-CA" sz="2200" dirty="0">
                <a:latin typeface="Chalkboard"/>
              </a:rPr>
              <a:t/>
            </a:r>
            <a:br>
              <a:rPr lang="fr-CA" sz="2200" dirty="0">
                <a:latin typeface="Chalkboard"/>
              </a:rPr>
            </a:br>
            <a:r>
              <a:rPr lang="fr-CA" sz="2200" dirty="0" smtClean="0">
                <a:latin typeface="Chalkboard"/>
              </a:rPr>
              <a:t/>
            </a:r>
            <a:br>
              <a:rPr lang="fr-CA" sz="2200" dirty="0" smtClean="0">
                <a:latin typeface="Chalkboard"/>
              </a:rPr>
            </a:br>
            <a:r>
              <a:rPr lang="fr-CA" sz="2200" dirty="0">
                <a:latin typeface="Chalkboard"/>
              </a:rPr>
              <a:t>√ </a:t>
            </a:r>
            <a:r>
              <a:rPr lang="fr-CA" sz="2200" b="1" dirty="0" smtClean="0">
                <a:latin typeface="Chalkboard"/>
              </a:rPr>
              <a:t>Pourquoi ?</a:t>
            </a:r>
          </a:p>
          <a:p>
            <a:pPr algn="ctr"/>
            <a:r>
              <a:rPr lang="fr-CA" sz="2200" dirty="0">
                <a:latin typeface="Chalkboard"/>
              </a:rPr>
              <a:t>Fait référence </a:t>
            </a:r>
            <a:r>
              <a:rPr lang="fr-CA" sz="2200" dirty="0" smtClean="0">
                <a:latin typeface="Chalkboard"/>
              </a:rPr>
              <a:t>à la prosodie : intention de communiquer et émotions</a:t>
            </a:r>
            <a:endParaRPr lang="fr-CA" sz="2200" dirty="0">
              <a:latin typeface="Chalkboard"/>
            </a:endParaRPr>
          </a:p>
        </p:txBody>
      </p:sp>
      <p:sp>
        <p:nvSpPr>
          <p:cNvPr id="8" name="ZoneTexte 7"/>
          <p:cNvSpPr txBox="1"/>
          <p:nvPr/>
        </p:nvSpPr>
        <p:spPr>
          <a:xfrm>
            <a:off x="1414537" y="2348880"/>
            <a:ext cx="6624736" cy="646331"/>
          </a:xfrm>
          <a:prstGeom prst="rect">
            <a:avLst/>
          </a:prstGeom>
          <a:noFill/>
        </p:spPr>
        <p:txBody>
          <a:bodyPr wrap="square" rtlCol="0">
            <a:spAutoFit/>
          </a:bodyPr>
          <a:lstStyle/>
          <a:p>
            <a:pPr algn="ctr"/>
            <a:r>
              <a:rPr lang="fr-CA" sz="3600" b="1" dirty="0">
                <a:latin typeface="Chalkboard"/>
              </a:rPr>
              <a:t>L</a:t>
            </a:r>
            <a:r>
              <a:rPr lang="fr-CA" sz="3600" dirty="0" smtClean="0">
                <a:latin typeface="Chalkboard"/>
              </a:rPr>
              <a:t>a hauteur</a:t>
            </a:r>
            <a:endParaRPr lang="fr-CA" sz="3600" dirty="0"/>
          </a:p>
        </p:txBody>
      </p:sp>
      <p:sp>
        <p:nvSpPr>
          <p:cNvPr id="9" name="Flèche courbée vers le bas 8"/>
          <p:cNvSpPr/>
          <p:nvPr/>
        </p:nvSpPr>
        <p:spPr>
          <a:xfrm rot="7078479" flipV="1">
            <a:off x="-232104" y="4245516"/>
            <a:ext cx="1390459" cy="6119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lèche courbée vers le bas 10"/>
          <p:cNvSpPr/>
          <p:nvPr/>
        </p:nvSpPr>
        <p:spPr>
          <a:xfrm rot="5848655">
            <a:off x="7113424" y="3077058"/>
            <a:ext cx="1414856" cy="9392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lèche courbée vers le bas 11"/>
          <p:cNvSpPr/>
          <p:nvPr/>
        </p:nvSpPr>
        <p:spPr>
          <a:xfrm rot="5610547">
            <a:off x="8293980" y="5973485"/>
            <a:ext cx="850258" cy="6302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335" y="4221586"/>
            <a:ext cx="1342784" cy="733496"/>
          </a:xfrm>
          <a:prstGeom prst="rect">
            <a:avLst/>
          </a:prstGeom>
        </p:spPr>
      </p:pic>
      <p:sp>
        <p:nvSpPr>
          <p:cNvPr id="14" name="Rectangle 13"/>
          <p:cNvSpPr/>
          <p:nvPr/>
        </p:nvSpPr>
        <p:spPr>
          <a:xfrm>
            <a:off x="1333518" y="1487152"/>
            <a:ext cx="6131615" cy="861774"/>
          </a:xfrm>
          <a:prstGeom prst="rect">
            <a:avLst/>
          </a:prstGeom>
          <a:noFill/>
        </p:spPr>
        <p:txBody>
          <a:bodyPr wrap="none" lIns="91440" tIns="45720" rIns="91440" bIns="45720">
            <a:spAutoFit/>
          </a:bodyPr>
          <a:lstStyle/>
          <a:p>
            <a:pPr algn="ctr"/>
            <a:r>
              <a:rPr lang="fr-FR" sz="5000" dirty="0" smtClean="0">
                <a:ln w="0"/>
                <a:solidFill>
                  <a:schemeClr val="accent1"/>
                </a:solidFill>
                <a:effectLst>
                  <a:outerShdw blurRad="38100" dist="25400" dir="5400000" algn="ctr" rotWithShape="0">
                    <a:srgbClr val="6E747A">
                      <a:alpha val="43000"/>
                    </a:srgbClr>
                  </a:outerShdw>
                </a:effectLst>
              </a:rPr>
              <a:t>Le thème de l’atelier 4:</a:t>
            </a:r>
            <a:endParaRPr lang="fr-FR" sz="5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498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2" name="ZoneTexte 1"/>
          <p:cNvSpPr txBox="1"/>
          <p:nvPr/>
        </p:nvSpPr>
        <p:spPr>
          <a:xfrm>
            <a:off x="179512" y="1772816"/>
            <a:ext cx="8712968" cy="3477875"/>
          </a:xfrm>
          <a:prstGeom prst="rect">
            <a:avLst/>
          </a:prstGeom>
          <a:noFill/>
        </p:spPr>
        <p:txBody>
          <a:bodyPr wrap="square" rtlCol="0">
            <a:spAutoFit/>
          </a:bodyPr>
          <a:lstStyle/>
          <a:p>
            <a:r>
              <a:rPr lang="fr-CA" sz="4800" i="1" dirty="0" smtClean="0">
                <a:latin typeface="Chalkboard"/>
              </a:rPr>
              <a:t>Formation Espace musique…</a:t>
            </a:r>
          </a:p>
          <a:p>
            <a:r>
              <a:rPr lang="fr-CA" sz="4800" i="1" dirty="0" smtClean="0">
                <a:latin typeface="Chalkboard"/>
              </a:rPr>
              <a:t> </a:t>
            </a:r>
            <a:br>
              <a:rPr lang="fr-CA" sz="4800" i="1" dirty="0" smtClean="0">
                <a:latin typeface="Chalkboard"/>
              </a:rPr>
            </a:br>
            <a:r>
              <a:rPr lang="fr-CA" sz="4800" i="1" dirty="0" smtClean="0">
                <a:latin typeface="Chalkboard"/>
              </a:rPr>
              <a:t>Une activité musicale, ludique et stimulante à la fois ! </a:t>
            </a:r>
          </a:p>
          <a:p>
            <a:pPr marL="342900" indent="-342900">
              <a:buFont typeface="Courier New" panose="02070309020205020404" pitchFamily="49" charset="0"/>
              <a:buChar char="o"/>
            </a:pPr>
            <a:endParaRPr lang="fr-CA" sz="2800" i="1" dirty="0">
              <a:latin typeface="Chalkboard"/>
            </a:endParaRPr>
          </a:p>
        </p:txBody>
      </p:sp>
    </p:spTree>
    <p:extLst>
      <p:ext uri="{BB962C8B-B14F-4D97-AF65-F5344CB8AC3E}">
        <p14:creationId xmlns:p14="http://schemas.microsoft.com/office/powerpoint/2010/main" val="3604167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2348926"/>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52343" y="6611779"/>
            <a:ext cx="8496944" cy="246221"/>
          </a:xfrm>
          <a:prstGeom prst="rect">
            <a:avLst/>
          </a:prstGeom>
          <a:noFill/>
        </p:spPr>
        <p:txBody>
          <a:bodyPr wrap="square" rtlCol="0">
            <a:spAutoFit/>
          </a:bodyPr>
          <a:lstStyle/>
          <a:p>
            <a:pPr algn="ctr"/>
            <a:r>
              <a:rPr lang="fr-CA" sz="1000" b="1" dirty="0" smtClean="0"/>
              <a:t>Formation Espace Musique 2015-2016, Vers l’avant, 0-5 ans! </a:t>
            </a:r>
            <a:endParaRPr lang="fr-CA" sz="1000" b="1" dirty="0"/>
          </a:p>
        </p:txBody>
      </p:sp>
      <p:sp>
        <p:nvSpPr>
          <p:cNvPr id="6" name="Rectangle 5"/>
          <p:cNvSpPr/>
          <p:nvPr/>
        </p:nvSpPr>
        <p:spPr>
          <a:xfrm>
            <a:off x="59468" y="2298352"/>
            <a:ext cx="8953056" cy="4154984"/>
          </a:xfrm>
          <a:prstGeom prst="rect">
            <a:avLst/>
          </a:prstGeom>
        </p:spPr>
        <p:txBody>
          <a:bodyPr wrap="square">
            <a:spAutoFit/>
          </a:bodyPr>
          <a:lstStyle/>
          <a:p>
            <a:pPr algn="ctr"/>
            <a:r>
              <a:rPr lang="fr-CA" sz="2200" dirty="0" smtClean="0">
                <a:latin typeface="Chalkboard"/>
              </a:rPr>
              <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C’est quoi ?</a:t>
            </a:r>
            <a:r>
              <a:rPr lang="fr-CA" sz="2200" dirty="0" smtClean="0">
                <a:latin typeface="Chalkboard"/>
              </a:rPr>
              <a:t> </a:t>
            </a:r>
          </a:p>
          <a:p>
            <a:pPr algn="ctr"/>
            <a:r>
              <a:rPr lang="fr-CA" sz="2200" dirty="0" smtClean="0">
                <a:latin typeface="Chalkboard"/>
              </a:rPr>
              <a:t>Ce sont les sons courts et les sons longs</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Comment ? </a:t>
            </a:r>
          </a:p>
          <a:p>
            <a:pPr algn="ctr"/>
            <a:r>
              <a:rPr lang="fr-CA" sz="2200" dirty="0" smtClean="0">
                <a:latin typeface="Chalkboard"/>
              </a:rPr>
              <a:t>En leur faisant identifier </a:t>
            </a:r>
            <a:r>
              <a:rPr lang="fr-CA" sz="2200" dirty="0">
                <a:latin typeface="Chalkboard"/>
              </a:rPr>
              <a:t>et reproduire les sons </a:t>
            </a:r>
          </a:p>
          <a:p>
            <a:pPr algn="ctr"/>
            <a:r>
              <a:rPr lang="fr-CA" sz="2200" dirty="0" smtClean="0">
                <a:latin typeface="Chalkboard"/>
              </a:rPr>
              <a:t>courts </a:t>
            </a:r>
            <a:r>
              <a:rPr lang="fr-CA" sz="2200" dirty="0">
                <a:latin typeface="Chalkboard"/>
              </a:rPr>
              <a:t>et les </a:t>
            </a:r>
            <a:r>
              <a:rPr lang="fr-CA" sz="2200" dirty="0" smtClean="0">
                <a:latin typeface="Chalkboard"/>
              </a:rPr>
              <a:t>sons longs</a:t>
            </a:r>
            <a:br>
              <a:rPr lang="fr-CA" sz="2200" dirty="0" smtClean="0">
                <a:latin typeface="Chalkboard"/>
              </a:rPr>
            </a:br>
            <a:r>
              <a:rPr lang="fr-CA" sz="2200" dirty="0" smtClean="0">
                <a:latin typeface="Chalkboard"/>
              </a:rPr>
              <a:t>Et en associant </a:t>
            </a:r>
            <a:r>
              <a:rPr lang="fr-CA" sz="2200" dirty="0">
                <a:latin typeface="Chalkboard"/>
              </a:rPr>
              <a:t>un </a:t>
            </a:r>
            <a:r>
              <a:rPr lang="fr-CA" sz="2200" dirty="0" smtClean="0">
                <a:latin typeface="Chalkboard"/>
              </a:rPr>
              <a:t>symbole </a:t>
            </a:r>
            <a:r>
              <a:rPr lang="fr-CA" sz="2200" dirty="0">
                <a:latin typeface="Chalkboard"/>
              </a:rPr>
              <a:t>aux nuances « </a:t>
            </a:r>
            <a:r>
              <a:rPr lang="fr-CA" sz="2200" dirty="0" smtClean="0">
                <a:latin typeface="Chalkboard"/>
              </a:rPr>
              <a:t>Court </a:t>
            </a:r>
            <a:r>
              <a:rPr lang="fr-CA" sz="2200" dirty="0">
                <a:latin typeface="Chalkboard"/>
              </a:rPr>
              <a:t>» et « </a:t>
            </a:r>
            <a:r>
              <a:rPr lang="fr-CA" sz="2200" dirty="0" smtClean="0">
                <a:latin typeface="Chalkboard"/>
              </a:rPr>
              <a:t>Long » </a:t>
            </a:r>
            <a:r>
              <a:rPr lang="fr-CA" sz="2200" dirty="0">
                <a:latin typeface="Chalkboard"/>
              </a:rPr>
              <a:t/>
            </a:r>
            <a:br>
              <a:rPr lang="fr-CA" sz="2200" dirty="0">
                <a:latin typeface="Chalkboard"/>
              </a:rPr>
            </a:br>
            <a:r>
              <a:rPr lang="fr-CA" sz="2200" dirty="0" smtClean="0">
                <a:latin typeface="Chalkboard"/>
              </a:rPr>
              <a:t/>
            </a:r>
            <a:br>
              <a:rPr lang="fr-CA" sz="2200" dirty="0" smtClean="0">
                <a:latin typeface="Chalkboard"/>
              </a:rPr>
            </a:br>
            <a:r>
              <a:rPr lang="fr-CA" sz="2200" dirty="0">
                <a:latin typeface="Chalkboard"/>
              </a:rPr>
              <a:t>√ </a:t>
            </a:r>
            <a:r>
              <a:rPr lang="fr-CA" sz="2200" b="1" dirty="0" smtClean="0">
                <a:latin typeface="Chalkboard"/>
              </a:rPr>
              <a:t>Pourquoi ?</a:t>
            </a:r>
          </a:p>
          <a:p>
            <a:pPr algn="ctr"/>
            <a:r>
              <a:rPr lang="fr-CA" sz="2200" dirty="0">
                <a:latin typeface="Chalkboard"/>
              </a:rPr>
              <a:t>Fait </a:t>
            </a:r>
            <a:r>
              <a:rPr lang="fr-CA" sz="2200" dirty="0" smtClean="0">
                <a:latin typeface="Chalkboard"/>
              </a:rPr>
              <a:t>référence à la durée des sons du langage</a:t>
            </a:r>
          </a:p>
        </p:txBody>
      </p:sp>
      <p:sp>
        <p:nvSpPr>
          <p:cNvPr id="8" name="ZoneTexte 7"/>
          <p:cNvSpPr txBox="1"/>
          <p:nvPr/>
        </p:nvSpPr>
        <p:spPr>
          <a:xfrm>
            <a:off x="1414537" y="2348880"/>
            <a:ext cx="6624736" cy="646331"/>
          </a:xfrm>
          <a:prstGeom prst="rect">
            <a:avLst/>
          </a:prstGeom>
          <a:noFill/>
        </p:spPr>
        <p:txBody>
          <a:bodyPr wrap="square" rtlCol="0">
            <a:spAutoFit/>
          </a:bodyPr>
          <a:lstStyle/>
          <a:p>
            <a:pPr algn="ctr"/>
            <a:r>
              <a:rPr lang="fr-CA" sz="3600" b="1" dirty="0" smtClean="0">
                <a:latin typeface="Chalkboard"/>
              </a:rPr>
              <a:t>L</a:t>
            </a:r>
            <a:r>
              <a:rPr lang="fr-CA" sz="3600" dirty="0" smtClean="0">
                <a:latin typeface="Chalkboard"/>
              </a:rPr>
              <a:t>a durée</a:t>
            </a:r>
            <a:endParaRPr lang="fr-CA" sz="3600" dirty="0"/>
          </a:p>
        </p:txBody>
      </p:sp>
      <p:sp>
        <p:nvSpPr>
          <p:cNvPr id="9" name="Flèche courbée vers le bas 8"/>
          <p:cNvSpPr/>
          <p:nvPr/>
        </p:nvSpPr>
        <p:spPr>
          <a:xfrm rot="7078479" flipV="1">
            <a:off x="-168021" y="4206991"/>
            <a:ext cx="1390459" cy="7570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lèche courbée vers le bas 10"/>
          <p:cNvSpPr/>
          <p:nvPr/>
        </p:nvSpPr>
        <p:spPr>
          <a:xfrm rot="5848655">
            <a:off x="7113424" y="3077058"/>
            <a:ext cx="1414856" cy="9392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lèche courbée vers le bas 11"/>
          <p:cNvSpPr/>
          <p:nvPr/>
        </p:nvSpPr>
        <p:spPr>
          <a:xfrm rot="5610547">
            <a:off x="7612865" y="5973485"/>
            <a:ext cx="850258" cy="6302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38" y="5522922"/>
            <a:ext cx="1229382" cy="1299184"/>
          </a:xfrm>
          <a:prstGeom prst="rect">
            <a:avLst/>
          </a:prstGeom>
        </p:spPr>
      </p:pic>
      <p:sp>
        <p:nvSpPr>
          <p:cNvPr id="14" name="Rectangle 13"/>
          <p:cNvSpPr/>
          <p:nvPr/>
        </p:nvSpPr>
        <p:spPr>
          <a:xfrm>
            <a:off x="1333518" y="1487152"/>
            <a:ext cx="6131615" cy="861774"/>
          </a:xfrm>
          <a:prstGeom prst="rect">
            <a:avLst/>
          </a:prstGeom>
          <a:noFill/>
        </p:spPr>
        <p:txBody>
          <a:bodyPr wrap="none" lIns="91440" tIns="45720" rIns="91440" bIns="45720">
            <a:spAutoFit/>
          </a:bodyPr>
          <a:lstStyle/>
          <a:p>
            <a:pPr algn="ctr"/>
            <a:r>
              <a:rPr lang="fr-FR" sz="5000" dirty="0" smtClean="0">
                <a:ln w="0"/>
                <a:solidFill>
                  <a:schemeClr val="accent1"/>
                </a:solidFill>
                <a:effectLst>
                  <a:outerShdw blurRad="38100" dist="25400" dir="5400000" algn="ctr" rotWithShape="0">
                    <a:srgbClr val="6E747A">
                      <a:alpha val="43000"/>
                    </a:srgbClr>
                  </a:outerShdw>
                </a:effectLst>
              </a:rPr>
              <a:t>Le thème de l’atelier 5:</a:t>
            </a:r>
            <a:endParaRPr lang="fr-FR" sz="5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67863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2348926"/>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246221"/>
          </a:xfrm>
          <a:prstGeom prst="rect">
            <a:avLst/>
          </a:prstGeom>
          <a:noFill/>
        </p:spPr>
        <p:txBody>
          <a:bodyPr wrap="square" rtlCol="0">
            <a:spAutoFit/>
          </a:bodyPr>
          <a:lstStyle/>
          <a:p>
            <a:pPr algn="ctr"/>
            <a:r>
              <a:rPr lang="fr-CA" sz="1000" b="1" dirty="0" smtClean="0"/>
              <a:t>Formation Espace Musique 2015-2016, Vers l’avant, 0-5 ans! </a:t>
            </a:r>
            <a:endParaRPr lang="fr-CA" sz="1000" b="1" dirty="0"/>
          </a:p>
        </p:txBody>
      </p:sp>
      <p:sp>
        <p:nvSpPr>
          <p:cNvPr id="6" name="Rectangle 5"/>
          <p:cNvSpPr/>
          <p:nvPr/>
        </p:nvSpPr>
        <p:spPr>
          <a:xfrm>
            <a:off x="148640" y="2277163"/>
            <a:ext cx="8953056" cy="4154984"/>
          </a:xfrm>
          <a:prstGeom prst="rect">
            <a:avLst/>
          </a:prstGeom>
        </p:spPr>
        <p:txBody>
          <a:bodyPr wrap="square">
            <a:spAutoFit/>
          </a:bodyPr>
          <a:lstStyle/>
          <a:p>
            <a:pPr algn="ctr"/>
            <a:r>
              <a:rPr lang="fr-CA" sz="2200" dirty="0" smtClean="0">
                <a:latin typeface="Chalkboard"/>
              </a:rPr>
              <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C’est quoi ?</a:t>
            </a:r>
            <a:r>
              <a:rPr lang="fr-CA" sz="2200" dirty="0" smtClean="0">
                <a:latin typeface="Chalkboard"/>
              </a:rPr>
              <a:t> </a:t>
            </a:r>
          </a:p>
          <a:p>
            <a:pPr algn="ctr"/>
            <a:r>
              <a:rPr lang="fr-CA" sz="2200" dirty="0" smtClean="0">
                <a:latin typeface="Chalkboard"/>
              </a:rPr>
              <a:t>Ce sont de petites phrases à mémoriser et à reproduire devant un groupe</a:t>
            </a:r>
            <a:br>
              <a:rPr lang="fr-CA" sz="2200" dirty="0" smtClean="0">
                <a:latin typeface="Chalkboard"/>
              </a:rPr>
            </a:br>
            <a:r>
              <a:rPr lang="fr-CA" sz="2200" dirty="0" smtClean="0">
                <a:latin typeface="Chalkboard"/>
              </a:rPr>
              <a:t/>
            </a:r>
            <a:br>
              <a:rPr lang="fr-CA" sz="2200" dirty="0" smtClean="0">
                <a:latin typeface="Chalkboard"/>
              </a:rPr>
            </a:br>
            <a:r>
              <a:rPr lang="fr-CA" sz="2200" dirty="0" smtClean="0">
                <a:latin typeface="Chalkboard"/>
              </a:rPr>
              <a:t>√ </a:t>
            </a:r>
            <a:r>
              <a:rPr lang="fr-CA" sz="2200" b="1" dirty="0" smtClean="0">
                <a:latin typeface="Chalkboard"/>
              </a:rPr>
              <a:t>Comment ? </a:t>
            </a:r>
          </a:p>
          <a:p>
            <a:pPr algn="ctr"/>
            <a:r>
              <a:rPr lang="fr-CA" sz="2200" dirty="0" smtClean="0">
                <a:latin typeface="Chalkboard"/>
              </a:rPr>
              <a:t>En leur faisant répéter tout au long des 5 ateliers précédentes</a:t>
            </a:r>
            <a:br>
              <a:rPr lang="fr-CA" sz="2200" dirty="0" smtClean="0">
                <a:latin typeface="Chalkboard"/>
              </a:rPr>
            </a:br>
            <a:r>
              <a:rPr lang="fr-CA" sz="2200" dirty="0" smtClean="0">
                <a:latin typeface="Chalkboard"/>
              </a:rPr>
              <a:t>En donnant le modèle ‘’ JE joue…’’ </a:t>
            </a:r>
            <a:r>
              <a:rPr lang="fr-CA" sz="2200" dirty="0">
                <a:latin typeface="Chalkboard"/>
              </a:rPr>
              <a:t/>
            </a:r>
            <a:br>
              <a:rPr lang="fr-CA" sz="2200" dirty="0">
                <a:latin typeface="Chalkboard"/>
              </a:rPr>
            </a:br>
            <a:r>
              <a:rPr lang="fr-CA" sz="2200" dirty="0" smtClean="0">
                <a:latin typeface="Chalkboard"/>
              </a:rPr>
              <a:t/>
            </a:r>
            <a:br>
              <a:rPr lang="fr-CA" sz="2200" dirty="0" smtClean="0">
                <a:latin typeface="Chalkboard"/>
              </a:rPr>
            </a:br>
            <a:r>
              <a:rPr lang="fr-CA" sz="2200" dirty="0">
                <a:latin typeface="Chalkboard"/>
              </a:rPr>
              <a:t>√ </a:t>
            </a:r>
            <a:r>
              <a:rPr lang="fr-CA" sz="2200" b="1" dirty="0" smtClean="0">
                <a:latin typeface="Chalkboard"/>
              </a:rPr>
              <a:t>Pourquoi ?</a:t>
            </a:r>
          </a:p>
          <a:p>
            <a:pPr algn="ctr"/>
            <a:r>
              <a:rPr lang="fr-CA" sz="2200" dirty="0">
                <a:latin typeface="Chalkboard"/>
              </a:rPr>
              <a:t>Fait référence </a:t>
            </a:r>
            <a:r>
              <a:rPr lang="fr-CA" sz="2200" dirty="0" smtClean="0">
                <a:latin typeface="Chalkboard"/>
              </a:rPr>
              <a:t>aux habiletés sociales (se présenter)</a:t>
            </a:r>
            <a:endParaRPr lang="fr-CA" sz="2200" dirty="0">
              <a:latin typeface="Chalkboard"/>
            </a:endParaRPr>
          </a:p>
        </p:txBody>
      </p:sp>
      <p:sp>
        <p:nvSpPr>
          <p:cNvPr id="8" name="ZoneTexte 7"/>
          <p:cNvSpPr txBox="1"/>
          <p:nvPr/>
        </p:nvSpPr>
        <p:spPr>
          <a:xfrm>
            <a:off x="822139" y="2297096"/>
            <a:ext cx="7427713" cy="646331"/>
          </a:xfrm>
          <a:prstGeom prst="rect">
            <a:avLst/>
          </a:prstGeom>
          <a:noFill/>
        </p:spPr>
        <p:txBody>
          <a:bodyPr wrap="square" rtlCol="0">
            <a:spAutoFit/>
          </a:bodyPr>
          <a:lstStyle/>
          <a:p>
            <a:pPr algn="ctr"/>
            <a:r>
              <a:rPr lang="fr-CA" sz="3600" b="1" dirty="0" smtClean="0">
                <a:latin typeface="Chalkboard"/>
              </a:rPr>
              <a:t>L</a:t>
            </a:r>
            <a:r>
              <a:rPr lang="fr-CA" sz="3600" dirty="0" smtClean="0">
                <a:latin typeface="Chalkboard"/>
              </a:rPr>
              <a:t>’éveil théâtral  </a:t>
            </a:r>
            <a:endParaRPr lang="fr-CA" sz="3600" dirty="0"/>
          </a:p>
        </p:txBody>
      </p:sp>
      <p:sp>
        <p:nvSpPr>
          <p:cNvPr id="9" name="Flèche courbée vers le bas 8"/>
          <p:cNvSpPr/>
          <p:nvPr/>
        </p:nvSpPr>
        <p:spPr>
          <a:xfrm rot="7078479" flipV="1">
            <a:off x="-168021" y="4206991"/>
            <a:ext cx="1390459" cy="7570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1" name="Flèche courbée vers le bas 10"/>
          <p:cNvSpPr/>
          <p:nvPr/>
        </p:nvSpPr>
        <p:spPr>
          <a:xfrm rot="5848655">
            <a:off x="7868090" y="3324332"/>
            <a:ext cx="1414856" cy="9392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Flèche courbée vers le bas 11"/>
          <p:cNvSpPr/>
          <p:nvPr/>
        </p:nvSpPr>
        <p:spPr>
          <a:xfrm rot="4762662">
            <a:off x="7614143" y="5792898"/>
            <a:ext cx="850258" cy="6302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578" y="156176"/>
            <a:ext cx="1537228" cy="1413976"/>
          </a:xfrm>
          <a:prstGeom prst="rect">
            <a:avLst/>
          </a:prstGeom>
        </p:spPr>
      </p:pic>
      <p:sp>
        <p:nvSpPr>
          <p:cNvPr id="15" name="Rectangle 14"/>
          <p:cNvSpPr/>
          <p:nvPr/>
        </p:nvSpPr>
        <p:spPr>
          <a:xfrm>
            <a:off x="1333518" y="1487152"/>
            <a:ext cx="6131615" cy="861774"/>
          </a:xfrm>
          <a:prstGeom prst="rect">
            <a:avLst/>
          </a:prstGeom>
          <a:noFill/>
        </p:spPr>
        <p:txBody>
          <a:bodyPr wrap="none" lIns="91440" tIns="45720" rIns="91440" bIns="45720">
            <a:spAutoFit/>
          </a:bodyPr>
          <a:lstStyle/>
          <a:p>
            <a:pPr algn="ctr"/>
            <a:r>
              <a:rPr lang="fr-FR" sz="5000" dirty="0" smtClean="0">
                <a:ln w="0"/>
                <a:solidFill>
                  <a:schemeClr val="accent1"/>
                </a:solidFill>
                <a:effectLst>
                  <a:outerShdw blurRad="38100" dist="25400" dir="5400000" algn="ctr" rotWithShape="0">
                    <a:srgbClr val="6E747A">
                      <a:alpha val="43000"/>
                    </a:srgbClr>
                  </a:outerShdw>
                </a:effectLst>
              </a:rPr>
              <a:t>Le thème de l’atelier 6:</a:t>
            </a:r>
            <a:endParaRPr lang="fr-FR" sz="5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6214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6687" y="31494"/>
            <a:ext cx="2974602" cy="1822553"/>
          </a:xfrm>
        </p:spPr>
      </p:pic>
      <p:sp>
        <p:nvSpPr>
          <p:cNvPr id="6" name="ZoneTexte 5"/>
          <p:cNvSpPr txBox="1"/>
          <p:nvPr/>
        </p:nvSpPr>
        <p:spPr>
          <a:xfrm>
            <a:off x="1" y="2123634"/>
            <a:ext cx="9144000" cy="4985980"/>
          </a:xfrm>
          <a:prstGeom prst="rect">
            <a:avLst/>
          </a:prstGeom>
          <a:noFill/>
        </p:spPr>
        <p:txBody>
          <a:bodyPr wrap="square" rtlCol="0">
            <a:spAutoFit/>
          </a:bodyPr>
          <a:lstStyle/>
          <a:p>
            <a:r>
              <a:rPr lang="fr-CA" sz="2800" b="1" dirty="0">
                <a:latin typeface="Chalkboard"/>
              </a:rPr>
              <a:t>1. «La planète du bonjour» :</a:t>
            </a:r>
            <a:endParaRPr lang="fr-CA" sz="2800" dirty="0">
              <a:latin typeface="Chalkboard"/>
            </a:endParaRPr>
          </a:p>
          <a:p>
            <a:r>
              <a:rPr lang="fr-CA" sz="2000" dirty="0">
                <a:latin typeface="Chalkboard"/>
              </a:rPr>
              <a:t>Le lieu où l'on dit bonjour à l’enfant et où l'on chante la chanson </a:t>
            </a:r>
            <a:r>
              <a:rPr lang="fr-CA" sz="2000" dirty="0" smtClean="0">
                <a:latin typeface="Chalkboard"/>
              </a:rPr>
              <a:t>de bienvenue :</a:t>
            </a:r>
          </a:p>
          <a:p>
            <a:endParaRPr lang="fr-CA" sz="2000" dirty="0" smtClean="0">
              <a:latin typeface="Chalkboard"/>
            </a:endParaRPr>
          </a:p>
          <a:p>
            <a:r>
              <a:rPr lang="fr-CA" sz="2000" dirty="0">
                <a:latin typeface="Chalkboard"/>
              </a:rPr>
              <a:t/>
            </a:r>
            <a:br>
              <a:rPr lang="fr-CA" sz="2000" dirty="0">
                <a:latin typeface="Chalkboard"/>
              </a:rPr>
            </a:br>
            <a:r>
              <a:rPr lang="fr-CA" sz="2000" dirty="0" smtClean="0">
                <a:latin typeface="Chalkboard"/>
              </a:rPr>
              <a:t/>
            </a:r>
            <a:br>
              <a:rPr lang="fr-CA" sz="2000" dirty="0" smtClean="0">
                <a:latin typeface="Chalkboard"/>
              </a:rPr>
            </a:br>
            <a:r>
              <a:rPr lang="fr-CA" dirty="0" smtClean="0">
                <a:latin typeface="Chalkboard"/>
              </a:rPr>
              <a:t/>
            </a:r>
            <a:br>
              <a:rPr lang="fr-CA" dirty="0" smtClean="0">
                <a:latin typeface="Chalkboard"/>
              </a:rPr>
            </a:br>
            <a:r>
              <a:rPr lang="fr-CA" dirty="0" smtClean="0">
                <a:latin typeface="Chalkboard"/>
              </a:rPr>
              <a:t/>
            </a:r>
            <a:br>
              <a:rPr lang="fr-CA" dirty="0" smtClean="0">
                <a:latin typeface="Chalkboard"/>
              </a:rPr>
            </a:br>
            <a:r>
              <a:rPr lang="fr-CA" dirty="0" smtClean="0">
                <a:latin typeface="Chalkboard"/>
              </a:rPr>
              <a:t/>
            </a:r>
            <a:br>
              <a:rPr lang="fr-CA" dirty="0" smtClean="0">
                <a:latin typeface="Chalkboard"/>
              </a:rPr>
            </a:br>
            <a:endParaRPr lang="fr-CA" dirty="0" smtClean="0">
              <a:latin typeface="Chalkboard"/>
            </a:endParaRPr>
          </a:p>
          <a:p>
            <a:r>
              <a:rPr lang="fr-CA" dirty="0" smtClean="0">
                <a:latin typeface="Chalkboard"/>
              </a:rPr>
              <a:t/>
            </a:r>
            <a:br>
              <a:rPr lang="fr-CA" dirty="0" smtClean="0">
                <a:latin typeface="Chalkboard"/>
              </a:rPr>
            </a:br>
            <a:r>
              <a:rPr lang="fr-CA" dirty="0" smtClean="0">
                <a:latin typeface="Segoe Print" panose="02000600000000000000" pitchFamily="2" charset="0"/>
              </a:rPr>
              <a:t>● </a:t>
            </a:r>
            <a:r>
              <a:rPr lang="fr-CA" sz="2000" dirty="0" smtClean="0">
                <a:latin typeface="Chalkboard"/>
              </a:rPr>
              <a:t>Il </a:t>
            </a:r>
            <a:r>
              <a:rPr lang="fr-CA" sz="2000" dirty="0">
                <a:latin typeface="Chalkboard"/>
              </a:rPr>
              <a:t>y a aussi une révision des chansons apprises dans les cours précédents</a:t>
            </a:r>
            <a:r>
              <a:rPr lang="fr-CA" sz="2000" dirty="0" smtClean="0">
                <a:latin typeface="Chalkboard"/>
              </a:rPr>
              <a:t>.</a:t>
            </a:r>
          </a:p>
          <a:p>
            <a:r>
              <a:rPr lang="fr-CA" sz="2000" dirty="0" smtClean="0">
                <a:latin typeface="Chalkboard"/>
              </a:rPr>
              <a:t/>
            </a:r>
            <a:br>
              <a:rPr lang="fr-CA" sz="2000" dirty="0" smtClean="0">
                <a:latin typeface="Chalkboard"/>
              </a:rPr>
            </a:br>
            <a:r>
              <a:rPr lang="fr-CA" sz="2000" dirty="0">
                <a:latin typeface="Segoe Print" panose="02000600000000000000" pitchFamily="2" charset="0"/>
              </a:rPr>
              <a:t>● </a:t>
            </a:r>
            <a:r>
              <a:rPr lang="fr-CA" sz="2000" dirty="0" smtClean="0">
                <a:latin typeface="Chalkboard"/>
              </a:rPr>
              <a:t>Pour finir, il y a la causerie, moment de discussion pour introduire le thème du cours.</a:t>
            </a:r>
            <a:br>
              <a:rPr lang="fr-CA" sz="2000" dirty="0" smtClean="0">
                <a:latin typeface="Chalkboard"/>
              </a:rPr>
            </a:br>
            <a:r>
              <a:rPr lang="fr-CA" sz="2000" dirty="0" smtClean="0">
                <a:latin typeface="Chalkboard"/>
              </a:rPr>
              <a:t/>
            </a:r>
            <a:br>
              <a:rPr lang="fr-CA" sz="2000" dirty="0" smtClean="0">
                <a:latin typeface="Chalkboard"/>
              </a:rPr>
            </a:br>
            <a:endParaRPr lang="fr-CA" sz="2000" dirty="0">
              <a:latin typeface="Chalkboard"/>
            </a:endParaRPr>
          </a:p>
        </p:txBody>
      </p:sp>
      <p:sp>
        <p:nvSpPr>
          <p:cNvPr id="9" name="Rectangle 8"/>
          <p:cNvSpPr/>
          <p:nvPr/>
        </p:nvSpPr>
        <p:spPr>
          <a:xfrm>
            <a:off x="2286001" y="2996952"/>
            <a:ext cx="4572000" cy="1846659"/>
          </a:xfrm>
          <a:prstGeom prst="rect">
            <a:avLst/>
          </a:prstGeom>
        </p:spPr>
        <p:txBody>
          <a:bodyPr>
            <a:spAutoFit/>
          </a:bodyPr>
          <a:lstStyle/>
          <a:p>
            <a:pPr algn="ctr"/>
            <a:r>
              <a:rPr lang="fr-CA" dirty="0" smtClean="0"/>
              <a:t/>
            </a:r>
            <a:br>
              <a:rPr lang="fr-CA" dirty="0" smtClean="0"/>
            </a:br>
            <a:r>
              <a:rPr lang="fr-CA" sz="2400" i="1" dirty="0" smtClean="0">
                <a:solidFill>
                  <a:srgbClr val="0070C0"/>
                </a:solidFill>
              </a:rPr>
              <a:t>Dansons</a:t>
            </a:r>
            <a:r>
              <a:rPr lang="fr-CA" sz="2400" i="1" dirty="0">
                <a:solidFill>
                  <a:srgbClr val="0070C0"/>
                </a:solidFill>
              </a:rPr>
              <a:t>, tout en rond </a:t>
            </a:r>
          </a:p>
          <a:p>
            <a:pPr algn="ctr"/>
            <a:r>
              <a:rPr lang="fr-CA" sz="2400" i="1" dirty="0">
                <a:solidFill>
                  <a:srgbClr val="0070C0"/>
                </a:solidFill>
              </a:rPr>
              <a:t>On va faire de la musique</a:t>
            </a:r>
          </a:p>
          <a:p>
            <a:pPr algn="ctr"/>
            <a:r>
              <a:rPr lang="fr-CA" sz="2400" i="1" dirty="0">
                <a:solidFill>
                  <a:srgbClr val="0070C0"/>
                </a:solidFill>
              </a:rPr>
              <a:t>Dansons tout en rond</a:t>
            </a:r>
          </a:p>
          <a:p>
            <a:pPr algn="ctr"/>
            <a:r>
              <a:rPr lang="fr-CA" sz="2400" i="1" dirty="0">
                <a:solidFill>
                  <a:srgbClr val="0070C0"/>
                </a:solidFill>
              </a:rPr>
              <a:t>Bienvenue dans sur ma planète</a:t>
            </a:r>
          </a:p>
        </p:txBody>
      </p:sp>
    </p:spTree>
    <p:extLst>
      <p:ext uri="{BB962C8B-B14F-4D97-AF65-F5344CB8AC3E}">
        <p14:creationId xmlns:p14="http://schemas.microsoft.com/office/powerpoint/2010/main" val="4469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194" y="520298"/>
            <a:ext cx="8229600" cy="1143000"/>
          </a:xfrm>
        </p:spPr>
        <p:txBody>
          <a:bodyPr>
            <a:normAutofit/>
          </a:bodyPr>
          <a:lstStyle/>
          <a:p>
            <a:r>
              <a:rPr lang="fr-CA" sz="6000" dirty="0" smtClean="0"/>
              <a:t>PERSONNAGES</a:t>
            </a:r>
            <a:endParaRPr lang="fr-CA" sz="6000" dirty="0"/>
          </a:p>
        </p:txBody>
      </p:sp>
      <p:pic>
        <p:nvPicPr>
          <p:cNvPr id="7" name="Espace réservé du contenu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913" r="2872" b="9927"/>
          <a:stretch/>
        </p:blipFill>
        <p:spPr>
          <a:xfrm>
            <a:off x="4648200" y="1801506"/>
            <a:ext cx="3922594" cy="2579427"/>
          </a:xfrm>
        </p:spPr>
      </p:pic>
      <p:pic>
        <p:nvPicPr>
          <p:cNvPr id="5" name="Espace réservé du contenu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11690"/>
          <a:stretch/>
        </p:blipFill>
        <p:spPr>
          <a:xfrm>
            <a:off x="457200" y="1800237"/>
            <a:ext cx="3896436" cy="2580696"/>
          </a:xfr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59255" t="34228" r="-896" b="36219"/>
          <a:stretch/>
        </p:blipFill>
        <p:spPr>
          <a:xfrm>
            <a:off x="2744337" y="4640702"/>
            <a:ext cx="3807725" cy="2026694"/>
          </a:xfrm>
          <a:prstGeom prst="rect">
            <a:avLst/>
          </a:prstGeom>
        </p:spPr>
      </p:pic>
    </p:spTree>
    <p:extLst>
      <p:ext uri="{BB962C8B-B14F-4D97-AF65-F5344CB8AC3E}">
        <p14:creationId xmlns:p14="http://schemas.microsoft.com/office/powerpoint/2010/main" val="1056555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431032"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6687" y="31494"/>
            <a:ext cx="2974602" cy="1822553"/>
          </a:xfrm>
        </p:spPr>
      </p:pic>
      <p:sp>
        <p:nvSpPr>
          <p:cNvPr id="8" name="Pensées 7"/>
          <p:cNvSpPr/>
          <p:nvPr/>
        </p:nvSpPr>
        <p:spPr>
          <a:xfrm rot="1191118">
            <a:off x="4313029" y="2462665"/>
            <a:ext cx="4211626" cy="3584190"/>
          </a:xfrm>
          <a:prstGeom prst="cloudCallout">
            <a:avLst>
              <a:gd name="adj1" fmla="val -160881"/>
              <a:gd name="adj2" fmla="val -18254"/>
            </a:avLst>
          </a:prstGeom>
          <a:solidFill>
            <a:srgbClr val="FF0000"/>
          </a:solidFill>
          <a:ln>
            <a:solidFill>
              <a:srgbClr val="FF0000"/>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200">
                <a:effectLst/>
                <a:ea typeface="MS PGothic" panose="020B0600070205080204" pitchFamily="34" charset="-128"/>
                <a:cs typeface="Times New Roman" panose="02020603050405020304" pitchFamily="18" charset="0"/>
              </a:rPr>
              <a:t> </a:t>
            </a:r>
          </a:p>
        </p:txBody>
      </p:sp>
      <p:sp>
        <p:nvSpPr>
          <p:cNvPr id="2" name="Rectangle 1"/>
          <p:cNvSpPr/>
          <p:nvPr/>
        </p:nvSpPr>
        <p:spPr>
          <a:xfrm>
            <a:off x="4252356" y="2979733"/>
            <a:ext cx="4572000" cy="2400657"/>
          </a:xfrm>
          <a:prstGeom prst="rect">
            <a:avLst/>
          </a:prstGeom>
        </p:spPr>
        <p:txBody>
          <a:bodyPr>
            <a:spAutoFit/>
          </a:bodyPr>
          <a:lstStyle/>
          <a:p>
            <a:pPr algn="ctr">
              <a:spcAft>
                <a:spcPts val="0"/>
              </a:spcAft>
            </a:pPr>
            <a:r>
              <a:rPr lang="fr-CA" sz="2500" u="sng"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Sphère du langage visé:</a:t>
            </a:r>
            <a:endParaRPr lang="fr-CA" sz="25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5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LA </a:t>
            </a:r>
            <a:r>
              <a:rPr lang="fr-CA" sz="25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COMMUNICATION</a:t>
            </a:r>
            <a:endParaRPr lang="fr-CA" sz="25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500" u="sng"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Aspects </a:t>
            </a:r>
            <a:r>
              <a:rPr lang="fr-CA" sz="2500" u="sng"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précis:</a:t>
            </a:r>
            <a:endParaRPr lang="fr-CA" sz="25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5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*Imitation</a:t>
            </a:r>
            <a:endParaRPr lang="fr-CA" sz="25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5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*Tour de </a:t>
            </a:r>
            <a:r>
              <a:rPr lang="fr-CA" sz="25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parole</a:t>
            </a:r>
            <a:br>
              <a:rPr lang="fr-CA" sz="25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fr-CA" sz="25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 Réponse adéquate</a:t>
            </a:r>
            <a:endParaRPr lang="fr-CA" sz="2500" dirty="0">
              <a:effectLst/>
              <a:latin typeface="Calibri" panose="020F050202020403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0273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2033" y="188640"/>
            <a:ext cx="5239494" cy="1325563"/>
          </a:xfrm>
        </p:spPr>
        <p:txBody>
          <a:bodyPr>
            <a:normAutofit fontScale="90000"/>
          </a:bodyPr>
          <a:lstStyle/>
          <a:p>
            <a:pPr algn="ctr"/>
            <a:r>
              <a:rPr lang="fr-CA" dirty="0" smtClean="0"/>
              <a:t>3-2-1, DÉCOLAGE !!! </a:t>
            </a:r>
            <a:br>
              <a:rPr lang="fr-CA" dirty="0" smtClean="0"/>
            </a:br>
            <a:r>
              <a:rPr lang="fr-CA" dirty="0" smtClean="0"/>
              <a:t>Période de transition</a:t>
            </a:r>
            <a:br>
              <a:rPr lang="fr-CA" dirty="0" smtClean="0"/>
            </a:br>
            <a:r>
              <a:rPr lang="fr-CA" sz="2000" dirty="0" smtClean="0"/>
              <a:t>(invitons les enfants à chanter en se déplaçant vers la prochaine planète) </a:t>
            </a:r>
            <a:endParaRPr lang="fr-CA" sz="2000"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5780" y="1571521"/>
            <a:ext cx="4292484" cy="3416818"/>
          </a:xfrm>
        </p:spPr>
      </p:pic>
      <p:sp>
        <p:nvSpPr>
          <p:cNvPr id="5" name="Rectangle 4"/>
          <p:cNvSpPr/>
          <p:nvPr/>
        </p:nvSpPr>
        <p:spPr>
          <a:xfrm>
            <a:off x="2516022" y="4806454"/>
            <a:ext cx="4572000" cy="2062103"/>
          </a:xfrm>
          <a:prstGeom prst="rect">
            <a:avLst/>
          </a:prstGeom>
        </p:spPr>
        <p:txBody>
          <a:bodyPr>
            <a:spAutoFit/>
          </a:bodyPr>
          <a:lstStyle/>
          <a:p>
            <a:pPr algn="ctr"/>
            <a:r>
              <a:rPr lang="fr-CA" sz="1600" i="1" dirty="0" smtClean="0">
                <a:solidFill>
                  <a:srgbClr val="0070C0"/>
                </a:solidFill>
              </a:rPr>
              <a:t>(</a:t>
            </a:r>
            <a:r>
              <a:rPr lang="fr-CA" sz="1600" i="1" dirty="0">
                <a:solidFill>
                  <a:srgbClr val="0070C0"/>
                </a:solidFill>
              </a:rPr>
              <a:t>S</a:t>
            </a:r>
            <a:r>
              <a:rPr lang="fr-CA" sz="1600" i="1" dirty="0" smtClean="0">
                <a:solidFill>
                  <a:srgbClr val="0070C0"/>
                </a:solidFill>
              </a:rPr>
              <a:t>ur </a:t>
            </a:r>
            <a:r>
              <a:rPr lang="fr-CA" sz="1600" i="1" dirty="0">
                <a:solidFill>
                  <a:srgbClr val="0070C0"/>
                </a:solidFill>
              </a:rPr>
              <a:t>l’air de </a:t>
            </a:r>
            <a:r>
              <a:rPr lang="fr-CA" sz="1600" i="1" dirty="0" err="1">
                <a:solidFill>
                  <a:srgbClr val="0070C0"/>
                </a:solidFill>
              </a:rPr>
              <a:t>DoDo</a:t>
            </a:r>
            <a:r>
              <a:rPr lang="fr-CA" sz="1600" i="1" dirty="0">
                <a:solidFill>
                  <a:srgbClr val="0070C0"/>
                </a:solidFill>
              </a:rPr>
              <a:t>, l’enfant Do</a:t>
            </a:r>
            <a:r>
              <a:rPr lang="fr-CA" sz="1600" i="1" dirty="0" smtClean="0">
                <a:solidFill>
                  <a:srgbClr val="0070C0"/>
                </a:solidFill>
              </a:rPr>
              <a:t>)</a:t>
            </a:r>
            <a:br>
              <a:rPr lang="fr-CA" sz="1600" i="1" dirty="0" smtClean="0">
                <a:solidFill>
                  <a:srgbClr val="0070C0"/>
                </a:solidFill>
              </a:rPr>
            </a:br>
            <a:endParaRPr lang="fr-CA" sz="1600" i="1" dirty="0">
              <a:solidFill>
                <a:srgbClr val="0070C0"/>
              </a:solidFill>
            </a:endParaRPr>
          </a:p>
          <a:p>
            <a:pPr algn="ctr"/>
            <a:r>
              <a:rPr lang="fr-CA" sz="2400" i="1" dirty="0">
                <a:solidFill>
                  <a:srgbClr val="0070C0"/>
                </a:solidFill>
              </a:rPr>
              <a:t>Marchons lentement</a:t>
            </a:r>
          </a:p>
          <a:p>
            <a:pPr algn="ctr"/>
            <a:r>
              <a:rPr lang="fr-CA" sz="2400" i="1" dirty="0">
                <a:solidFill>
                  <a:srgbClr val="0070C0"/>
                </a:solidFill>
              </a:rPr>
              <a:t>On va faire de la musique</a:t>
            </a:r>
          </a:p>
          <a:p>
            <a:pPr algn="ctr"/>
            <a:r>
              <a:rPr lang="fr-CA" sz="2400" i="1" dirty="0">
                <a:solidFill>
                  <a:srgbClr val="0070C0"/>
                </a:solidFill>
              </a:rPr>
              <a:t>Marchons lentement</a:t>
            </a:r>
          </a:p>
          <a:p>
            <a:pPr algn="ctr"/>
            <a:r>
              <a:rPr lang="fr-CA" sz="2400" i="1" dirty="0">
                <a:solidFill>
                  <a:srgbClr val="0070C0"/>
                </a:solidFill>
              </a:rPr>
              <a:t>Je jouerai d’un instrument</a:t>
            </a:r>
          </a:p>
        </p:txBody>
      </p:sp>
    </p:spTree>
    <p:extLst>
      <p:ext uri="{BB962C8B-B14F-4D97-AF65-F5344CB8AC3E}">
        <p14:creationId xmlns:p14="http://schemas.microsoft.com/office/powerpoint/2010/main" val="12128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251520" y="2204864"/>
            <a:ext cx="8723857" cy="4832092"/>
          </a:xfrm>
          <a:prstGeom prst="rect">
            <a:avLst/>
          </a:prstGeom>
          <a:noFill/>
        </p:spPr>
        <p:txBody>
          <a:bodyPr wrap="square" rtlCol="0">
            <a:spAutoFit/>
          </a:bodyPr>
          <a:lstStyle/>
          <a:p>
            <a:r>
              <a:rPr lang="fr-CA" sz="2800" b="1" dirty="0">
                <a:latin typeface="Chalkboard"/>
              </a:rPr>
              <a:t>2. «La planète des instruments» :</a:t>
            </a:r>
            <a:r>
              <a:rPr lang="fr-CA" sz="2800" dirty="0">
                <a:latin typeface="Chalkboard"/>
              </a:rPr>
              <a:t> </a:t>
            </a:r>
            <a:r>
              <a:rPr lang="fr-CA" sz="2000" dirty="0">
                <a:latin typeface="Chalkboard"/>
              </a:rPr>
              <a:t/>
            </a:r>
            <a:br>
              <a:rPr lang="fr-CA" sz="2000" dirty="0">
                <a:latin typeface="Chalkboard"/>
              </a:rPr>
            </a:br>
            <a:r>
              <a:rPr lang="fr-CA" sz="2000" dirty="0">
                <a:latin typeface="Chalkboard"/>
              </a:rPr>
              <a:t/>
            </a:r>
            <a:br>
              <a:rPr lang="fr-CA" sz="2000" dirty="0">
                <a:latin typeface="Chalkboard"/>
              </a:rPr>
            </a:br>
            <a:r>
              <a:rPr lang="fr-CA" sz="2000" dirty="0">
                <a:latin typeface="Chalkboard"/>
              </a:rPr>
              <a:t>Le lieu où l’enfant manipulera les instruments</a:t>
            </a:r>
            <a:r>
              <a:rPr lang="fr-CA" sz="2000" dirty="0" smtClean="0">
                <a:latin typeface="Chalkboard"/>
              </a:rPr>
              <a:t>.</a:t>
            </a:r>
            <a:br>
              <a:rPr lang="fr-CA" sz="2000" dirty="0" smtClean="0">
                <a:latin typeface="Chalkboard"/>
              </a:rPr>
            </a:br>
            <a:r>
              <a:rPr lang="fr-CA" sz="2000" dirty="0" smtClean="0">
                <a:latin typeface="Chalkboard"/>
              </a:rPr>
              <a:t/>
            </a:r>
            <a:br>
              <a:rPr lang="fr-CA" sz="2000" dirty="0" smtClean="0">
                <a:latin typeface="Chalkboard"/>
              </a:rPr>
            </a:br>
            <a:r>
              <a:rPr lang="fr-CA" sz="2000" dirty="0" smtClean="0">
                <a:latin typeface="Chalkboard"/>
              </a:rPr>
              <a:t>Il y a </a:t>
            </a:r>
            <a:r>
              <a:rPr lang="fr-CA" sz="2000" b="1" dirty="0" smtClean="0">
                <a:latin typeface="Chalkboard"/>
              </a:rPr>
              <a:t>5 groupes </a:t>
            </a:r>
            <a:r>
              <a:rPr lang="fr-CA" sz="2000" dirty="0" smtClean="0">
                <a:latin typeface="Chalkboard"/>
              </a:rPr>
              <a:t>d’instruments, soit 1 exploité par atelier: </a:t>
            </a:r>
            <a:br>
              <a:rPr lang="fr-CA" sz="2000" dirty="0" smtClean="0">
                <a:latin typeface="Chalkboard"/>
              </a:rPr>
            </a:br>
            <a:r>
              <a:rPr lang="fr-CA" sz="2000" dirty="0" smtClean="0">
                <a:latin typeface="Chalkboard"/>
              </a:rPr>
              <a:t/>
            </a:r>
            <a:br>
              <a:rPr lang="fr-CA" sz="2000" dirty="0" smtClean="0">
                <a:latin typeface="Chalkboard"/>
              </a:rPr>
            </a:br>
            <a:r>
              <a:rPr lang="fr-CA" sz="2000" dirty="0" smtClean="0">
                <a:latin typeface="Chalkboard"/>
              </a:rPr>
              <a:t>1- Instruments </a:t>
            </a:r>
            <a:r>
              <a:rPr lang="fr-CA" sz="2000" b="1" dirty="0" smtClean="0">
                <a:latin typeface="Chalkboard"/>
              </a:rPr>
              <a:t>frappés </a:t>
            </a:r>
            <a:r>
              <a:rPr lang="fr-CA" sz="2000" dirty="0" smtClean="0">
                <a:latin typeface="Chalkboard"/>
              </a:rPr>
              <a:t>(claves, tambourins et triangles)</a:t>
            </a:r>
            <a:br>
              <a:rPr lang="fr-CA" sz="2000" dirty="0" smtClean="0">
                <a:latin typeface="Chalkboard"/>
              </a:rPr>
            </a:br>
            <a:r>
              <a:rPr lang="fr-CA" sz="2000" dirty="0" smtClean="0">
                <a:latin typeface="Chalkboard"/>
              </a:rPr>
              <a:t>2- Instruments </a:t>
            </a:r>
            <a:r>
              <a:rPr lang="fr-CA" sz="2000" b="1" dirty="0" smtClean="0">
                <a:latin typeface="Chalkboard"/>
              </a:rPr>
              <a:t>secoués</a:t>
            </a:r>
            <a:r>
              <a:rPr lang="fr-CA" sz="2000" dirty="0" smtClean="0">
                <a:latin typeface="Chalkboard"/>
              </a:rPr>
              <a:t> (œufs, maracas,  grelots)</a:t>
            </a:r>
            <a:br>
              <a:rPr lang="fr-CA" sz="2000" dirty="0" smtClean="0">
                <a:latin typeface="Chalkboard"/>
              </a:rPr>
            </a:br>
            <a:r>
              <a:rPr lang="fr-CA" sz="2000" dirty="0" smtClean="0">
                <a:latin typeface="Chalkboard"/>
              </a:rPr>
              <a:t>3- Instruments</a:t>
            </a:r>
            <a:r>
              <a:rPr lang="fr-CA" sz="2000" b="1" dirty="0" smtClean="0">
                <a:latin typeface="Chalkboard"/>
              </a:rPr>
              <a:t> frottés </a:t>
            </a:r>
            <a:r>
              <a:rPr lang="fr-CA" sz="2000" dirty="0" smtClean="0">
                <a:latin typeface="Chalkboard"/>
              </a:rPr>
              <a:t>(blocs sablés, grenouilles </a:t>
            </a:r>
            <a:r>
              <a:rPr lang="fr-CA" sz="2000" dirty="0" err="1" smtClean="0">
                <a:latin typeface="Chalkboard"/>
              </a:rPr>
              <a:t>guiros</a:t>
            </a:r>
            <a:r>
              <a:rPr lang="fr-CA" sz="2000" dirty="0" smtClean="0">
                <a:latin typeface="Chalkboard"/>
              </a:rPr>
              <a:t>) </a:t>
            </a:r>
            <a:br>
              <a:rPr lang="fr-CA" sz="2000" dirty="0" smtClean="0">
                <a:latin typeface="Chalkboard"/>
              </a:rPr>
            </a:br>
            <a:r>
              <a:rPr lang="fr-CA" sz="2000" dirty="0" smtClean="0">
                <a:latin typeface="Chalkboard"/>
              </a:rPr>
              <a:t>4- Instruments</a:t>
            </a:r>
            <a:r>
              <a:rPr lang="fr-CA" sz="2000" b="1" dirty="0" smtClean="0">
                <a:latin typeface="Chalkboard"/>
              </a:rPr>
              <a:t> à corde </a:t>
            </a:r>
            <a:r>
              <a:rPr lang="fr-CA" sz="2000" dirty="0" smtClean="0">
                <a:latin typeface="Chalkboard"/>
              </a:rPr>
              <a:t>(guitare (1) et xylophone pour le piano)</a:t>
            </a:r>
            <a:br>
              <a:rPr lang="fr-CA" sz="2000" dirty="0" smtClean="0">
                <a:latin typeface="Chalkboard"/>
              </a:rPr>
            </a:br>
            <a:r>
              <a:rPr lang="fr-CA" sz="2000" dirty="0" smtClean="0">
                <a:latin typeface="Chalkboard"/>
              </a:rPr>
              <a:t>5- Instrument </a:t>
            </a:r>
            <a:r>
              <a:rPr lang="fr-CA" sz="2000" b="1" dirty="0" smtClean="0">
                <a:latin typeface="Chalkboard"/>
              </a:rPr>
              <a:t>à vent </a:t>
            </a:r>
            <a:r>
              <a:rPr lang="fr-CA" sz="2000" dirty="0" smtClean="0">
                <a:latin typeface="Chalkboard"/>
              </a:rPr>
              <a:t>(harmonicas, 1 flute à coulisse) </a:t>
            </a:r>
          </a:p>
          <a:p>
            <a:endParaRPr lang="fr-CA" sz="2000" dirty="0">
              <a:latin typeface="Chalkboard"/>
            </a:endParaRPr>
          </a:p>
          <a:p>
            <a:r>
              <a:rPr lang="fr-CA" sz="2000" dirty="0" smtClean="0">
                <a:latin typeface="Chalkboard"/>
              </a:rPr>
              <a:t>Les enfants palpent toujours l’instrument se trouvant sous la serviette d’abord. </a:t>
            </a:r>
            <a:br>
              <a:rPr lang="fr-CA" sz="2000" dirty="0" smtClean="0">
                <a:latin typeface="Chalkboard"/>
              </a:rPr>
            </a:br>
            <a:endParaRPr lang="fr-CA" sz="2000" dirty="0">
              <a:latin typeface="Chalkboard"/>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365" y="314855"/>
            <a:ext cx="3005079" cy="1529969"/>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409" y="2204864"/>
            <a:ext cx="1920063" cy="2012294"/>
          </a:xfrm>
          <a:prstGeom prst="rect">
            <a:avLst/>
          </a:prstGeom>
        </p:spPr>
      </p:pic>
    </p:spTree>
    <p:extLst>
      <p:ext uri="{BB962C8B-B14F-4D97-AF65-F5344CB8AC3E}">
        <p14:creationId xmlns:p14="http://schemas.microsoft.com/office/powerpoint/2010/main" val="4135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365" y="314855"/>
            <a:ext cx="3005079" cy="1529969"/>
          </a:xfrm>
          <a:prstGeom prst="rect">
            <a:avLst/>
          </a:prstGeom>
        </p:spPr>
      </p:pic>
      <p:sp>
        <p:nvSpPr>
          <p:cNvPr id="8" name="Pensées 7"/>
          <p:cNvSpPr/>
          <p:nvPr/>
        </p:nvSpPr>
        <p:spPr>
          <a:xfrm>
            <a:off x="3169284" y="2286000"/>
            <a:ext cx="4643075" cy="3735288"/>
          </a:xfrm>
          <a:prstGeom prst="cloudCallout">
            <a:avLst>
              <a:gd name="adj1" fmla="val -111552"/>
              <a:gd name="adj2" fmla="val -80818"/>
            </a:avLst>
          </a:prstGeom>
          <a:solidFill>
            <a:srgbClr val="3366FF"/>
          </a:solidFill>
          <a:ln>
            <a:solidFill>
              <a:srgbClr val="3366FF"/>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200">
                <a:effectLst/>
                <a:ea typeface="MS PGothic" panose="020B0600070205080204" pitchFamily="34" charset="-128"/>
                <a:cs typeface="Times New Roman" panose="02020603050405020304" pitchFamily="18" charset="0"/>
              </a:rPr>
              <a:t> </a:t>
            </a:r>
          </a:p>
        </p:txBody>
      </p:sp>
      <p:sp>
        <p:nvSpPr>
          <p:cNvPr id="2" name="Rectangle 1"/>
          <p:cNvSpPr/>
          <p:nvPr/>
        </p:nvSpPr>
        <p:spPr>
          <a:xfrm>
            <a:off x="2987824" y="2708920"/>
            <a:ext cx="4572000" cy="2554545"/>
          </a:xfrm>
          <a:prstGeom prst="rect">
            <a:avLst/>
          </a:prstGeom>
        </p:spPr>
        <p:txBody>
          <a:bodyPr>
            <a:spAutoFit/>
          </a:bodyPr>
          <a:lstStyle/>
          <a:p>
            <a:pPr algn="ctr">
              <a:spcAft>
                <a:spcPts val="0"/>
              </a:spcAft>
            </a:pPr>
            <a:r>
              <a:rPr lang="fr-CA" sz="2000" u="sng"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Sphère du langage visé :</a:t>
            </a:r>
            <a:endParaRPr lang="fr-CA" sz="20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0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LA COMPRÉHENSION</a:t>
            </a:r>
            <a:endParaRPr lang="fr-CA" sz="20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0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 </a:t>
            </a:r>
            <a:endParaRPr lang="fr-CA" sz="20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000" u="sng"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Aspects précis:</a:t>
            </a:r>
            <a:endParaRPr lang="fr-CA" sz="20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0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 Comprendre des questions</a:t>
            </a:r>
            <a:endParaRPr lang="fr-CA" sz="20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0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 Comprendre des concepts</a:t>
            </a:r>
            <a:endParaRPr lang="fr-CA" sz="20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0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 Association (nom-instrument)</a:t>
            </a:r>
            <a:endParaRPr lang="fr-CA" sz="20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0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 Catégorisation (instrument-classe)</a:t>
            </a:r>
            <a:endParaRPr lang="fr-CA" sz="2000" dirty="0">
              <a:effectLst/>
              <a:latin typeface="Calibri" panose="020F050202020403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39667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243339" y="2133630"/>
            <a:ext cx="8723857" cy="4524315"/>
          </a:xfrm>
          <a:prstGeom prst="rect">
            <a:avLst/>
          </a:prstGeom>
          <a:noFill/>
        </p:spPr>
        <p:txBody>
          <a:bodyPr wrap="square" rtlCol="0">
            <a:spAutoFit/>
          </a:bodyPr>
          <a:lstStyle/>
          <a:p>
            <a:r>
              <a:rPr lang="fr-CA" sz="2400" b="1" dirty="0">
                <a:latin typeface="Chalkboard"/>
              </a:rPr>
              <a:t>3. «La planète de la chanson» :</a:t>
            </a:r>
            <a:r>
              <a:rPr lang="fr-CA" sz="2400" dirty="0">
                <a:latin typeface="Chalkboard"/>
              </a:rPr>
              <a:t> </a:t>
            </a:r>
          </a:p>
          <a:p>
            <a:r>
              <a:rPr lang="fr-CA" dirty="0" smtClean="0">
                <a:latin typeface="Chalkboard"/>
              </a:rPr>
              <a:t/>
            </a:r>
            <a:br>
              <a:rPr lang="fr-CA" dirty="0" smtClean="0">
                <a:latin typeface="Chalkboard"/>
              </a:rPr>
            </a:br>
            <a:r>
              <a:rPr lang="fr-CA" sz="1900" dirty="0" smtClean="0">
                <a:latin typeface="Chalkboard"/>
              </a:rPr>
              <a:t>Pour réchauffer leur voix, les enfants doivent </a:t>
            </a:r>
            <a:r>
              <a:rPr lang="fr-CA" sz="1900" b="1" dirty="0" smtClean="0">
                <a:latin typeface="Chalkboard"/>
              </a:rPr>
              <a:t>appeler le soleil des voyelles avec l’éducatrice</a:t>
            </a:r>
            <a:r>
              <a:rPr lang="fr-CA" sz="1900" dirty="0" smtClean="0">
                <a:latin typeface="Chalkboard"/>
              </a:rPr>
              <a:t>. </a:t>
            </a:r>
          </a:p>
          <a:p>
            <a:endParaRPr lang="fr-CA" sz="1900" dirty="0" smtClean="0">
              <a:latin typeface="Chalkboard"/>
            </a:endParaRPr>
          </a:p>
          <a:p>
            <a:endParaRPr lang="fr-CA" sz="1900" dirty="0" smtClean="0">
              <a:latin typeface="Chalkboard"/>
            </a:endParaRPr>
          </a:p>
          <a:p>
            <a:endParaRPr lang="fr-CA" sz="1900" dirty="0" smtClean="0">
              <a:latin typeface="Chalkboard"/>
            </a:endParaRPr>
          </a:p>
          <a:p>
            <a:endParaRPr lang="fr-CA" sz="1900" dirty="0" smtClean="0">
              <a:latin typeface="Chalkboard"/>
            </a:endParaRPr>
          </a:p>
          <a:p>
            <a:endParaRPr lang="fr-CA" sz="1900" dirty="0" smtClean="0">
              <a:latin typeface="Chalkboard"/>
            </a:endParaRPr>
          </a:p>
          <a:p>
            <a:endParaRPr lang="fr-CA" sz="1900" dirty="0" smtClean="0">
              <a:latin typeface="Chalkboard"/>
            </a:endParaRPr>
          </a:p>
          <a:p>
            <a:endParaRPr lang="fr-CA" sz="1900" dirty="0" smtClean="0">
              <a:latin typeface="Chalkboard"/>
            </a:endParaRPr>
          </a:p>
          <a:p>
            <a:r>
              <a:rPr lang="fr-CA" sz="1900" dirty="0" smtClean="0">
                <a:latin typeface="Chalkboard"/>
              </a:rPr>
              <a:t>      Le lieu où l’enfant fera l’apprentissage de </a:t>
            </a:r>
            <a:r>
              <a:rPr lang="fr-CA" sz="1900" b="1" dirty="0" smtClean="0">
                <a:latin typeface="Chalkboard"/>
              </a:rPr>
              <a:t>la chanson de la semaine :</a:t>
            </a:r>
            <a:r>
              <a:rPr lang="fr-CA" sz="1900" dirty="0" smtClean="0">
                <a:latin typeface="Chalkboard"/>
              </a:rPr>
              <a:t/>
            </a:r>
            <a:br>
              <a:rPr lang="fr-CA" sz="1900" dirty="0" smtClean="0">
                <a:latin typeface="Chalkboard"/>
              </a:rPr>
            </a:br>
            <a:r>
              <a:rPr lang="fr-CA" sz="1900" dirty="0" smtClean="0">
                <a:latin typeface="Chalkboard"/>
              </a:rPr>
              <a:t>(Tourne, petit moulin, meunier tu dors, monsieur l’ours, le roi et le petit prince, sur le plancher, une araignée, la pluie tombe) et où il bougera dans l’espace. </a:t>
            </a:r>
          </a:p>
          <a:p>
            <a:endParaRPr lang="fr-CA" dirty="0">
              <a:latin typeface="Chalkboard"/>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735" y="302665"/>
            <a:ext cx="2968506" cy="154216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593" y="3274862"/>
            <a:ext cx="2026623" cy="2118742"/>
          </a:xfrm>
          <a:prstGeom prst="rect">
            <a:avLst/>
          </a:prstGeom>
        </p:spPr>
      </p:pic>
      <p:sp>
        <p:nvSpPr>
          <p:cNvPr id="3" name="ZoneTexte 2"/>
          <p:cNvSpPr txBox="1"/>
          <p:nvPr/>
        </p:nvSpPr>
        <p:spPr>
          <a:xfrm>
            <a:off x="4067944" y="4126483"/>
            <a:ext cx="3027136" cy="369332"/>
          </a:xfrm>
          <a:prstGeom prst="rect">
            <a:avLst/>
          </a:prstGeom>
          <a:noFill/>
        </p:spPr>
        <p:txBody>
          <a:bodyPr wrap="square" rtlCol="0">
            <a:spAutoFit/>
          </a:bodyPr>
          <a:lstStyle/>
          <a:p>
            <a:r>
              <a:rPr lang="fr-CA" dirty="0" err="1" smtClean="0">
                <a:solidFill>
                  <a:schemeClr val="bg1"/>
                </a:solidFill>
              </a:rPr>
              <a:t>lajoiedeparler</a:t>
            </a:r>
            <a:endParaRPr lang="fr-CA" dirty="0">
              <a:solidFill>
                <a:schemeClr val="bg1"/>
              </a:solidFill>
            </a:endParaRPr>
          </a:p>
        </p:txBody>
      </p:sp>
    </p:spTree>
    <p:extLst>
      <p:ext uri="{BB962C8B-B14F-4D97-AF65-F5344CB8AC3E}">
        <p14:creationId xmlns:p14="http://schemas.microsoft.com/office/powerpoint/2010/main" val="233156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735" y="302665"/>
            <a:ext cx="2968506" cy="1542160"/>
          </a:xfrm>
          <a:prstGeom prst="rect">
            <a:avLst/>
          </a:prstGeom>
        </p:spPr>
      </p:pic>
      <p:sp>
        <p:nvSpPr>
          <p:cNvPr id="8" name="Pensées 7"/>
          <p:cNvSpPr/>
          <p:nvPr/>
        </p:nvSpPr>
        <p:spPr>
          <a:xfrm rot="10800000">
            <a:off x="107504" y="2123013"/>
            <a:ext cx="4283967" cy="3456585"/>
          </a:xfrm>
          <a:prstGeom prst="cloudCallout">
            <a:avLst>
              <a:gd name="adj1" fmla="val -160073"/>
              <a:gd name="adj2" fmla="val -102025"/>
            </a:avLst>
          </a:prstGeom>
          <a:solidFill>
            <a:srgbClr val="28BCAC"/>
          </a:solidFill>
          <a:ln>
            <a:solidFill>
              <a:srgbClr val="28BCAC"/>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200">
                <a:effectLst/>
                <a:ea typeface="MS PGothic" panose="020B0600070205080204" pitchFamily="34" charset="-128"/>
                <a:cs typeface="Times New Roman" panose="02020603050405020304" pitchFamily="18" charset="0"/>
              </a:rPr>
              <a:t> </a:t>
            </a:r>
          </a:p>
        </p:txBody>
      </p:sp>
      <p:sp>
        <p:nvSpPr>
          <p:cNvPr id="3" name="Rectangle 2"/>
          <p:cNvSpPr/>
          <p:nvPr/>
        </p:nvSpPr>
        <p:spPr>
          <a:xfrm>
            <a:off x="171570" y="3073765"/>
            <a:ext cx="4572000" cy="1200329"/>
          </a:xfrm>
          <a:prstGeom prst="rect">
            <a:avLst/>
          </a:prstGeom>
        </p:spPr>
        <p:txBody>
          <a:bodyPr>
            <a:spAutoFit/>
          </a:bodyPr>
          <a:lstStyle/>
          <a:p>
            <a:pPr algn="ctr">
              <a:spcAft>
                <a:spcPts val="0"/>
              </a:spcAft>
            </a:pPr>
            <a:r>
              <a:rPr lang="fr-CA" sz="2400" u="sng"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Sphère du langage visé </a:t>
            </a:r>
          </a:p>
          <a:p>
            <a:pPr algn="ctr">
              <a:spcAft>
                <a:spcPts val="0"/>
              </a:spcAft>
            </a:pPr>
            <a:r>
              <a:rPr lang="fr-CA" sz="24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LES </a:t>
            </a:r>
            <a:r>
              <a:rPr lang="fr-CA" sz="24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SONS</a:t>
            </a:r>
            <a:endParaRPr lang="fr-CA" sz="24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4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 </a:t>
            </a:r>
            <a:endParaRPr lang="fr-CA" sz="2400" dirty="0">
              <a:latin typeface="Calibri" panose="020F0502020204030204" pitchFamily="34" charset="0"/>
              <a:ea typeface="MS PGothic" panose="020B0600070205080204" pitchFamily="34" charset="-128"/>
              <a:cs typeface="Times New Roman" panose="02020603050405020304" pitchFamily="18" charset="0"/>
            </a:endParaRPr>
          </a:p>
        </p:txBody>
      </p:sp>
      <p:sp>
        <p:nvSpPr>
          <p:cNvPr id="5" name="Ellipse 4"/>
          <p:cNvSpPr/>
          <p:nvPr/>
        </p:nvSpPr>
        <p:spPr>
          <a:xfrm>
            <a:off x="4599553" y="2242864"/>
            <a:ext cx="4220919" cy="4147955"/>
          </a:xfrm>
          <a:prstGeom prst="ellipse">
            <a:avLst/>
          </a:prstGeom>
          <a:solidFill>
            <a:srgbClr val="42D1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fr-CA" sz="2200" u="sng"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Aspects précis</a:t>
            </a:r>
            <a:r>
              <a:rPr lang="fr-CA" sz="2200" u="sng"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a:t>
            </a:r>
            <a:endParaRPr lang="fr-CA" sz="22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2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*Segmenter un mot</a:t>
            </a:r>
            <a:endParaRPr lang="fr-CA" sz="2200" dirty="0">
              <a:latin typeface="Calibri" panose="020F0502020204030204" pitchFamily="34" charset="0"/>
              <a:ea typeface="MS PGothic" panose="020B0600070205080204" pitchFamily="34" charset="-128"/>
              <a:cs typeface="Times New Roman" panose="02020603050405020304" pitchFamily="18" charset="0"/>
            </a:endParaRPr>
          </a:p>
          <a:p>
            <a:pPr algn="ctr"/>
            <a:r>
              <a:rPr lang="fr-CA" sz="22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    en syllabes</a:t>
            </a:r>
          </a:p>
          <a:p>
            <a:pPr algn="ctr">
              <a:spcAft>
                <a:spcPts val="0"/>
              </a:spcAft>
            </a:pPr>
            <a:r>
              <a:rPr lang="fr-CA" sz="22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*Catégoriser les mots</a:t>
            </a:r>
            <a:endParaRPr lang="fr-CA" sz="2200" dirty="0">
              <a:latin typeface="Calibri" panose="020F0502020204030204" pitchFamily="34" charset="0"/>
              <a:ea typeface="MS PGothic" panose="020B0600070205080204" pitchFamily="34" charset="-128"/>
              <a:cs typeface="Times New Roman" panose="02020603050405020304" pitchFamily="18" charset="0"/>
            </a:endParaRPr>
          </a:p>
          <a:p>
            <a:pPr algn="ctr">
              <a:spcAft>
                <a:spcPts val="0"/>
              </a:spcAft>
            </a:pPr>
            <a:r>
              <a:rPr lang="fr-CA" sz="2200" dirty="0">
                <a:solidFill>
                  <a:srgbClr val="FFFFFF"/>
                </a:solidFill>
                <a:latin typeface="Calibri" panose="020F0502020204030204" pitchFamily="34" charset="0"/>
                <a:ea typeface="MS PGothic" panose="020B0600070205080204" pitchFamily="34" charset="-128"/>
                <a:cs typeface="Times New Roman" panose="02020603050405020304" pitchFamily="18" charset="0"/>
              </a:rPr>
              <a:t>en </a:t>
            </a:r>
            <a:r>
              <a:rPr lang="fr-CA" sz="22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syllabes</a:t>
            </a:r>
            <a:br>
              <a:rPr lang="fr-CA" sz="22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fr-CA" sz="22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*Associer des mots qui riment</a:t>
            </a:r>
            <a:br>
              <a:rPr lang="fr-CA" sz="22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fr-CA" sz="22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*Isoler les syllabes d’un mot</a:t>
            </a:r>
            <a:br>
              <a:rPr lang="fr-CA" sz="22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br>
            <a:r>
              <a:rPr lang="fr-CA" sz="2200" dirty="0" smtClean="0">
                <a:solidFill>
                  <a:srgbClr val="FFFFFF"/>
                </a:solidFill>
                <a:latin typeface="Calibri" panose="020F0502020204030204" pitchFamily="34" charset="0"/>
                <a:ea typeface="MS PGothic" panose="020B0600070205080204" pitchFamily="34" charset="-128"/>
                <a:cs typeface="Times New Roman" panose="02020603050405020304" pitchFamily="18" charset="0"/>
              </a:rPr>
              <a:t>*Segmenter une phrase en mot</a:t>
            </a:r>
            <a:endParaRPr lang="fr-CA" sz="2200" dirty="0">
              <a:latin typeface="Calibri" panose="020F0502020204030204" pitchFamily="34" charset="0"/>
              <a:ea typeface="MS PGothic" panose="020B0600070205080204" pitchFamily="34" charset="-128"/>
              <a:cs typeface="Times New Roman" panose="02020603050405020304" pitchFamily="18" charset="0"/>
            </a:endParaRPr>
          </a:p>
          <a:p>
            <a:pPr algn="ctr"/>
            <a:endParaRPr lang="fr-CA" dirty="0"/>
          </a:p>
        </p:txBody>
      </p:sp>
    </p:spTree>
    <p:extLst>
      <p:ext uri="{BB962C8B-B14F-4D97-AF65-F5344CB8AC3E}">
        <p14:creationId xmlns:p14="http://schemas.microsoft.com/office/powerpoint/2010/main" val="38155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3" name="Rectangle à coins arrondis 2"/>
          <p:cNvSpPr/>
          <p:nvPr/>
        </p:nvSpPr>
        <p:spPr>
          <a:xfrm>
            <a:off x="0" y="3429000"/>
            <a:ext cx="9144000"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p:cNvSpPr txBox="1"/>
          <p:nvPr/>
        </p:nvSpPr>
        <p:spPr>
          <a:xfrm>
            <a:off x="0" y="1844824"/>
            <a:ext cx="9144000" cy="41857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2100" b="1" dirty="0" smtClean="0">
                <a:latin typeface="Chalkboard"/>
              </a:rPr>
              <a:t>Une structure, un concept intégral et une tonne d’activités pour la stimulation par la musique ! À reproduire sans cesse au quotidien… </a:t>
            </a:r>
            <a:r>
              <a:rPr lang="fr-CA" sz="2100" dirty="0" smtClean="0">
                <a:latin typeface="Chalkboard"/>
              </a:rPr>
              <a:t/>
            </a:r>
            <a:br>
              <a:rPr lang="fr-CA" sz="2100" dirty="0" smtClean="0">
                <a:latin typeface="Chalkboard"/>
              </a:rPr>
            </a:br>
            <a:r>
              <a:rPr lang="fr-CA" sz="2100" dirty="0" smtClean="0">
                <a:latin typeface="Chalkboard"/>
              </a:rPr>
              <a:t/>
            </a:r>
            <a:br>
              <a:rPr lang="fr-CA" sz="2100" dirty="0" smtClean="0">
                <a:latin typeface="Chalkboard"/>
              </a:rPr>
            </a:br>
            <a:r>
              <a:rPr lang="fr-CA" sz="2100" u="sng" dirty="0" smtClean="0">
                <a:latin typeface="Chalkboard"/>
              </a:rPr>
              <a:t>Vous repartirez avec :</a:t>
            </a:r>
            <a:r>
              <a:rPr lang="fr-CA" sz="2100" b="1" dirty="0" smtClean="0">
                <a:latin typeface="Chalkboard"/>
              </a:rPr>
              <a:t/>
            </a:r>
            <a:br>
              <a:rPr lang="fr-CA" sz="2100" b="1" dirty="0" smtClean="0">
                <a:latin typeface="Chalkboard"/>
              </a:rPr>
            </a:br>
            <a:r>
              <a:rPr lang="fr-CA" sz="2100" dirty="0" smtClean="0">
                <a:latin typeface="Chalkboard"/>
              </a:rPr>
              <a:t/>
            </a:r>
            <a:br>
              <a:rPr lang="fr-CA" sz="2100" dirty="0" smtClean="0">
                <a:latin typeface="Chalkboard"/>
              </a:rPr>
            </a:br>
            <a:r>
              <a:rPr lang="fr-CA" sz="2100" dirty="0" smtClean="0">
                <a:latin typeface="Segoe Print" panose="02000600000000000000" pitchFamily="2" charset="0"/>
              </a:rPr>
              <a:t>● </a:t>
            </a:r>
            <a:r>
              <a:rPr lang="fr-CA" sz="2400" dirty="0" smtClean="0">
                <a:latin typeface="Chalkboard"/>
              </a:rPr>
              <a:t>La </a:t>
            </a:r>
            <a:r>
              <a:rPr lang="fr-CA" sz="2400" dirty="0">
                <a:latin typeface="Chalkboard"/>
              </a:rPr>
              <a:t>compréhension des liens entre le langage et la musique</a:t>
            </a:r>
            <a:r>
              <a:rPr lang="fr-CA" sz="2100" dirty="0" smtClean="0">
                <a:latin typeface="Chalkboard"/>
              </a:rPr>
              <a:t/>
            </a:r>
            <a:br>
              <a:rPr lang="fr-CA" sz="2100" dirty="0" smtClean="0">
                <a:latin typeface="Chalkboard"/>
              </a:rPr>
            </a:br>
            <a:r>
              <a:rPr lang="fr-CA" sz="2800" dirty="0">
                <a:latin typeface="Segoe Print" panose="02000600000000000000" pitchFamily="2" charset="0"/>
              </a:rPr>
              <a:t>● </a:t>
            </a:r>
            <a:r>
              <a:rPr lang="fr-CA" sz="2500" dirty="0" smtClean="0">
                <a:latin typeface="Chalkboard"/>
              </a:rPr>
              <a:t>La </a:t>
            </a:r>
            <a:r>
              <a:rPr lang="fr-CA" sz="2500" dirty="0">
                <a:latin typeface="Chalkboard"/>
              </a:rPr>
              <a:t>raison derrière les interventions </a:t>
            </a:r>
            <a:r>
              <a:rPr lang="fr-CA" sz="2500" dirty="0" smtClean="0">
                <a:latin typeface="Chalkboard"/>
              </a:rPr>
              <a:t/>
            </a:r>
            <a:br>
              <a:rPr lang="fr-CA" sz="2500" dirty="0" smtClean="0">
                <a:latin typeface="Chalkboard"/>
              </a:rPr>
            </a:br>
            <a:r>
              <a:rPr lang="fr-CA" sz="2800" dirty="0">
                <a:latin typeface="Segoe Print" panose="02000600000000000000" pitchFamily="2" charset="0"/>
              </a:rPr>
              <a:t>● </a:t>
            </a:r>
            <a:r>
              <a:rPr lang="fr-CA" sz="2500" dirty="0" smtClean="0">
                <a:latin typeface="Chalkboard"/>
              </a:rPr>
              <a:t>Des outils concrets pour une stimulation du langage précise</a:t>
            </a:r>
            <a:br>
              <a:rPr lang="fr-CA" sz="2500" dirty="0" smtClean="0">
                <a:latin typeface="Chalkboard"/>
              </a:rPr>
            </a:br>
            <a:r>
              <a:rPr lang="fr-CA" sz="2800" dirty="0">
                <a:latin typeface="Segoe Print" panose="02000600000000000000" pitchFamily="2" charset="0"/>
              </a:rPr>
              <a:t>● </a:t>
            </a:r>
            <a:r>
              <a:rPr lang="fr-CA" sz="2500" dirty="0" smtClean="0">
                <a:latin typeface="Chalkboard"/>
              </a:rPr>
              <a:t>Du pratico-pratique (mise en application avec modèle) </a:t>
            </a:r>
          </a:p>
          <a:p>
            <a:r>
              <a:rPr lang="fr-CA" sz="2800" dirty="0">
                <a:latin typeface="Segoe Print" panose="02000600000000000000" pitchFamily="2" charset="0"/>
              </a:rPr>
              <a:t>● </a:t>
            </a:r>
            <a:r>
              <a:rPr lang="fr-CA" sz="2500" dirty="0" smtClean="0">
                <a:latin typeface="Chalkboard"/>
              </a:rPr>
              <a:t>Et plus encore…</a:t>
            </a:r>
          </a:p>
          <a:p>
            <a:endParaRPr lang="fr-CA" sz="2500" dirty="0">
              <a:latin typeface="Chalkboard"/>
            </a:endParaRPr>
          </a:p>
        </p:txBody>
      </p:sp>
    </p:spTree>
    <p:extLst>
      <p:ext uri="{BB962C8B-B14F-4D97-AF65-F5344CB8AC3E}">
        <p14:creationId xmlns:p14="http://schemas.microsoft.com/office/powerpoint/2010/main" val="2575891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174156" y="2276872"/>
            <a:ext cx="8723857" cy="3170099"/>
          </a:xfrm>
          <a:prstGeom prst="rect">
            <a:avLst/>
          </a:prstGeom>
          <a:noFill/>
        </p:spPr>
        <p:txBody>
          <a:bodyPr wrap="square" rtlCol="0">
            <a:spAutoFit/>
          </a:bodyPr>
          <a:lstStyle/>
          <a:p>
            <a:r>
              <a:rPr lang="fr-CA" sz="2800" b="1" dirty="0" smtClean="0">
                <a:latin typeface="Chalkboard"/>
              </a:rPr>
              <a:t>Activités de conscientisation :</a:t>
            </a:r>
          </a:p>
          <a:p>
            <a:endParaRPr lang="fr-CA" sz="2800" dirty="0">
              <a:latin typeface="Chalkboard"/>
            </a:endParaRPr>
          </a:p>
          <a:p>
            <a:pPr marL="342900" indent="-342900">
              <a:buFontTx/>
              <a:buChar char="-"/>
            </a:pPr>
            <a:r>
              <a:rPr lang="fr-CA" sz="2500" dirty="0" smtClean="0">
                <a:latin typeface="Chalkboard"/>
              </a:rPr>
              <a:t>Conscience phonologique</a:t>
            </a:r>
          </a:p>
          <a:p>
            <a:pPr marL="342900" indent="-342900">
              <a:buFontTx/>
              <a:buChar char="-"/>
            </a:pPr>
            <a:r>
              <a:rPr lang="fr-CA" sz="2500" dirty="0" smtClean="0">
                <a:latin typeface="Chalkboard"/>
              </a:rPr>
              <a:t>Diviser les mots en syllabes</a:t>
            </a:r>
          </a:p>
          <a:p>
            <a:pPr marL="342900" indent="-342900">
              <a:buFontTx/>
              <a:buChar char="-"/>
            </a:pPr>
            <a:r>
              <a:rPr lang="fr-CA" sz="2500" dirty="0">
                <a:latin typeface="Chalkboard"/>
              </a:rPr>
              <a:t>Les </a:t>
            </a:r>
            <a:r>
              <a:rPr lang="fr-CA" sz="2500" dirty="0" smtClean="0">
                <a:latin typeface="Chalkboard"/>
              </a:rPr>
              <a:t>phonèmes </a:t>
            </a:r>
            <a:endParaRPr lang="fr-CA" sz="2500" dirty="0">
              <a:latin typeface="Chalkboard"/>
            </a:endParaRPr>
          </a:p>
          <a:p>
            <a:endParaRPr lang="fr-CA" sz="2300" dirty="0" smtClean="0">
              <a:latin typeface="Chalkboard"/>
            </a:endParaRPr>
          </a:p>
          <a:p>
            <a:r>
              <a:rPr lang="fr-CA" sz="2300" dirty="0" smtClean="0">
                <a:latin typeface="Chalkboard"/>
              </a:rPr>
              <a:t/>
            </a:r>
            <a:br>
              <a:rPr lang="fr-CA" sz="2300" dirty="0" smtClean="0">
                <a:latin typeface="Chalkboard"/>
              </a:rPr>
            </a:br>
            <a:r>
              <a:rPr lang="fr-CA" sz="2300" dirty="0" smtClean="0">
                <a:latin typeface="Chalkboard"/>
              </a:rPr>
              <a:t> </a:t>
            </a:r>
            <a:endParaRPr lang="fr-CA" sz="2300" dirty="0">
              <a:latin typeface="Chalkboard"/>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735" y="302665"/>
            <a:ext cx="2968506" cy="1542160"/>
          </a:xfrm>
          <a:prstGeom prst="rect">
            <a:avLst/>
          </a:prstGeom>
        </p:spPr>
      </p:pic>
      <p:sp>
        <p:nvSpPr>
          <p:cNvPr id="3" name="Ellipse 2"/>
          <p:cNvSpPr/>
          <p:nvPr/>
        </p:nvSpPr>
        <p:spPr>
          <a:xfrm>
            <a:off x="4932040" y="2251954"/>
            <a:ext cx="4175169" cy="2334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4" name="Ellipse 3"/>
          <p:cNvSpPr/>
          <p:nvPr/>
        </p:nvSpPr>
        <p:spPr>
          <a:xfrm>
            <a:off x="6302959" y="4345928"/>
            <a:ext cx="2376264" cy="1445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6285407" y="4449943"/>
            <a:ext cx="2520280" cy="984885"/>
          </a:xfrm>
          <a:prstGeom prst="rect">
            <a:avLst/>
          </a:prstGeom>
          <a:noFill/>
        </p:spPr>
        <p:txBody>
          <a:bodyPr wrap="square" rtlCol="0">
            <a:spAutoFit/>
          </a:bodyPr>
          <a:lstStyle/>
          <a:p>
            <a:pPr algn="ctr"/>
            <a:r>
              <a:rPr lang="fr-CA" dirty="0" smtClean="0"/>
              <a:t/>
            </a:r>
            <a:br>
              <a:rPr lang="fr-CA" dirty="0" smtClean="0"/>
            </a:br>
            <a:r>
              <a:rPr lang="fr-CA" dirty="0" smtClean="0"/>
              <a:t>  </a:t>
            </a:r>
            <a:r>
              <a:rPr lang="fr-CA" sz="2000" b="1" dirty="0" smtClean="0">
                <a:latin typeface="Chalkboard"/>
              </a:rPr>
              <a:t>Conscience                   </a:t>
            </a:r>
            <a:r>
              <a:rPr lang="fr-CA" sz="2000" b="1" dirty="0" err="1" smtClean="0">
                <a:latin typeface="Chalkboard"/>
              </a:rPr>
              <a:t>Phonèmique</a:t>
            </a:r>
            <a:r>
              <a:rPr lang="fr-CA" sz="2000" b="1" dirty="0" smtClean="0">
                <a:latin typeface="Chalkboard"/>
              </a:rPr>
              <a:t> </a:t>
            </a:r>
            <a:endParaRPr lang="fr-CA" sz="2000" b="1" dirty="0">
              <a:latin typeface="Chalkboard"/>
            </a:endParaRPr>
          </a:p>
        </p:txBody>
      </p:sp>
      <p:sp>
        <p:nvSpPr>
          <p:cNvPr id="10" name="ZoneTexte 9"/>
          <p:cNvSpPr txBox="1"/>
          <p:nvPr/>
        </p:nvSpPr>
        <p:spPr>
          <a:xfrm>
            <a:off x="5652120" y="2428481"/>
            <a:ext cx="2592288" cy="1938992"/>
          </a:xfrm>
          <a:prstGeom prst="rect">
            <a:avLst/>
          </a:prstGeom>
          <a:noFill/>
        </p:spPr>
        <p:txBody>
          <a:bodyPr wrap="square" rtlCol="0">
            <a:spAutoFit/>
          </a:bodyPr>
          <a:lstStyle/>
          <a:p>
            <a:pPr algn="ctr"/>
            <a:r>
              <a:rPr lang="fr-CA" sz="2400" b="1" dirty="0">
                <a:latin typeface="Chalkboard"/>
              </a:rPr>
              <a:t>Conscience </a:t>
            </a:r>
            <a:r>
              <a:rPr lang="fr-CA" sz="2400" b="1" dirty="0" smtClean="0">
                <a:latin typeface="Chalkboard"/>
              </a:rPr>
              <a:t>phonologique :</a:t>
            </a:r>
            <a:r>
              <a:rPr lang="fr-CA" sz="2400" b="1" dirty="0">
                <a:latin typeface="Chalkboard"/>
              </a:rPr>
              <a:t/>
            </a:r>
            <a:br>
              <a:rPr lang="fr-CA" sz="2400" b="1" dirty="0">
                <a:latin typeface="Chalkboard"/>
              </a:rPr>
            </a:br>
            <a:r>
              <a:rPr lang="fr-CA" sz="2400" dirty="0">
                <a:latin typeface="Chalkboard"/>
              </a:rPr>
              <a:t>- Mot </a:t>
            </a:r>
          </a:p>
          <a:p>
            <a:pPr algn="ctr"/>
            <a:r>
              <a:rPr lang="fr-CA" sz="2400" dirty="0" smtClean="0">
                <a:latin typeface="Chalkboard"/>
              </a:rPr>
              <a:t>      - </a:t>
            </a:r>
            <a:r>
              <a:rPr lang="fr-CA" sz="2400" dirty="0" err="1">
                <a:latin typeface="Chalkboard"/>
              </a:rPr>
              <a:t>Syllable</a:t>
            </a:r>
            <a:r>
              <a:rPr lang="fr-CA" sz="2400" dirty="0">
                <a:latin typeface="Chalkboard"/>
              </a:rPr>
              <a:t/>
            </a:r>
            <a:br>
              <a:rPr lang="fr-CA" sz="2400" dirty="0">
                <a:latin typeface="Chalkboard"/>
              </a:rPr>
            </a:br>
            <a:r>
              <a:rPr lang="fr-CA" sz="2400" dirty="0" smtClean="0">
                <a:latin typeface="Chalkboard"/>
              </a:rPr>
              <a:t>  </a:t>
            </a:r>
            <a:r>
              <a:rPr lang="fr-CA" sz="2400" dirty="0">
                <a:latin typeface="Chalkboard"/>
              </a:rPr>
              <a:t>- Rime</a:t>
            </a:r>
          </a:p>
        </p:txBody>
      </p:sp>
    </p:spTree>
    <p:extLst>
      <p:ext uri="{BB962C8B-B14F-4D97-AF65-F5344CB8AC3E}">
        <p14:creationId xmlns:p14="http://schemas.microsoft.com/office/powerpoint/2010/main" val="253198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7452" y="-244243"/>
            <a:ext cx="5239494" cy="1325563"/>
          </a:xfrm>
        </p:spPr>
        <p:txBody>
          <a:bodyPr/>
          <a:lstStyle/>
          <a:p>
            <a:r>
              <a:rPr lang="fr-CA" b="1" dirty="0" smtClean="0"/>
              <a:t>3-2-1, DÉCOLAGE!!! </a:t>
            </a:r>
            <a:endParaRPr lang="fr-CA" b="1"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7452" y="1571310"/>
            <a:ext cx="4395053" cy="3498463"/>
          </a:xfrm>
        </p:spPr>
      </p:pic>
      <p:sp>
        <p:nvSpPr>
          <p:cNvPr id="5" name="Rectangle 4"/>
          <p:cNvSpPr/>
          <p:nvPr/>
        </p:nvSpPr>
        <p:spPr>
          <a:xfrm>
            <a:off x="2442351" y="4941168"/>
            <a:ext cx="4572000" cy="1938992"/>
          </a:xfrm>
          <a:prstGeom prst="rect">
            <a:avLst/>
          </a:prstGeom>
        </p:spPr>
        <p:txBody>
          <a:bodyPr>
            <a:spAutoFit/>
          </a:bodyPr>
          <a:lstStyle/>
          <a:p>
            <a:pPr algn="ctr"/>
            <a:r>
              <a:rPr lang="fr-CA" sz="2400" b="1" i="1" dirty="0" smtClean="0">
                <a:solidFill>
                  <a:srgbClr val="0070C0"/>
                </a:solidFill>
              </a:rPr>
              <a:t>(</a:t>
            </a:r>
            <a:r>
              <a:rPr lang="fr-CA" sz="2400" b="1" i="1" dirty="0">
                <a:solidFill>
                  <a:srgbClr val="0070C0"/>
                </a:solidFill>
              </a:rPr>
              <a:t>sur l’air de </a:t>
            </a:r>
            <a:r>
              <a:rPr lang="fr-CA" sz="2400" b="1" i="1" dirty="0" err="1">
                <a:solidFill>
                  <a:srgbClr val="0070C0"/>
                </a:solidFill>
              </a:rPr>
              <a:t>DoDo</a:t>
            </a:r>
            <a:r>
              <a:rPr lang="fr-CA" sz="2400" b="1" i="1" dirty="0">
                <a:solidFill>
                  <a:srgbClr val="0070C0"/>
                </a:solidFill>
              </a:rPr>
              <a:t>, l’enfant Do)</a:t>
            </a:r>
          </a:p>
          <a:p>
            <a:pPr algn="ctr"/>
            <a:r>
              <a:rPr lang="fr-CA" sz="2400" i="1" dirty="0" smtClean="0">
                <a:solidFill>
                  <a:srgbClr val="0070C0"/>
                </a:solidFill>
              </a:rPr>
              <a:t>Dansons tous en rond</a:t>
            </a:r>
            <a:endParaRPr lang="fr-CA" sz="2400" i="1" dirty="0">
              <a:solidFill>
                <a:srgbClr val="0070C0"/>
              </a:solidFill>
            </a:endParaRPr>
          </a:p>
          <a:p>
            <a:pPr algn="ctr"/>
            <a:r>
              <a:rPr lang="fr-CA" sz="2400" i="1" dirty="0">
                <a:solidFill>
                  <a:srgbClr val="0070C0"/>
                </a:solidFill>
              </a:rPr>
              <a:t>On va faire de la musique</a:t>
            </a:r>
          </a:p>
          <a:p>
            <a:pPr algn="ctr"/>
            <a:r>
              <a:rPr lang="fr-CA" sz="2400" i="1" dirty="0" smtClean="0">
                <a:solidFill>
                  <a:srgbClr val="0070C0"/>
                </a:solidFill>
              </a:rPr>
              <a:t>Dansons tous en rond</a:t>
            </a:r>
            <a:endParaRPr lang="fr-CA" sz="2400" i="1" dirty="0">
              <a:solidFill>
                <a:srgbClr val="0070C0"/>
              </a:solidFill>
            </a:endParaRPr>
          </a:p>
          <a:p>
            <a:pPr algn="ctr"/>
            <a:r>
              <a:rPr lang="fr-CA" sz="2400" i="1" dirty="0" smtClean="0">
                <a:solidFill>
                  <a:srgbClr val="0070C0"/>
                </a:solidFill>
              </a:rPr>
              <a:t>J’apprendrai une chanson </a:t>
            </a:r>
            <a:endParaRPr lang="fr-CA" sz="2400" i="1" dirty="0">
              <a:solidFill>
                <a:srgbClr val="0070C0"/>
              </a:solidFill>
            </a:endParaRPr>
          </a:p>
        </p:txBody>
      </p:sp>
      <p:sp>
        <p:nvSpPr>
          <p:cNvPr id="3" name="Rectangle 2"/>
          <p:cNvSpPr/>
          <p:nvPr/>
        </p:nvSpPr>
        <p:spPr>
          <a:xfrm>
            <a:off x="2442351" y="692498"/>
            <a:ext cx="4572000" cy="923330"/>
          </a:xfrm>
          <a:prstGeom prst="rect">
            <a:avLst/>
          </a:prstGeom>
        </p:spPr>
        <p:txBody>
          <a:bodyPr>
            <a:spAutoFit/>
          </a:bodyPr>
          <a:lstStyle/>
          <a:p>
            <a:pPr algn="ctr"/>
            <a:r>
              <a:rPr lang="fr-CA" i="1" dirty="0">
                <a:solidFill>
                  <a:srgbClr val="0070C0"/>
                </a:solidFill>
              </a:rPr>
              <a:t>Transition:</a:t>
            </a:r>
          </a:p>
          <a:p>
            <a:pPr algn="ctr"/>
            <a:r>
              <a:rPr lang="fr-CA" i="1" dirty="0">
                <a:solidFill>
                  <a:srgbClr val="0070C0"/>
                </a:solidFill>
              </a:rPr>
              <a:t>Inviter les enfants à chanter pour se diriger vers la nouvelle planète.</a:t>
            </a:r>
          </a:p>
        </p:txBody>
      </p:sp>
    </p:spTree>
    <p:extLst>
      <p:ext uri="{BB962C8B-B14F-4D97-AF65-F5344CB8AC3E}">
        <p14:creationId xmlns:p14="http://schemas.microsoft.com/office/powerpoint/2010/main" val="20372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251519" y="2276872"/>
            <a:ext cx="8723857" cy="3508653"/>
          </a:xfrm>
          <a:prstGeom prst="rect">
            <a:avLst/>
          </a:prstGeom>
          <a:noFill/>
        </p:spPr>
        <p:txBody>
          <a:bodyPr wrap="square" rtlCol="0">
            <a:spAutoFit/>
          </a:bodyPr>
          <a:lstStyle/>
          <a:p>
            <a:r>
              <a:rPr lang="fr-CA" sz="3200" b="1" dirty="0">
                <a:latin typeface="Chalkboard"/>
              </a:rPr>
              <a:t>4. «La planète des contes» : </a:t>
            </a:r>
            <a:r>
              <a:rPr lang="fr-CA" sz="3200" b="1" dirty="0" smtClean="0">
                <a:latin typeface="Chalkboard"/>
              </a:rPr>
              <a:t/>
            </a:r>
            <a:br>
              <a:rPr lang="fr-CA" sz="3200" b="1" dirty="0" smtClean="0">
                <a:latin typeface="Chalkboard"/>
              </a:rPr>
            </a:br>
            <a:endParaRPr lang="fr-CA" sz="3200" dirty="0">
              <a:latin typeface="Chalkboard"/>
            </a:endParaRPr>
          </a:p>
          <a:p>
            <a:r>
              <a:rPr lang="fr-CA" sz="2800" dirty="0">
                <a:latin typeface="Chalkboard"/>
              </a:rPr>
              <a:t>Le lieu où l'on raconte une histoire qui est </a:t>
            </a:r>
            <a:r>
              <a:rPr lang="fr-CA" sz="2800" dirty="0" smtClean="0">
                <a:latin typeface="Chalkboard"/>
              </a:rPr>
              <a:t>sonorisée </a:t>
            </a:r>
            <a:r>
              <a:rPr lang="fr-CA" sz="2800" dirty="0">
                <a:latin typeface="Chalkboard"/>
              </a:rPr>
              <a:t>par l'enfant. </a:t>
            </a:r>
            <a:r>
              <a:rPr lang="fr-CA" sz="2800" dirty="0" smtClean="0">
                <a:latin typeface="Chalkboard"/>
              </a:rPr>
              <a:t/>
            </a:r>
            <a:br>
              <a:rPr lang="fr-CA" sz="2800" dirty="0" smtClean="0">
                <a:latin typeface="Chalkboard"/>
              </a:rPr>
            </a:br>
            <a:r>
              <a:rPr lang="fr-CA" sz="2800" dirty="0" smtClean="0">
                <a:latin typeface="Chalkboard"/>
              </a:rPr>
              <a:t/>
            </a:r>
            <a:br>
              <a:rPr lang="fr-CA" sz="2800" dirty="0" smtClean="0">
                <a:latin typeface="Chalkboard"/>
              </a:rPr>
            </a:br>
            <a:r>
              <a:rPr lang="fr-CA" sz="2800" dirty="0" smtClean="0">
                <a:latin typeface="Chalkboard"/>
              </a:rPr>
              <a:t>À </a:t>
            </a:r>
            <a:r>
              <a:rPr lang="fr-CA" sz="2800" dirty="0">
                <a:latin typeface="Chalkboard"/>
              </a:rPr>
              <a:t>son tour, l'enfant pourra participer à la création, au développement et/ou à la description d'une histoire.</a:t>
            </a:r>
          </a:p>
          <a:p>
            <a:endParaRPr lang="fr-CA" dirty="0">
              <a:latin typeface="Chalkboard"/>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04" y="491625"/>
            <a:ext cx="2974602" cy="1353200"/>
          </a:xfrm>
          <a:prstGeom prst="rect">
            <a:avLst/>
          </a:prstGeom>
        </p:spPr>
      </p:pic>
    </p:spTree>
    <p:extLst>
      <p:ext uri="{BB962C8B-B14F-4D97-AF65-F5344CB8AC3E}">
        <p14:creationId xmlns:p14="http://schemas.microsoft.com/office/powerpoint/2010/main" val="196795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04" y="491625"/>
            <a:ext cx="2974602" cy="1353200"/>
          </a:xfrm>
          <a:prstGeom prst="rect">
            <a:avLst/>
          </a:prstGeom>
        </p:spPr>
      </p:pic>
      <p:sp>
        <p:nvSpPr>
          <p:cNvPr id="5" name="Pensées 4"/>
          <p:cNvSpPr/>
          <p:nvPr/>
        </p:nvSpPr>
        <p:spPr>
          <a:xfrm>
            <a:off x="3131840" y="2780928"/>
            <a:ext cx="6012160" cy="3609891"/>
          </a:xfrm>
          <a:prstGeom prst="cloudCallout">
            <a:avLst>
              <a:gd name="adj1" fmla="val -92885"/>
              <a:gd name="adj2" fmla="val -106709"/>
            </a:avLst>
          </a:prstGeom>
          <a:solidFill>
            <a:srgbClr val="EBC20D"/>
          </a:solidFill>
          <a:ln>
            <a:solidFill>
              <a:srgbClr val="EBC20D"/>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CA" sz="1600" u="sng" dirty="0" smtClean="0"/>
              <a:t/>
            </a:r>
            <a:br>
              <a:rPr lang="fr-CA" sz="1600" u="sng" dirty="0" smtClean="0"/>
            </a:br>
            <a:r>
              <a:rPr lang="fr-CA" b="1" u="sng" dirty="0" smtClean="0"/>
              <a:t>Sphère </a:t>
            </a:r>
            <a:r>
              <a:rPr lang="fr-CA" b="1" u="sng" dirty="0"/>
              <a:t>du langage visé :</a:t>
            </a:r>
            <a:endParaRPr lang="fr-CA" b="1" dirty="0"/>
          </a:p>
          <a:p>
            <a:pPr algn="ctr"/>
            <a:r>
              <a:rPr lang="fr-CA" b="1" dirty="0"/>
              <a:t>LA </a:t>
            </a:r>
            <a:r>
              <a:rPr lang="fr-CA" b="1" dirty="0" smtClean="0"/>
              <a:t>NARRATION</a:t>
            </a:r>
            <a:r>
              <a:rPr lang="fr-CA" b="1" dirty="0"/>
              <a:t> </a:t>
            </a:r>
          </a:p>
          <a:p>
            <a:pPr algn="ctr"/>
            <a:r>
              <a:rPr lang="fr-CA" b="1" u="sng" dirty="0"/>
              <a:t>Aspects précis:</a:t>
            </a:r>
            <a:endParaRPr lang="fr-CA" b="1" dirty="0"/>
          </a:p>
          <a:p>
            <a:pPr algn="ctr"/>
            <a:r>
              <a:rPr lang="fr-CA" b="1" dirty="0"/>
              <a:t>* Décrire l'histoire</a:t>
            </a:r>
          </a:p>
          <a:p>
            <a:pPr algn="ctr"/>
            <a:r>
              <a:rPr lang="fr-CA" b="1" dirty="0"/>
              <a:t>* Utiliser des mots de liaison</a:t>
            </a:r>
          </a:p>
          <a:p>
            <a:pPr algn="ctr"/>
            <a:r>
              <a:rPr lang="fr-CA" b="1" dirty="0"/>
              <a:t>* Mentionner les émotions des personnages</a:t>
            </a:r>
          </a:p>
          <a:p>
            <a:pPr algn="ctr"/>
            <a:r>
              <a:rPr lang="fr-CA" b="1" dirty="0"/>
              <a:t>* Mentionner les intentions des personnages</a:t>
            </a:r>
          </a:p>
          <a:p>
            <a:pPr algn="ctr"/>
            <a:r>
              <a:rPr lang="fr-CA" b="1" dirty="0"/>
              <a:t>* Raconter une courte histoire</a:t>
            </a:r>
          </a:p>
          <a:p>
            <a:r>
              <a:rPr lang="fr-CA" sz="1200" dirty="0"/>
              <a:t> </a:t>
            </a:r>
          </a:p>
        </p:txBody>
      </p:sp>
    </p:spTree>
    <p:extLst>
      <p:ext uri="{BB962C8B-B14F-4D97-AF65-F5344CB8AC3E}">
        <p14:creationId xmlns:p14="http://schemas.microsoft.com/office/powerpoint/2010/main" val="41393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251519" y="2276872"/>
            <a:ext cx="8723857" cy="3801041"/>
          </a:xfrm>
          <a:prstGeom prst="rect">
            <a:avLst/>
          </a:prstGeom>
          <a:noFill/>
        </p:spPr>
        <p:txBody>
          <a:bodyPr wrap="square" rtlCol="0">
            <a:spAutoFit/>
          </a:bodyPr>
          <a:lstStyle/>
          <a:p>
            <a:r>
              <a:rPr lang="fr-CA" sz="3200" b="1" dirty="0">
                <a:latin typeface="Chalkboard"/>
              </a:rPr>
              <a:t>5. «La planète du jeu» : </a:t>
            </a:r>
            <a:endParaRPr lang="fr-CA" sz="3200" b="1" dirty="0" smtClean="0">
              <a:latin typeface="Chalkboard"/>
            </a:endParaRPr>
          </a:p>
          <a:p>
            <a:endParaRPr lang="fr-CA" sz="2300" dirty="0">
              <a:latin typeface="Chalkboard"/>
            </a:endParaRPr>
          </a:p>
          <a:p>
            <a:r>
              <a:rPr lang="fr-CA" sz="2800" dirty="0">
                <a:latin typeface="Chalkboard"/>
              </a:rPr>
              <a:t>Le lieu où l'on fait une courte activité avec le parent en lien avec </a:t>
            </a:r>
            <a:r>
              <a:rPr lang="fr-CA" sz="2800" dirty="0" smtClean="0">
                <a:latin typeface="Chalkboard"/>
              </a:rPr>
              <a:t>les</a:t>
            </a:r>
            <a:r>
              <a:rPr lang="fr-CA" sz="2800" dirty="0">
                <a:latin typeface="Chalkboard"/>
              </a:rPr>
              <a:t> </a:t>
            </a:r>
            <a:r>
              <a:rPr lang="fr-CA" sz="2800" dirty="0" smtClean="0">
                <a:latin typeface="Chalkboard"/>
              </a:rPr>
              <a:t>thèmes </a:t>
            </a:r>
            <a:r>
              <a:rPr lang="fr-CA" sz="2800" dirty="0">
                <a:latin typeface="Chalkboard"/>
              </a:rPr>
              <a:t>de chacun des cours</a:t>
            </a:r>
            <a:r>
              <a:rPr lang="fr-CA" sz="2800" dirty="0" smtClean="0">
                <a:latin typeface="Chalkboard"/>
              </a:rPr>
              <a:t>.</a:t>
            </a:r>
            <a:br>
              <a:rPr lang="fr-CA" sz="2800" dirty="0" smtClean="0">
                <a:latin typeface="Chalkboard"/>
              </a:rPr>
            </a:br>
            <a:r>
              <a:rPr lang="fr-CA" sz="2800" dirty="0" smtClean="0">
                <a:latin typeface="Chalkboard"/>
              </a:rPr>
              <a:t/>
            </a:r>
            <a:br>
              <a:rPr lang="fr-CA" sz="2800" dirty="0" smtClean="0">
                <a:latin typeface="Chalkboard"/>
              </a:rPr>
            </a:br>
            <a:r>
              <a:rPr lang="fr-CA" sz="2800" dirty="0" smtClean="0">
                <a:latin typeface="Chalkboard"/>
              </a:rPr>
              <a:t>Renforcer lien entre l’adulte et l’enfant est prioritaire, avoir du plaisir à jouer avec les sons est la clé du succès !!! </a:t>
            </a:r>
            <a:endParaRPr lang="fr-CA" sz="2800" dirty="0">
              <a:latin typeface="Chalkboard"/>
            </a:endParaRPr>
          </a:p>
          <a:p>
            <a:endParaRPr lang="fr-CA" dirty="0">
              <a:latin typeface="Chalkboard"/>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04" y="171069"/>
            <a:ext cx="2974602" cy="1560447"/>
          </a:xfrm>
          <a:prstGeom prst="rect">
            <a:avLst/>
          </a:prstGeom>
        </p:spPr>
      </p:pic>
    </p:spTree>
    <p:extLst>
      <p:ext uri="{BB962C8B-B14F-4D97-AF65-F5344CB8AC3E}">
        <p14:creationId xmlns:p14="http://schemas.microsoft.com/office/powerpoint/2010/main" val="21330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07504" y="1988840"/>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6" name="ZoneTexte 5"/>
          <p:cNvSpPr txBox="1"/>
          <p:nvPr/>
        </p:nvSpPr>
        <p:spPr>
          <a:xfrm>
            <a:off x="251519" y="2276872"/>
            <a:ext cx="8723857" cy="2646878"/>
          </a:xfrm>
          <a:prstGeom prst="rect">
            <a:avLst/>
          </a:prstGeom>
          <a:noFill/>
        </p:spPr>
        <p:txBody>
          <a:bodyPr wrap="square" rtlCol="0">
            <a:spAutoFit/>
          </a:bodyPr>
          <a:lstStyle/>
          <a:p>
            <a:r>
              <a:rPr lang="fr-CA" sz="3200" b="1" dirty="0">
                <a:latin typeface="Chalkboard"/>
              </a:rPr>
              <a:t>6. «La planète du bye-bye</a:t>
            </a:r>
            <a:r>
              <a:rPr lang="fr-CA" sz="3200" b="1" dirty="0" smtClean="0">
                <a:latin typeface="Chalkboard"/>
              </a:rPr>
              <a:t>»</a:t>
            </a:r>
            <a:br>
              <a:rPr lang="fr-CA" sz="3200" b="1" dirty="0" smtClean="0">
                <a:latin typeface="Chalkboard"/>
              </a:rPr>
            </a:br>
            <a:endParaRPr lang="fr-CA" sz="3200" dirty="0">
              <a:latin typeface="Chalkboard"/>
            </a:endParaRPr>
          </a:p>
          <a:p>
            <a:pPr algn="ctr"/>
            <a:r>
              <a:rPr lang="fr-CA" sz="2800" dirty="0">
                <a:latin typeface="Chalkboard"/>
              </a:rPr>
              <a:t>Le lieu où l'on annonce à </a:t>
            </a:r>
            <a:r>
              <a:rPr lang="fr-CA" sz="2800" dirty="0" smtClean="0">
                <a:latin typeface="Chalkboard"/>
              </a:rPr>
              <a:t>l'enfant et son parents les </a:t>
            </a:r>
            <a:r>
              <a:rPr lang="fr-CA" sz="2800" dirty="0">
                <a:latin typeface="Chalkboard"/>
              </a:rPr>
              <a:t>thèmes du cours suivant et où on lui dit ‘’au revoir</a:t>
            </a:r>
            <a:r>
              <a:rPr lang="fr-CA" sz="2800" dirty="0" smtClean="0">
                <a:latin typeface="Chalkboard"/>
              </a:rPr>
              <a:t>’’ par une drôle de salutation</a:t>
            </a:r>
            <a:r>
              <a:rPr lang="fr-CA" dirty="0" smtClean="0">
                <a:latin typeface="Chalkboard"/>
              </a:rPr>
              <a:t>. </a:t>
            </a:r>
            <a:endParaRPr lang="fr-CA" dirty="0">
              <a:latin typeface="Chalkboard"/>
            </a:endParaRPr>
          </a:p>
          <a:p>
            <a:endParaRPr lang="fr-CA"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556" y="101513"/>
            <a:ext cx="2980697" cy="1743312"/>
          </a:xfrm>
          <a:prstGeom prst="rect">
            <a:avLst/>
          </a:prstGeom>
        </p:spPr>
      </p:pic>
    </p:spTree>
    <p:extLst>
      <p:ext uri="{BB962C8B-B14F-4D97-AF65-F5344CB8AC3E}">
        <p14:creationId xmlns:p14="http://schemas.microsoft.com/office/powerpoint/2010/main" val="167341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2" name="ZoneTexte 1"/>
          <p:cNvSpPr txBox="1"/>
          <p:nvPr/>
        </p:nvSpPr>
        <p:spPr>
          <a:xfrm>
            <a:off x="431032" y="1786464"/>
            <a:ext cx="8712968" cy="2554545"/>
          </a:xfrm>
          <a:prstGeom prst="rect">
            <a:avLst/>
          </a:prstGeom>
          <a:noFill/>
        </p:spPr>
        <p:txBody>
          <a:bodyPr wrap="square" rtlCol="0">
            <a:spAutoFit/>
          </a:bodyPr>
          <a:lstStyle/>
          <a:p>
            <a:pPr algn="ctr"/>
            <a:r>
              <a:rPr lang="fr-CA" sz="6000" i="1" dirty="0" smtClean="0">
                <a:latin typeface="Chalkboard"/>
              </a:rPr>
              <a:t>QUESTIONS ????</a:t>
            </a:r>
            <a:br>
              <a:rPr lang="fr-CA" sz="6000" i="1" dirty="0" smtClean="0">
                <a:latin typeface="Chalkboard"/>
              </a:rPr>
            </a:br>
            <a:r>
              <a:rPr lang="fr-CA" sz="6000" i="1" dirty="0" smtClean="0">
                <a:latin typeface="Chalkboard"/>
              </a:rPr>
              <a:t>COMMENTAIRES ????</a:t>
            </a:r>
          </a:p>
          <a:p>
            <a:pPr marL="342900" indent="-342900" algn="ctr">
              <a:buFont typeface="Courier New" panose="02070309020205020404" pitchFamily="49" charset="0"/>
              <a:buChar char="o"/>
            </a:pPr>
            <a:endParaRPr lang="fr-CA" sz="3600" i="1" dirty="0">
              <a:latin typeface="Chalkboard"/>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692" y="3694708"/>
            <a:ext cx="5686425" cy="2543175"/>
          </a:xfrm>
          <a:prstGeom prst="rect">
            <a:avLst/>
          </a:prstGeom>
        </p:spPr>
      </p:pic>
    </p:spTree>
    <p:extLst>
      <p:ext uri="{BB962C8B-B14F-4D97-AF65-F5344CB8AC3E}">
        <p14:creationId xmlns:p14="http://schemas.microsoft.com/office/powerpoint/2010/main" val="274399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u="sng" dirty="0" smtClean="0"/>
              <a:t>Coordonnées ressources:</a:t>
            </a:r>
            <a:endParaRPr lang="fr-CA" b="1" u="sng" dirty="0"/>
          </a:p>
        </p:txBody>
      </p:sp>
      <p:sp>
        <p:nvSpPr>
          <p:cNvPr id="3" name="Espace réservé du contenu 2"/>
          <p:cNvSpPr>
            <a:spLocks noGrp="1"/>
          </p:cNvSpPr>
          <p:nvPr>
            <p:ph idx="1"/>
          </p:nvPr>
        </p:nvSpPr>
        <p:spPr/>
        <p:txBody>
          <a:bodyPr>
            <a:normAutofit fontScale="92500" lnSpcReduction="20000"/>
          </a:bodyPr>
          <a:lstStyle/>
          <a:p>
            <a:r>
              <a:rPr lang="fr-CA" b="1" dirty="0" err="1" smtClean="0"/>
              <a:t>Magguy</a:t>
            </a:r>
            <a:r>
              <a:rPr lang="fr-CA" b="1" dirty="0" smtClean="0"/>
              <a:t> Fournier </a:t>
            </a:r>
            <a:r>
              <a:rPr lang="fr-CA" dirty="0" smtClean="0"/>
              <a:t/>
            </a:r>
            <a:br>
              <a:rPr lang="fr-CA" dirty="0" smtClean="0"/>
            </a:br>
            <a:r>
              <a:rPr lang="fr-CA" dirty="0" smtClean="0"/>
              <a:t>418-397-1460 #112</a:t>
            </a:r>
            <a:br>
              <a:rPr lang="fr-CA" dirty="0" smtClean="0"/>
            </a:br>
            <a:r>
              <a:rPr lang="fr-CA" dirty="0" smtClean="0">
                <a:hlinkClick r:id="rId2"/>
              </a:rPr>
              <a:t>langage.verslavant05@gmail.com</a:t>
            </a:r>
            <a:r>
              <a:rPr lang="fr-CA" dirty="0" smtClean="0"/>
              <a:t/>
            </a:r>
            <a:br>
              <a:rPr lang="fr-CA" dirty="0" smtClean="0"/>
            </a:br>
            <a:r>
              <a:rPr lang="fr-CA" dirty="0" smtClean="0"/>
              <a:t>à contacter d’ici le 30 juin 2016</a:t>
            </a:r>
          </a:p>
          <a:p>
            <a:pPr marL="0" indent="0">
              <a:buNone/>
            </a:pPr>
            <a:endParaRPr lang="fr-CA" dirty="0" smtClean="0"/>
          </a:p>
          <a:p>
            <a:r>
              <a:rPr lang="fr-CA" b="1" dirty="0" smtClean="0"/>
              <a:t>Marie-</a:t>
            </a:r>
            <a:r>
              <a:rPr lang="fr-CA" b="1" dirty="0" err="1" smtClean="0"/>
              <a:t>Eve</a:t>
            </a:r>
            <a:r>
              <a:rPr lang="fr-CA" b="1" dirty="0" smtClean="0"/>
              <a:t> Champion</a:t>
            </a:r>
            <a:r>
              <a:rPr lang="fr-CA" dirty="0" smtClean="0"/>
              <a:t/>
            </a:r>
            <a:br>
              <a:rPr lang="fr-CA" dirty="0" smtClean="0"/>
            </a:br>
            <a:r>
              <a:rPr lang="fr-CA" dirty="0" smtClean="0"/>
              <a:t>418-228-5541 #30242</a:t>
            </a:r>
          </a:p>
          <a:p>
            <a:pPr marL="0" indent="0">
              <a:buNone/>
            </a:pPr>
            <a:r>
              <a:rPr lang="fr-CA" dirty="0"/>
              <a:t> </a:t>
            </a:r>
            <a:r>
              <a:rPr lang="fr-CA" dirty="0" smtClean="0"/>
              <a:t>   </a:t>
            </a:r>
            <a:r>
              <a:rPr lang="fr-CA" dirty="0" smtClean="0">
                <a:hlinkClick r:id="rId3"/>
              </a:rPr>
              <a:t>marie-eve.champion@csbe.qc.ca</a:t>
            </a:r>
            <a:r>
              <a:rPr lang="fr-CA" dirty="0" smtClean="0"/>
              <a:t/>
            </a:r>
            <a:br>
              <a:rPr lang="fr-CA" dirty="0" smtClean="0"/>
            </a:br>
            <a:r>
              <a:rPr lang="fr-CA" dirty="0" smtClean="0"/>
              <a:t/>
            </a:r>
            <a:br>
              <a:rPr lang="fr-CA" dirty="0" smtClean="0"/>
            </a:br>
            <a:r>
              <a:rPr lang="fr-CA" dirty="0" smtClean="0"/>
              <a:t/>
            </a:r>
            <a:br>
              <a:rPr lang="fr-CA" dirty="0" smtClean="0"/>
            </a:br>
            <a:endParaRPr lang="fr-CA" dirty="0" smtClean="0"/>
          </a:p>
        </p:txBody>
      </p:sp>
    </p:spTree>
    <p:extLst>
      <p:ext uri="{BB962C8B-B14F-4D97-AF65-F5344CB8AC3E}">
        <p14:creationId xmlns:p14="http://schemas.microsoft.com/office/powerpoint/2010/main" val="76762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3" name="ZoneTexte 2"/>
          <p:cNvSpPr txBox="1"/>
          <p:nvPr/>
        </p:nvSpPr>
        <p:spPr>
          <a:xfrm>
            <a:off x="179512" y="1844824"/>
            <a:ext cx="8712968" cy="4985980"/>
          </a:xfrm>
          <a:prstGeom prst="rect">
            <a:avLst/>
          </a:prstGeom>
          <a:noFill/>
        </p:spPr>
        <p:txBody>
          <a:bodyPr wrap="square" rtlCol="0">
            <a:spAutoFit/>
          </a:bodyPr>
          <a:lstStyle/>
          <a:p>
            <a:pPr algn="ctr"/>
            <a:r>
              <a:rPr lang="fr-CA" sz="2800" b="1" u="sng" dirty="0" smtClean="0">
                <a:latin typeface="Chalkboard"/>
              </a:rPr>
              <a:t>Voici l’ensemble des bienfaits sur le développement global de nos tout-petits:</a:t>
            </a:r>
          </a:p>
          <a:p>
            <a:endParaRPr lang="fr-CA" sz="2500" dirty="0">
              <a:latin typeface="Chalkboard"/>
            </a:endParaRPr>
          </a:p>
          <a:p>
            <a:pPr marL="285750" indent="-285750">
              <a:buFont typeface="Wingdings" panose="05000000000000000000" pitchFamily="2" charset="2"/>
              <a:buChar char="§"/>
            </a:pPr>
            <a:r>
              <a:rPr lang="fr-CA" sz="2600" dirty="0" smtClean="0">
                <a:latin typeface="Chalkboard"/>
              </a:rPr>
              <a:t>Permet une meilleure attention et concentration ainsi qu’un meilleur </a:t>
            </a:r>
            <a:r>
              <a:rPr lang="fr-CA" sz="2600" dirty="0" err="1" smtClean="0">
                <a:latin typeface="Chalkboard"/>
              </a:rPr>
              <a:t>auto-contrôle</a:t>
            </a:r>
            <a:r>
              <a:rPr lang="fr-CA" sz="2600" dirty="0" smtClean="0">
                <a:latin typeface="Chalkboard"/>
              </a:rPr>
              <a:t> </a:t>
            </a:r>
          </a:p>
          <a:p>
            <a:pPr marL="285750" indent="-285750">
              <a:buFont typeface="Wingdings" panose="05000000000000000000" pitchFamily="2" charset="2"/>
              <a:buChar char="§"/>
            </a:pPr>
            <a:r>
              <a:rPr lang="fr-CA" sz="2600" dirty="0" smtClean="0">
                <a:latin typeface="Chalkboard"/>
              </a:rPr>
              <a:t>Favorise la réduction de l’anxiété  (calme)</a:t>
            </a:r>
          </a:p>
          <a:p>
            <a:pPr marL="285750" indent="-285750">
              <a:buFont typeface="Wingdings" panose="05000000000000000000" pitchFamily="2" charset="2"/>
              <a:buChar char="§"/>
            </a:pPr>
            <a:r>
              <a:rPr lang="fr-CA" sz="2600" dirty="0" smtClean="0">
                <a:latin typeface="Chalkboard"/>
              </a:rPr>
              <a:t>Aide à l’organisation et à la planification</a:t>
            </a:r>
          </a:p>
          <a:p>
            <a:pPr marL="285750" indent="-285750">
              <a:buFont typeface="Wingdings" panose="05000000000000000000" pitchFamily="2" charset="2"/>
              <a:buChar char="§"/>
            </a:pPr>
            <a:r>
              <a:rPr lang="fr-CA" sz="2600" dirty="0" smtClean="0">
                <a:latin typeface="Chalkboard"/>
              </a:rPr>
              <a:t>Améliore la mémoire </a:t>
            </a:r>
            <a:r>
              <a:rPr lang="fr-CA" sz="2200" dirty="0" smtClean="0">
                <a:latin typeface="Chalkboard"/>
              </a:rPr>
              <a:t>(de travail et auditive)</a:t>
            </a:r>
          </a:p>
          <a:p>
            <a:pPr marL="285750" indent="-285750">
              <a:buFont typeface="Wingdings" panose="05000000000000000000" pitchFamily="2" charset="2"/>
              <a:buChar char="§"/>
            </a:pPr>
            <a:r>
              <a:rPr lang="fr-CA" sz="2600" dirty="0" smtClean="0">
                <a:latin typeface="Chalkboard"/>
              </a:rPr>
              <a:t>Améliore l’écoute</a:t>
            </a:r>
          </a:p>
          <a:p>
            <a:pPr marL="285750" indent="-285750">
              <a:buFont typeface="Wingdings" panose="05000000000000000000" pitchFamily="2" charset="2"/>
              <a:buChar char="§"/>
            </a:pPr>
            <a:r>
              <a:rPr lang="fr-CA" sz="2600" dirty="0" smtClean="0">
                <a:latin typeface="Chalkboard"/>
              </a:rPr>
              <a:t>L’enfant </a:t>
            </a:r>
            <a:r>
              <a:rPr lang="fr-CA" sz="2600" dirty="0">
                <a:latin typeface="Chalkboard"/>
              </a:rPr>
              <a:t>présente de meilleures capacités de communication </a:t>
            </a:r>
          </a:p>
          <a:p>
            <a:pPr marL="285750" indent="-285750">
              <a:buFont typeface="Wingdings" panose="05000000000000000000" pitchFamily="2" charset="2"/>
              <a:buChar char="§"/>
            </a:pPr>
            <a:endParaRPr lang="fr-CA" sz="2500" dirty="0">
              <a:latin typeface="Chalkboard"/>
            </a:endParaRPr>
          </a:p>
        </p:txBody>
      </p:sp>
    </p:spTree>
    <p:extLst>
      <p:ext uri="{BB962C8B-B14F-4D97-AF65-F5344CB8AC3E}">
        <p14:creationId xmlns:p14="http://schemas.microsoft.com/office/powerpoint/2010/main" val="365890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241632" y="1576587"/>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3" name="Rectangle 2"/>
          <p:cNvSpPr/>
          <p:nvPr/>
        </p:nvSpPr>
        <p:spPr>
          <a:xfrm>
            <a:off x="13648" y="1576587"/>
            <a:ext cx="9168936" cy="4555093"/>
          </a:xfrm>
          <a:prstGeom prst="rect">
            <a:avLst/>
          </a:prstGeom>
          <a:noFill/>
        </p:spPr>
        <p:txBody>
          <a:bodyPr wrap="square" lIns="91440" tIns="45720" rIns="91440" bIns="45720">
            <a:spAutoFit/>
          </a:bodyPr>
          <a:lstStyle/>
          <a:p>
            <a:r>
              <a:rPr lang="fr-FR" sz="2800" b="1" u="sng" cap="none" spc="0" dirty="0" smtClean="0">
                <a:ln w="0"/>
                <a:effectLst>
                  <a:outerShdw blurRad="38100" dist="25400" dir="5400000" algn="ctr" rotWithShape="0">
                    <a:srgbClr val="6E747A">
                      <a:alpha val="43000"/>
                    </a:srgbClr>
                  </a:outerShdw>
                </a:effectLst>
                <a:latin typeface="Chalkboard"/>
              </a:rPr>
              <a:t>Ce qu</a:t>
            </a:r>
            <a:r>
              <a:rPr lang="fr-FR" sz="2800" b="1" u="sng" dirty="0" smtClean="0">
                <a:ln w="0"/>
                <a:effectLst>
                  <a:outerShdw blurRad="38100" dist="25400" dir="5400000" algn="ctr" rotWithShape="0">
                    <a:srgbClr val="6E747A">
                      <a:alpha val="43000"/>
                    </a:srgbClr>
                  </a:outerShdw>
                </a:effectLst>
                <a:latin typeface="Chalkboard"/>
              </a:rPr>
              <a:t>i est bien avec l’approche langage-musique : </a:t>
            </a:r>
          </a:p>
          <a:p>
            <a:r>
              <a:rPr lang="fr-FR" sz="2800" u="sng" dirty="0" smtClean="0">
                <a:ln w="0"/>
                <a:effectLst>
                  <a:outerShdw blurRad="38100" dist="25400" dir="5400000" algn="ctr" rotWithShape="0">
                    <a:srgbClr val="6E747A">
                      <a:alpha val="43000"/>
                    </a:srgbClr>
                  </a:outerShdw>
                </a:effectLst>
                <a:latin typeface="Chalkboard"/>
              </a:rPr>
              <a:t/>
            </a:r>
            <a:br>
              <a:rPr lang="fr-FR" sz="2800" u="sng" dirty="0" smtClean="0">
                <a:ln w="0"/>
                <a:effectLst>
                  <a:outerShdw blurRad="38100" dist="25400" dir="5400000" algn="ctr" rotWithShape="0">
                    <a:srgbClr val="6E747A">
                      <a:alpha val="43000"/>
                    </a:srgbClr>
                  </a:outerShdw>
                </a:effectLst>
                <a:latin typeface="Chalkboard"/>
              </a:rPr>
            </a:br>
            <a:r>
              <a:rPr lang="fr-FR" sz="2600" dirty="0" smtClean="0">
                <a:ln w="0"/>
                <a:latin typeface="Chalkboard"/>
              </a:rPr>
              <a:t>- Elle va rejoindre la plupart des enfants sans les ‘’menacer’’ </a:t>
            </a:r>
          </a:p>
          <a:p>
            <a:r>
              <a:rPr lang="fr-FR" sz="2600" dirty="0" smtClean="0">
                <a:ln w="0"/>
                <a:effectLst>
                  <a:outerShdw blurRad="38100" dist="25400" dir="5400000" algn="ctr" rotWithShape="0">
                    <a:srgbClr val="6E747A">
                      <a:alpha val="43000"/>
                    </a:srgbClr>
                  </a:outerShdw>
                </a:effectLst>
                <a:latin typeface="Chalkboard"/>
              </a:rPr>
              <a:t/>
            </a:r>
            <a:br>
              <a:rPr lang="fr-FR" sz="2600" dirty="0" smtClean="0">
                <a:ln w="0"/>
                <a:effectLst>
                  <a:outerShdw blurRad="38100" dist="25400" dir="5400000" algn="ctr" rotWithShape="0">
                    <a:srgbClr val="6E747A">
                      <a:alpha val="43000"/>
                    </a:srgbClr>
                  </a:outerShdw>
                </a:effectLst>
                <a:latin typeface="Chalkboard"/>
              </a:rPr>
            </a:br>
            <a:r>
              <a:rPr lang="fr-CA" sz="2600" dirty="0" smtClean="0">
                <a:latin typeface="Chalkboard"/>
              </a:rPr>
              <a:t>- </a:t>
            </a:r>
            <a:r>
              <a:rPr lang="fr-CA" sz="2600" dirty="0">
                <a:latin typeface="Chalkboard"/>
              </a:rPr>
              <a:t>La musique est un </a:t>
            </a:r>
            <a:r>
              <a:rPr lang="fr-CA" sz="2600" dirty="0" smtClean="0">
                <a:latin typeface="Chalkboard"/>
              </a:rPr>
              <a:t>excellent </a:t>
            </a:r>
            <a:r>
              <a:rPr lang="fr-CA" sz="2600" u="sng" dirty="0" smtClean="0">
                <a:latin typeface="Chalkboard"/>
              </a:rPr>
              <a:t>PRÉTEXTE</a:t>
            </a:r>
            <a:r>
              <a:rPr lang="fr-CA" sz="2600" dirty="0" smtClean="0">
                <a:latin typeface="Chalkboard"/>
              </a:rPr>
              <a:t> d’apprentissage ;  les </a:t>
            </a:r>
            <a:r>
              <a:rPr lang="fr-CA" sz="2600" dirty="0">
                <a:latin typeface="Chalkboard"/>
              </a:rPr>
              <a:t>enfants apprennent la langue de façon différente et  </a:t>
            </a:r>
            <a:r>
              <a:rPr lang="fr-CA" sz="2600" dirty="0" smtClean="0">
                <a:latin typeface="Chalkboard"/>
              </a:rPr>
              <a:t>       dans </a:t>
            </a:r>
            <a:r>
              <a:rPr lang="fr-CA" sz="2600" dirty="0">
                <a:latin typeface="Chalkboard"/>
              </a:rPr>
              <a:t>le plaisir ! </a:t>
            </a:r>
            <a:endParaRPr lang="fr-CA" sz="2600" dirty="0" smtClean="0">
              <a:latin typeface="Chalkboard"/>
            </a:endParaRPr>
          </a:p>
          <a:p>
            <a:endParaRPr lang="fr-CA" sz="2600" dirty="0" smtClean="0">
              <a:latin typeface="Chalkboard"/>
            </a:endParaRPr>
          </a:p>
          <a:p>
            <a:endParaRPr lang="fr-CA" sz="2600" dirty="0">
              <a:latin typeface="Chalkboard"/>
            </a:endParaRPr>
          </a:p>
          <a:p>
            <a:endParaRPr lang="fr-CA" sz="2600" dirty="0" smtClean="0">
              <a:latin typeface="Chalkboard"/>
            </a:endParaRPr>
          </a:p>
          <a:p>
            <a:pPr marL="457200" indent="-457200">
              <a:buFontTx/>
              <a:buChar char="-"/>
            </a:pPr>
            <a:r>
              <a:rPr lang="fr-FR" sz="2600" dirty="0" smtClean="0">
                <a:ln w="0"/>
                <a:effectLst>
                  <a:outerShdw blurRad="38100" dist="25400" dir="5400000" algn="ctr" rotWithShape="0">
                    <a:srgbClr val="6E747A">
                      <a:alpha val="43000"/>
                    </a:srgbClr>
                  </a:outerShdw>
                </a:effectLst>
                <a:latin typeface="Chalkboard"/>
              </a:rPr>
              <a:t>Les </a:t>
            </a:r>
            <a:r>
              <a:rPr lang="fr-FR" sz="2600" dirty="0">
                <a:ln w="0"/>
                <a:effectLst>
                  <a:outerShdw blurRad="38100" dist="25400" dir="5400000" algn="ctr" rotWithShape="0">
                    <a:srgbClr val="6E747A">
                      <a:alpha val="43000"/>
                    </a:srgbClr>
                  </a:outerShdw>
                </a:effectLst>
                <a:latin typeface="Chalkboard"/>
              </a:rPr>
              <a:t>composantes du langage sont </a:t>
            </a:r>
            <a:r>
              <a:rPr lang="fr-FR" sz="2600" b="1" u="sng" dirty="0">
                <a:ln w="0"/>
                <a:effectLst>
                  <a:outerShdw blurRad="38100" dist="25400" dir="5400000" algn="ctr" rotWithShape="0">
                    <a:srgbClr val="6E747A">
                      <a:alpha val="43000"/>
                    </a:srgbClr>
                  </a:outerShdw>
                </a:effectLst>
                <a:latin typeface="Chalkboard"/>
              </a:rPr>
              <a:t>toutes</a:t>
            </a:r>
            <a:r>
              <a:rPr lang="fr-FR" sz="2600" dirty="0">
                <a:ln w="0"/>
                <a:effectLst>
                  <a:outerShdw blurRad="38100" dist="25400" dir="5400000" algn="ctr" rotWithShape="0">
                    <a:srgbClr val="6E747A">
                      <a:alpha val="43000"/>
                    </a:srgbClr>
                  </a:outerShdw>
                </a:effectLst>
                <a:latin typeface="Chalkboard"/>
              </a:rPr>
              <a:t> touchées! </a:t>
            </a:r>
            <a:endParaRPr lang="fr-FR" sz="2600" dirty="0" smtClean="0">
              <a:ln w="0"/>
              <a:effectLst>
                <a:outerShdw blurRad="38100" dist="25400" dir="5400000" algn="ctr" rotWithShape="0">
                  <a:srgbClr val="6E747A">
                    <a:alpha val="43000"/>
                  </a:srgbClr>
                </a:outerShdw>
              </a:effectLst>
              <a:latin typeface="Chalkboard"/>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0385" y="4253586"/>
            <a:ext cx="1478735" cy="1263646"/>
          </a:xfrm>
          <a:prstGeom prst="rect">
            <a:avLst/>
          </a:prstGeom>
        </p:spPr>
      </p:pic>
    </p:spTree>
    <p:extLst>
      <p:ext uri="{BB962C8B-B14F-4D97-AF65-F5344CB8AC3E}">
        <p14:creationId xmlns:p14="http://schemas.microsoft.com/office/powerpoint/2010/main" val="213351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5" name="Rectangle 4"/>
          <p:cNvSpPr/>
          <p:nvPr/>
        </p:nvSpPr>
        <p:spPr>
          <a:xfrm>
            <a:off x="1462527" y="2284473"/>
            <a:ext cx="6528756" cy="4647426"/>
          </a:xfrm>
          <a:prstGeom prst="rect">
            <a:avLst/>
          </a:prstGeom>
        </p:spPr>
        <p:txBody>
          <a:bodyPr wrap="square">
            <a:spAutoFit/>
          </a:bodyPr>
          <a:lstStyle/>
          <a:p>
            <a:pPr algn="just"/>
            <a:r>
              <a:rPr lang="fr-CA" sz="2000" dirty="0" smtClean="0">
                <a:latin typeface="Chalkboard"/>
              </a:rPr>
              <a:t>En </a:t>
            </a:r>
            <a:r>
              <a:rPr lang="fr-CA" sz="2000" dirty="0">
                <a:latin typeface="Chalkboard"/>
              </a:rPr>
              <a:t>partant </a:t>
            </a:r>
            <a:r>
              <a:rPr lang="fr-CA" sz="2000" u="sng" dirty="0">
                <a:latin typeface="Chalkboard"/>
              </a:rPr>
              <a:t>à l’aventure </a:t>
            </a:r>
            <a:r>
              <a:rPr lang="fr-CA" sz="2000" b="1" u="sng" dirty="0">
                <a:latin typeface="Chalkboard"/>
              </a:rPr>
              <a:t>dans le système solaire</a:t>
            </a:r>
            <a:r>
              <a:rPr lang="fr-CA" sz="2000" u="sng" dirty="0">
                <a:latin typeface="Chalkboard"/>
              </a:rPr>
              <a:t>, </a:t>
            </a:r>
            <a:r>
              <a:rPr lang="fr-CA" sz="2000" u="sng" dirty="0" smtClean="0">
                <a:latin typeface="Chalkboard"/>
              </a:rPr>
              <a:t/>
            </a:r>
            <a:br>
              <a:rPr lang="fr-CA" sz="2000" u="sng" dirty="0" smtClean="0">
                <a:latin typeface="Chalkboard"/>
              </a:rPr>
            </a:br>
            <a:r>
              <a:rPr lang="fr-CA" sz="2000" dirty="0" smtClean="0">
                <a:latin typeface="Chalkboard"/>
              </a:rPr>
              <a:t>nous </a:t>
            </a:r>
            <a:r>
              <a:rPr lang="fr-CA" sz="2000" dirty="0">
                <a:latin typeface="Chalkboard"/>
              </a:rPr>
              <a:t>visitons chacune des 6 planètes dans lesquelles les mêmes aspects langagiers sont favorisés. </a:t>
            </a:r>
            <a:br>
              <a:rPr lang="fr-CA" sz="2000" dirty="0">
                <a:latin typeface="Chalkboard"/>
              </a:rPr>
            </a:br>
            <a:r>
              <a:rPr lang="fr-CA" sz="2000" dirty="0">
                <a:latin typeface="Chalkboard"/>
              </a:rPr>
              <a:t>(Planètes : ‘’du bonjour’’, ‘’des instruments’’, ‘’de la chanson’’, ‘’des contes’’, ‘’du jeu’’, ‘’du bye-bye</a:t>
            </a:r>
            <a:r>
              <a:rPr lang="fr-CA" sz="2000" dirty="0" smtClean="0">
                <a:latin typeface="Chalkboard"/>
              </a:rPr>
              <a:t>)</a:t>
            </a:r>
          </a:p>
          <a:p>
            <a:pPr algn="just"/>
            <a:r>
              <a:rPr lang="fr-CA" sz="2000" dirty="0" smtClean="0">
                <a:latin typeface="Chalkboard"/>
              </a:rPr>
              <a:t> </a:t>
            </a:r>
            <a:endParaRPr lang="fr-CA" sz="2000" dirty="0">
              <a:latin typeface="Chalkboard"/>
            </a:endParaRPr>
          </a:p>
          <a:p>
            <a:pPr algn="just"/>
            <a:r>
              <a:rPr lang="fr-CA" sz="2000" dirty="0">
                <a:latin typeface="Chalkboard"/>
              </a:rPr>
              <a:t>Garder </a:t>
            </a:r>
            <a:r>
              <a:rPr lang="fr-CA" sz="2000" b="1" dirty="0">
                <a:latin typeface="Chalkboard"/>
              </a:rPr>
              <a:t>une même routine de séquences évènementielles </a:t>
            </a:r>
            <a:r>
              <a:rPr lang="fr-CA" sz="2000" dirty="0">
                <a:latin typeface="Chalkboard"/>
              </a:rPr>
              <a:t>tout au long des ateliers offre aux enfants : </a:t>
            </a:r>
          </a:p>
          <a:p>
            <a:pPr algn="just"/>
            <a:r>
              <a:rPr lang="fr-CA" sz="2000" dirty="0">
                <a:latin typeface="Chalkboard"/>
              </a:rPr>
              <a:t/>
            </a:r>
            <a:br>
              <a:rPr lang="fr-CA" sz="2000" dirty="0">
                <a:latin typeface="Chalkboard"/>
              </a:rPr>
            </a:br>
            <a:r>
              <a:rPr lang="fr-CA" sz="2000" dirty="0" smtClean="0">
                <a:latin typeface="Chalkboard"/>
              </a:rPr>
              <a:t>-des </a:t>
            </a:r>
            <a:r>
              <a:rPr lang="fr-CA" sz="2000" dirty="0">
                <a:latin typeface="Chalkboard"/>
              </a:rPr>
              <a:t>conditions optimales pour le développement de </a:t>
            </a:r>
            <a:r>
              <a:rPr lang="fr-CA" sz="2000" dirty="0" smtClean="0">
                <a:latin typeface="Chalkboard"/>
              </a:rPr>
              <a:t>leur répertoire </a:t>
            </a:r>
            <a:r>
              <a:rPr lang="fr-CA" sz="2000" dirty="0">
                <a:latin typeface="Chalkboard"/>
              </a:rPr>
              <a:t>de connaissances, dont celles </a:t>
            </a:r>
            <a:r>
              <a:rPr lang="fr-CA" sz="2000" dirty="0" smtClean="0">
                <a:latin typeface="Chalkboard"/>
              </a:rPr>
              <a:t>langagières. </a:t>
            </a:r>
          </a:p>
          <a:p>
            <a:pPr algn="just"/>
            <a:r>
              <a:rPr lang="fr-CA" sz="2000" dirty="0" smtClean="0">
                <a:latin typeface="Chalkboard"/>
              </a:rPr>
              <a:t> </a:t>
            </a:r>
            <a:r>
              <a:rPr lang="fr-CA" sz="1600" dirty="0">
                <a:latin typeface="Chalkboard"/>
              </a:rPr>
              <a:t/>
            </a:r>
            <a:br>
              <a:rPr lang="fr-CA" sz="1600" dirty="0">
                <a:latin typeface="Chalkboard"/>
              </a:rPr>
            </a:br>
            <a:endParaRPr lang="fr-CA" sz="1600" dirty="0"/>
          </a:p>
        </p:txBody>
      </p:sp>
      <p:sp>
        <p:nvSpPr>
          <p:cNvPr id="8" name="Rectangle 7"/>
          <p:cNvSpPr/>
          <p:nvPr/>
        </p:nvSpPr>
        <p:spPr>
          <a:xfrm>
            <a:off x="22590" y="1576587"/>
            <a:ext cx="9026830" cy="707886"/>
          </a:xfrm>
          <a:prstGeom prst="rect">
            <a:avLst/>
          </a:prstGeom>
          <a:noFill/>
        </p:spPr>
        <p:txBody>
          <a:bodyPr wrap="none" lIns="91440" tIns="45720" rIns="91440" bIns="45720">
            <a:spAutoFit/>
          </a:bodyPr>
          <a:lstStyle/>
          <a:p>
            <a:pPr algn="ctr"/>
            <a:r>
              <a:rPr lang="fr-FR" sz="4000" dirty="0" smtClean="0">
                <a:ln w="0"/>
                <a:solidFill>
                  <a:schemeClr val="accent1"/>
                </a:solidFill>
                <a:effectLst>
                  <a:outerShdw blurRad="38100" dist="25400" dir="5400000" algn="ctr" rotWithShape="0">
                    <a:srgbClr val="6E747A">
                      <a:alpha val="43000"/>
                    </a:srgbClr>
                  </a:outerShdw>
                </a:effectLst>
                <a:latin typeface="Chalkboard"/>
              </a:rPr>
              <a:t>Espace Musique, son fonctionnement?</a:t>
            </a:r>
            <a:endParaRPr lang="fr-FR" sz="4000" b="0" cap="none" spc="0" dirty="0">
              <a:ln w="0"/>
              <a:solidFill>
                <a:schemeClr val="accent1"/>
              </a:solidFill>
              <a:effectLst>
                <a:outerShdw blurRad="38100" dist="25400" dir="5400000" algn="ctr" rotWithShape="0">
                  <a:srgbClr val="6E747A">
                    <a:alpha val="43000"/>
                  </a:srgbClr>
                </a:outerShdw>
              </a:effectLst>
              <a:latin typeface="Chalkboard"/>
            </a:endParaRPr>
          </a:p>
        </p:txBody>
      </p:sp>
      <p:sp>
        <p:nvSpPr>
          <p:cNvPr id="2" name="Étoile à 5 branches 1"/>
          <p:cNvSpPr/>
          <p:nvPr/>
        </p:nvSpPr>
        <p:spPr>
          <a:xfrm rot="493756">
            <a:off x="8156408" y="4320153"/>
            <a:ext cx="936104"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Étoile à 5 branches 8"/>
          <p:cNvSpPr/>
          <p:nvPr/>
        </p:nvSpPr>
        <p:spPr>
          <a:xfrm rot="20973764">
            <a:off x="274506" y="2630205"/>
            <a:ext cx="936104" cy="5760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45493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3" name="ZoneTexte 2"/>
          <p:cNvSpPr txBox="1"/>
          <p:nvPr/>
        </p:nvSpPr>
        <p:spPr>
          <a:xfrm>
            <a:off x="14439" y="2499917"/>
            <a:ext cx="9129561" cy="5078313"/>
          </a:xfrm>
          <a:prstGeom prst="rect">
            <a:avLst/>
          </a:prstGeom>
          <a:noFill/>
        </p:spPr>
        <p:txBody>
          <a:bodyPr wrap="square" rtlCol="0">
            <a:spAutoFit/>
          </a:bodyPr>
          <a:lstStyle/>
          <a:p>
            <a:r>
              <a:rPr lang="fr-CA" sz="2100" dirty="0">
                <a:latin typeface="Chalkboard"/>
              </a:rPr>
              <a:t>‘’Espace Musique’’ est un programme </a:t>
            </a:r>
            <a:r>
              <a:rPr lang="fr-CA" sz="2100" dirty="0" smtClean="0">
                <a:latin typeface="Chalkboard"/>
              </a:rPr>
              <a:t>visant </a:t>
            </a:r>
            <a:r>
              <a:rPr lang="fr-CA" sz="2100" dirty="0">
                <a:latin typeface="Chalkboard"/>
              </a:rPr>
              <a:t>à </a:t>
            </a:r>
            <a:r>
              <a:rPr lang="fr-CA" sz="2100" dirty="0" smtClean="0">
                <a:latin typeface="Chalkboard"/>
              </a:rPr>
              <a:t>travailler progressivement chacune </a:t>
            </a:r>
            <a:r>
              <a:rPr lang="fr-CA" sz="2100" dirty="0">
                <a:latin typeface="Chalkboard"/>
              </a:rPr>
              <a:t>de ces composantes </a:t>
            </a:r>
            <a:r>
              <a:rPr lang="fr-CA" sz="2100" dirty="0" smtClean="0">
                <a:latin typeface="Chalkboard"/>
              </a:rPr>
              <a:t>dans le but de : </a:t>
            </a:r>
            <a:br>
              <a:rPr lang="fr-CA" sz="2100" dirty="0" smtClean="0">
                <a:latin typeface="Chalkboard"/>
              </a:rPr>
            </a:br>
            <a:r>
              <a:rPr lang="fr-CA" sz="2100" dirty="0" smtClean="0">
                <a:latin typeface="Chalkboard"/>
              </a:rPr>
              <a:t/>
            </a:r>
            <a:br>
              <a:rPr lang="fr-CA" sz="2100" dirty="0" smtClean="0">
                <a:latin typeface="Chalkboard"/>
              </a:rPr>
            </a:br>
            <a:r>
              <a:rPr lang="fr-CA" sz="2100" dirty="0" smtClean="0">
                <a:latin typeface="Segoe Print" panose="02000600000000000000" pitchFamily="2" charset="0"/>
              </a:rPr>
              <a:t>● </a:t>
            </a:r>
            <a:r>
              <a:rPr lang="fr-CA" sz="2100" dirty="0" smtClean="0">
                <a:latin typeface="Chalkboard"/>
              </a:rPr>
              <a:t>Renforcer </a:t>
            </a:r>
            <a:r>
              <a:rPr lang="fr-CA" sz="2100" dirty="0">
                <a:latin typeface="Chalkboard"/>
              </a:rPr>
              <a:t>la capacité de l’enfant à s’exprimer par le langage oral avec des activités amusantes d’éveil </a:t>
            </a:r>
            <a:r>
              <a:rPr lang="fr-CA" sz="2100" dirty="0" smtClean="0">
                <a:latin typeface="Chalkboard"/>
              </a:rPr>
              <a:t>musical. </a:t>
            </a:r>
          </a:p>
          <a:p>
            <a:endParaRPr lang="fr-CA" sz="2100" dirty="0">
              <a:latin typeface="Chalkboard"/>
            </a:endParaRPr>
          </a:p>
          <a:p>
            <a:r>
              <a:rPr lang="fr-CA" sz="2100" dirty="0" smtClean="0">
                <a:latin typeface="Chalkboard"/>
              </a:rPr>
              <a:t>L’animatrice </a:t>
            </a:r>
            <a:r>
              <a:rPr lang="fr-CA" sz="2100" b="1" dirty="0" smtClean="0">
                <a:latin typeface="Chalkboard"/>
              </a:rPr>
              <a:t>doit pratiquer 4 stratégies de base : </a:t>
            </a:r>
            <a:r>
              <a:rPr lang="fr-CA" sz="2100" dirty="0" smtClean="0">
                <a:latin typeface="Chalkboard"/>
              </a:rPr>
              <a:t/>
            </a:r>
            <a:br>
              <a:rPr lang="fr-CA" sz="2100" dirty="0" smtClean="0">
                <a:latin typeface="Chalkboard"/>
              </a:rPr>
            </a:br>
            <a:r>
              <a:rPr lang="fr-CA" sz="2100" dirty="0" smtClean="0">
                <a:latin typeface="Chalkboard"/>
              </a:rPr>
              <a:t/>
            </a:r>
            <a:br>
              <a:rPr lang="fr-CA" sz="2100" dirty="0" smtClean="0">
                <a:latin typeface="Chalkboard"/>
              </a:rPr>
            </a:br>
            <a:r>
              <a:rPr lang="fr-CA" sz="2100" dirty="0" smtClean="0">
                <a:latin typeface="Chalkboard"/>
              </a:rPr>
              <a:t>  - 1 :  Se mettre à la hauteur de l’enfant (Même égalité!)</a:t>
            </a:r>
            <a:br>
              <a:rPr lang="fr-CA" sz="2100" dirty="0" smtClean="0">
                <a:latin typeface="Chalkboard"/>
              </a:rPr>
            </a:br>
            <a:r>
              <a:rPr lang="fr-CA" sz="2100" dirty="0" smtClean="0">
                <a:latin typeface="Chalkboard"/>
              </a:rPr>
              <a:t>  - 2 :  En reformulant ses propos</a:t>
            </a:r>
            <a:br>
              <a:rPr lang="fr-CA" sz="2100" dirty="0" smtClean="0">
                <a:latin typeface="Chalkboard"/>
              </a:rPr>
            </a:br>
            <a:r>
              <a:rPr lang="fr-CA" sz="2100" dirty="0" smtClean="0">
                <a:latin typeface="Chalkboard"/>
              </a:rPr>
              <a:t>  - 3 :  En décrivant les actions à haute voix! (Nommer les actions)</a:t>
            </a:r>
          </a:p>
          <a:p>
            <a:r>
              <a:rPr lang="fr-CA" sz="2100" dirty="0">
                <a:latin typeface="Chalkboard"/>
              </a:rPr>
              <a:t> </a:t>
            </a:r>
            <a:r>
              <a:rPr lang="fr-CA" sz="2100" dirty="0" smtClean="0">
                <a:latin typeface="Chalkboard"/>
              </a:rPr>
              <a:t> - 4 :  En modulant notre voix (</a:t>
            </a:r>
            <a:r>
              <a:rPr lang="fr-CA" sz="2100" dirty="0">
                <a:latin typeface="Chalkboard"/>
              </a:rPr>
              <a:t>I</a:t>
            </a:r>
            <a:r>
              <a:rPr lang="fr-CA" sz="2100" dirty="0" smtClean="0">
                <a:latin typeface="Chalkboard"/>
              </a:rPr>
              <a:t>ntonation ++ )</a:t>
            </a:r>
            <a:r>
              <a:rPr lang="fr-CA" dirty="0" smtClean="0">
                <a:latin typeface="Chalkboard"/>
              </a:rPr>
              <a:t/>
            </a:r>
            <a:br>
              <a:rPr lang="fr-CA" dirty="0" smtClean="0">
                <a:latin typeface="Chalkboard"/>
              </a:rPr>
            </a:br>
            <a:r>
              <a:rPr lang="fr-CA" dirty="0" smtClean="0">
                <a:latin typeface="Chalkboard"/>
              </a:rPr>
              <a:t/>
            </a:r>
            <a:br>
              <a:rPr lang="fr-CA" dirty="0" smtClean="0">
                <a:latin typeface="Chalkboard"/>
              </a:rPr>
            </a:br>
            <a:r>
              <a:rPr lang="fr-CA" b="1" dirty="0" smtClean="0">
                <a:latin typeface="Chalkboard"/>
              </a:rPr>
              <a:t/>
            </a:r>
            <a:br>
              <a:rPr lang="fr-CA" b="1" dirty="0" smtClean="0">
                <a:latin typeface="Chalkboard"/>
              </a:rPr>
            </a:br>
            <a:r>
              <a:rPr lang="fr-CA" b="1" dirty="0" smtClean="0">
                <a:latin typeface="Chalkboard"/>
              </a:rPr>
              <a:t/>
            </a:r>
            <a:br>
              <a:rPr lang="fr-CA" b="1" dirty="0" smtClean="0">
                <a:latin typeface="Chalkboard"/>
              </a:rPr>
            </a:br>
            <a:endParaRPr lang="fr-CA" b="1" dirty="0">
              <a:latin typeface="Chalkboard"/>
            </a:endParaRPr>
          </a:p>
        </p:txBody>
      </p:sp>
      <p:sp>
        <p:nvSpPr>
          <p:cNvPr id="5" name="Rectangle 4"/>
          <p:cNvSpPr/>
          <p:nvPr/>
        </p:nvSpPr>
        <p:spPr>
          <a:xfrm>
            <a:off x="-57569" y="1576587"/>
            <a:ext cx="9187130" cy="923330"/>
          </a:xfrm>
          <a:prstGeom prst="rect">
            <a:avLst/>
          </a:prstGeom>
          <a:noFill/>
        </p:spPr>
        <p:txBody>
          <a:bodyPr wrap="none" lIns="91440" tIns="45720" rIns="91440" bIns="45720">
            <a:spAutoFit/>
          </a:bodyPr>
          <a:lstStyle/>
          <a:p>
            <a:pPr algn="ctr"/>
            <a:r>
              <a:rPr lang="fr-FR" sz="5400" dirty="0" smtClean="0">
                <a:ln w="0"/>
                <a:solidFill>
                  <a:schemeClr val="accent1"/>
                </a:solidFill>
                <a:effectLst>
                  <a:outerShdw blurRad="38100" dist="25400" dir="5400000" algn="ctr" rotWithShape="0">
                    <a:srgbClr val="6E747A">
                      <a:alpha val="43000"/>
                    </a:srgbClr>
                  </a:outerShdw>
                </a:effectLst>
                <a:latin typeface="Chalkboard"/>
              </a:rPr>
              <a:t>Espace Musique, c’est quoi? </a:t>
            </a:r>
            <a:endParaRPr lang="fr-FR" sz="5400" b="0" cap="none" spc="0" dirty="0">
              <a:ln w="0"/>
              <a:solidFill>
                <a:schemeClr val="accent1"/>
              </a:solidFill>
              <a:effectLst>
                <a:outerShdw blurRad="38100" dist="25400" dir="5400000" algn="ctr" rotWithShape="0">
                  <a:srgbClr val="6E747A">
                    <a:alpha val="43000"/>
                  </a:srgbClr>
                </a:outerShdw>
              </a:effectLst>
              <a:latin typeface="Chalkboard"/>
            </a:endParaRPr>
          </a:p>
        </p:txBody>
      </p:sp>
    </p:spTree>
    <p:extLst>
      <p:ext uri="{BB962C8B-B14F-4D97-AF65-F5344CB8AC3E}">
        <p14:creationId xmlns:p14="http://schemas.microsoft.com/office/powerpoint/2010/main" val="3590182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7602" y="4901471"/>
            <a:ext cx="1633364" cy="1633364"/>
          </a:xfrm>
          <a:prstGeom prst="rect">
            <a:avLst/>
          </a:prstGeom>
        </p:spPr>
      </p:pic>
      <p:sp>
        <p:nvSpPr>
          <p:cNvPr id="2" name="Rectangle 1"/>
          <p:cNvSpPr/>
          <p:nvPr/>
        </p:nvSpPr>
        <p:spPr>
          <a:xfrm>
            <a:off x="579303" y="1497557"/>
            <a:ext cx="7913385" cy="1754326"/>
          </a:xfrm>
          <a:prstGeom prst="rect">
            <a:avLst/>
          </a:prstGeom>
          <a:noFill/>
        </p:spPr>
        <p:txBody>
          <a:bodyPr wrap="none" lIns="91440" tIns="45720" rIns="91440" bIns="45720">
            <a:spAutoFit/>
          </a:bodyPr>
          <a:lstStyle/>
          <a:p>
            <a:pPr algn="ctr"/>
            <a:r>
              <a:rPr lang="fr-FR" sz="5400" dirty="0" smtClean="0">
                <a:ln w="0"/>
                <a:solidFill>
                  <a:schemeClr val="accent1"/>
                </a:solidFill>
                <a:effectLst>
                  <a:outerShdw blurRad="38100" dist="25400" dir="5400000" algn="ctr" rotWithShape="0">
                    <a:srgbClr val="6E747A">
                      <a:alpha val="43000"/>
                    </a:srgbClr>
                  </a:outerShdw>
                </a:effectLst>
              </a:rPr>
              <a:t>Par les sens et les émotions</a:t>
            </a:r>
            <a:br>
              <a:rPr lang="fr-FR" sz="5400" dirty="0" smtClean="0">
                <a:ln w="0"/>
                <a:solidFill>
                  <a:schemeClr val="accent1"/>
                </a:solidFill>
                <a:effectLst>
                  <a:outerShdw blurRad="38100" dist="25400" dir="5400000" algn="ctr" rotWithShape="0">
                    <a:srgbClr val="6E747A">
                      <a:alpha val="43000"/>
                    </a:srgbClr>
                  </a:outerShdw>
                </a:effectLst>
              </a:rPr>
            </a:br>
            <a:r>
              <a:rPr lang="fr-FR" sz="5400" dirty="0" smtClean="0">
                <a:ln w="0"/>
                <a:solidFill>
                  <a:schemeClr val="accent1"/>
                </a:solidFill>
                <a:effectLst>
                  <a:outerShdw blurRad="38100" dist="25400" dir="5400000" algn="ctr" rotWithShape="0">
                    <a:srgbClr val="6E747A">
                      <a:alpha val="43000"/>
                    </a:srgbClr>
                  </a:outerShdw>
                </a:effectLst>
              </a:rPr>
              <a:t> c’est toujours plus fort !!!</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ZoneTexte 2"/>
          <p:cNvSpPr txBox="1"/>
          <p:nvPr/>
        </p:nvSpPr>
        <p:spPr>
          <a:xfrm>
            <a:off x="507800" y="3448261"/>
            <a:ext cx="8712968" cy="1923604"/>
          </a:xfrm>
          <a:prstGeom prst="rect">
            <a:avLst/>
          </a:prstGeom>
          <a:noFill/>
        </p:spPr>
        <p:txBody>
          <a:bodyPr wrap="square" rtlCol="0">
            <a:spAutoFit/>
          </a:bodyPr>
          <a:lstStyle/>
          <a:p>
            <a:r>
              <a:rPr lang="fr-CA" sz="2500" b="1" dirty="0"/>
              <a:t>Musique permet </a:t>
            </a:r>
            <a:r>
              <a:rPr lang="fr-CA" sz="2500" b="1" dirty="0" smtClean="0"/>
              <a:t>à l’enfant d’utiliser ses sens pour apprendre</a:t>
            </a:r>
            <a:r>
              <a:rPr lang="fr-CA" sz="2500" b="1" dirty="0"/>
              <a:t> </a:t>
            </a:r>
            <a:r>
              <a:rPr lang="fr-CA" sz="2500" b="1" dirty="0" smtClean="0"/>
              <a:t>:</a:t>
            </a:r>
            <a:r>
              <a:rPr lang="fr-CA" sz="2400" dirty="0" smtClean="0"/>
              <a:t/>
            </a:r>
            <a:br>
              <a:rPr lang="fr-CA" sz="2400" dirty="0" smtClean="0"/>
            </a:br>
            <a:r>
              <a:rPr lang="fr-CA" sz="2400" dirty="0" smtClean="0"/>
              <a:t> </a:t>
            </a:r>
            <a:r>
              <a:rPr lang="fr-CA" sz="2400" dirty="0"/>
              <a:t/>
            </a:r>
            <a:br>
              <a:rPr lang="fr-CA" sz="2400" dirty="0"/>
            </a:br>
            <a:r>
              <a:rPr lang="fr-CA" sz="2400" dirty="0" smtClean="0"/>
              <a:t>-En jouant </a:t>
            </a:r>
            <a:r>
              <a:rPr lang="fr-CA" sz="2400" dirty="0"/>
              <a:t>musique : son corps le </a:t>
            </a:r>
            <a:r>
              <a:rPr lang="fr-CA" sz="2400" dirty="0" smtClean="0"/>
              <a:t>vie (bras, doigts, bouche, etc.)</a:t>
            </a:r>
            <a:r>
              <a:rPr lang="fr-CA" sz="2400" dirty="0"/>
              <a:t/>
            </a:r>
            <a:br>
              <a:rPr lang="fr-CA" sz="2400" dirty="0"/>
            </a:br>
            <a:r>
              <a:rPr lang="fr-CA" sz="2400" dirty="0" smtClean="0"/>
              <a:t>-En </a:t>
            </a:r>
            <a:r>
              <a:rPr lang="fr-CA" sz="2400" dirty="0"/>
              <a:t>ayant le modèle de </a:t>
            </a:r>
            <a:r>
              <a:rPr lang="fr-CA" sz="2400" dirty="0" smtClean="0"/>
              <a:t>l’adulte qui en joue</a:t>
            </a:r>
            <a:r>
              <a:rPr lang="fr-CA" sz="2400" dirty="0"/>
              <a:t> : il le voit </a:t>
            </a:r>
            <a:r>
              <a:rPr lang="fr-CA" sz="2400" dirty="0" smtClean="0"/>
              <a:t>et l’entend</a:t>
            </a:r>
            <a:r>
              <a:rPr lang="fr-CA" sz="2400" dirty="0"/>
              <a:t/>
            </a:r>
            <a:br>
              <a:rPr lang="fr-CA" sz="2400" dirty="0"/>
            </a:br>
            <a:endParaRPr lang="fr-CA" sz="2200" dirty="0">
              <a:latin typeface="Chalkboard"/>
            </a:endParaRPr>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6213" y="5895510"/>
            <a:ext cx="609600" cy="609600"/>
          </a:xfrm>
          <a:prstGeom prst="rect">
            <a:avLst/>
          </a:prstGeom>
        </p:spPr>
      </p:pic>
    </p:spTree>
    <p:extLst>
      <p:ext uri="{BB962C8B-B14F-4D97-AF65-F5344CB8AC3E}">
        <p14:creationId xmlns:p14="http://schemas.microsoft.com/office/powerpoint/2010/main" val="2642517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6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16632"/>
            <a:ext cx="4486275"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Connecteur droit 6"/>
          <p:cNvCxnSpPr/>
          <p:nvPr/>
        </p:nvCxnSpPr>
        <p:spPr>
          <a:xfrm>
            <a:off x="179512" y="1484784"/>
            <a:ext cx="8712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78433" y="6534835"/>
            <a:ext cx="8496944" cy="323165"/>
          </a:xfrm>
          <a:prstGeom prst="rect">
            <a:avLst/>
          </a:prstGeom>
          <a:noFill/>
        </p:spPr>
        <p:txBody>
          <a:bodyPr wrap="square" rtlCol="0">
            <a:spAutoFit/>
          </a:bodyPr>
          <a:lstStyle/>
          <a:p>
            <a:pPr algn="ctr"/>
            <a:r>
              <a:rPr lang="fr-CA" sz="1500" b="1" dirty="0" smtClean="0"/>
              <a:t>Formation Espace Musique 2015-2016, Vers l’avant, 0-5 ans! </a:t>
            </a:r>
            <a:endParaRPr lang="fr-CA" sz="1500" b="1" dirty="0"/>
          </a:p>
        </p:txBody>
      </p:sp>
      <p:sp>
        <p:nvSpPr>
          <p:cNvPr id="3" name="ZoneTexte 2"/>
          <p:cNvSpPr txBox="1"/>
          <p:nvPr/>
        </p:nvSpPr>
        <p:spPr>
          <a:xfrm>
            <a:off x="0" y="1772816"/>
            <a:ext cx="9144000" cy="4985980"/>
          </a:xfrm>
          <a:prstGeom prst="rect">
            <a:avLst/>
          </a:prstGeom>
          <a:noFill/>
        </p:spPr>
        <p:txBody>
          <a:bodyPr wrap="square" rtlCol="0">
            <a:spAutoFit/>
          </a:bodyPr>
          <a:lstStyle/>
          <a:p>
            <a:r>
              <a:rPr lang="fr-CA" dirty="0" smtClean="0">
                <a:latin typeface="Chalkboard"/>
              </a:rPr>
              <a:t/>
            </a:r>
            <a:br>
              <a:rPr lang="fr-CA" dirty="0" smtClean="0">
                <a:latin typeface="Chalkboard"/>
              </a:rPr>
            </a:br>
            <a:r>
              <a:rPr lang="fr-CA" sz="3000" b="1" dirty="0" smtClean="0">
                <a:latin typeface="Chalkboard"/>
              </a:rPr>
              <a:t/>
            </a:r>
            <a:br>
              <a:rPr lang="fr-CA" sz="3000" b="1" dirty="0" smtClean="0">
                <a:latin typeface="Chalkboard"/>
              </a:rPr>
            </a:br>
            <a:r>
              <a:rPr lang="fr-CA" sz="3000" b="1" dirty="0" smtClean="0">
                <a:latin typeface="Chalkboard"/>
              </a:rPr>
              <a:t>     </a:t>
            </a:r>
          </a:p>
          <a:p>
            <a:r>
              <a:rPr lang="fr-CA" sz="3000" b="1" dirty="0" smtClean="0">
                <a:latin typeface="Chalkboard"/>
              </a:rPr>
              <a:t>1. L’enfant entend le son et le mémorise</a:t>
            </a:r>
            <a:br>
              <a:rPr lang="fr-CA" sz="3000" b="1" dirty="0" smtClean="0">
                <a:latin typeface="Chalkboard"/>
              </a:rPr>
            </a:br>
            <a:r>
              <a:rPr lang="fr-CA" sz="3000" b="1" dirty="0" smtClean="0">
                <a:latin typeface="Chalkboard"/>
              </a:rPr>
              <a:t/>
            </a:r>
            <a:br>
              <a:rPr lang="fr-CA" sz="3000" b="1" dirty="0" smtClean="0">
                <a:latin typeface="Chalkboard"/>
              </a:rPr>
            </a:br>
            <a:r>
              <a:rPr lang="fr-CA" sz="3000" b="1" dirty="0" smtClean="0">
                <a:latin typeface="Chalkboard"/>
              </a:rPr>
              <a:t>2. L’enfant distingue les sons </a:t>
            </a:r>
            <a:br>
              <a:rPr lang="fr-CA" sz="3000" b="1" dirty="0" smtClean="0">
                <a:latin typeface="Chalkboard"/>
              </a:rPr>
            </a:br>
            <a:r>
              <a:rPr lang="fr-CA" sz="3000" b="1" dirty="0" smtClean="0">
                <a:latin typeface="Chalkboard"/>
              </a:rPr>
              <a:t/>
            </a:r>
            <a:br>
              <a:rPr lang="fr-CA" sz="3000" b="1" dirty="0" smtClean="0">
                <a:latin typeface="Chalkboard"/>
              </a:rPr>
            </a:br>
            <a:r>
              <a:rPr lang="fr-CA" sz="3000" b="1" dirty="0" smtClean="0">
                <a:latin typeface="Chalkboard"/>
              </a:rPr>
              <a:t>3. L’enfant le catégorise </a:t>
            </a:r>
            <a:endParaRPr lang="fr-CA" sz="2200" b="1" dirty="0">
              <a:latin typeface="Chalkboard"/>
            </a:endParaRPr>
          </a:p>
          <a:p>
            <a:r>
              <a:rPr lang="fr-CA" sz="3000" b="1" dirty="0" smtClean="0">
                <a:latin typeface="Chalkboard"/>
              </a:rPr>
              <a:t/>
            </a:r>
            <a:br>
              <a:rPr lang="fr-CA" sz="3000" b="1" dirty="0" smtClean="0">
                <a:latin typeface="Chalkboard"/>
              </a:rPr>
            </a:br>
            <a:r>
              <a:rPr lang="fr-CA" sz="3000" b="1" dirty="0" smtClean="0">
                <a:latin typeface="Chalkboard"/>
              </a:rPr>
              <a:t>4. L’enfant reproduit le son </a:t>
            </a:r>
            <a:br>
              <a:rPr lang="fr-CA" sz="3000" b="1" dirty="0" smtClean="0">
                <a:latin typeface="Chalkboard"/>
              </a:rPr>
            </a:br>
            <a:r>
              <a:rPr lang="fr-CA" sz="3000" b="1" dirty="0" smtClean="0">
                <a:latin typeface="Chalkboard"/>
              </a:rPr>
              <a:t> </a:t>
            </a:r>
            <a:endParaRPr lang="fr-CA" sz="3600" b="1" dirty="0">
              <a:latin typeface="Chalkboard"/>
            </a:endParaRPr>
          </a:p>
        </p:txBody>
      </p:sp>
      <p:sp>
        <p:nvSpPr>
          <p:cNvPr id="5" name="Rectangle 4"/>
          <p:cNvSpPr/>
          <p:nvPr/>
        </p:nvSpPr>
        <p:spPr>
          <a:xfrm>
            <a:off x="468287" y="1576587"/>
            <a:ext cx="8135432" cy="1415772"/>
          </a:xfrm>
          <a:prstGeom prst="rect">
            <a:avLst/>
          </a:prstGeom>
          <a:noFill/>
        </p:spPr>
        <p:txBody>
          <a:bodyPr wrap="none" lIns="91440" tIns="45720" rIns="91440" bIns="45720">
            <a:spAutoFit/>
          </a:bodyPr>
          <a:lstStyle/>
          <a:p>
            <a:pPr algn="ctr"/>
            <a:r>
              <a:rPr lang="fr-FR" sz="5400" dirty="0" smtClean="0">
                <a:ln w="0"/>
                <a:solidFill>
                  <a:schemeClr val="accent1"/>
                </a:solidFill>
                <a:effectLst>
                  <a:outerShdw blurRad="38100" dist="25400" dir="5400000" algn="ctr" rotWithShape="0">
                    <a:srgbClr val="6E747A">
                      <a:alpha val="43000"/>
                    </a:srgbClr>
                  </a:outerShdw>
                </a:effectLst>
                <a:latin typeface="Chalkboard"/>
              </a:rPr>
              <a:t>4 ÉTAPES PRÉALABLES</a:t>
            </a:r>
            <a:br>
              <a:rPr lang="fr-FR" sz="5400" dirty="0" smtClean="0">
                <a:ln w="0"/>
                <a:solidFill>
                  <a:schemeClr val="accent1"/>
                </a:solidFill>
                <a:effectLst>
                  <a:outerShdw blurRad="38100" dist="25400" dir="5400000" algn="ctr" rotWithShape="0">
                    <a:srgbClr val="6E747A">
                      <a:alpha val="43000"/>
                    </a:srgbClr>
                  </a:outerShdw>
                </a:effectLst>
                <a:latin typeface="Chalkboard"/>
              </a:rPr>
            </a:br>
            <a:r>
              <a:rPr lang="fr-FR" sz="3200" dirty="0" smtClean="0">
                <a:ln w="0"/>
                <a:solidFill>
                  <a:schemeClr val="accent1"/>
                </a:solidFill>
                <a:effectLst>
                  <a:outerShdw blurRad="38100" dist="25400" dir="5400000" algn="ctr" rotWithShape="0">
                    <a:srgbClr val="6E747A">
                      <a:alpha val="43000"/>
                    </a:srgbClr>
                  </a:outerShdw>
                </a:effectLst>
                <a:latin typeface="Chalkboard"/>
              </a:rPr>
              <a:t>à la reproduction d’un son :</a:t>
            </a:r>
            <a:endParaRPr lang="fr-FR" sz="3200" b="0" cap="none" spc="0" dirty="0">
              <a:ln w="0"/>
              <a:solidFill>
                <a:schemeClr val="accent1"/>
              </a:solidFill>
              <a:effectLst>
                <a:outerShdw blurRad="38100" dist="25400" dir="5400000" algn="ctr" rotWithShape="0">
                  <a:srgbClr val="6E747A">
                    <a:alpha val="43000"/>
                  </a:srgbClr>
                </a:outerShdw>
              </a:effectLst>
              <a:latin typeface="Chalkboard"/>
            </a:endParaRPr>
          </a:p>
        </p:txBody>
      </p:sp>
    </p:spTree>
    <p:extLst>
      <p:ext uri="{BB962C8B-B14F-4D97-AF65-F5344CB8AC3E}">
        <p14:creationId xmlns:p14="http://schemas.microsoft.com/office/powerpoint/2010/main" val="4078375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TotalTime>
  <Words>1360</Words>
  <Application>Microsoft Office PowerPoint</Application>
  <PresentationFormat>Affichage à l'écran (4:3)</PresentationFormat>
  <Paragraphs>324</Paragraphs>
  <Slides>37</Slides>
  <Notes>35</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MS PGothic</vt:lpstr>
      <vt:lpstr>Arial</vt:lpstr>
      <vt:lpstr>Calibri</vt:lpstr>
      <vt:lpstr>Chalkboard</vt:lpstr>
      <vt:lpstr>Courier New</vt:lpstr>
      <vt:lpstr>Segoe Print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PERSONNAGES</vt:lpstr>
      <vt:lpstr>Présentation PowerPoint</vt:lpstr>
      <vt:lpstr>3-2-1, DÉCOLAGE !!!  Période de transition (invitons les enfants à chanter en se déplaçant vers la prochaine planète) </vt:lpstr>
      <vt:lpstr>Présentation PowerPoint</vt:lpstr>
      <vt:lpstr>Présentation PowerPoint</vt:lpstr>
      <vt:lpstr>Présentation PowerPoint</vt:lpstr>
      <vt:lpstr>Présentation PowerPoint</vt:lpstr>
      <vt:lpstr>Présentation PowerPoint</vt:lpstr>
      <vt:lpstr>3-2-1, DÉCOLAGE!!! </vt:lpstr>
      <vt:lpstr>Présentation PowerPoint</vt:lpstr>
      <vt:lpstr>Présentation PowerPoint</vt:lpstr>
      <vt:lpstr>Présentation PowerPoint</vt:lpstr>
      <vt:lpstr>Présentation PowerPoint</vt:lpstr>
      <vt:lpstr>Présentation PowerPoint</vt:lpstr>
      <vt:lpstr>Coordonnées ressources: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&amp; Jessica Thivierge</dc:creator>
  <cp:lastModifiedBy>Samson Audrey</cp:lastModifiedBy>
  <cp:revision>27</cp:revision>
  <dcterms:created xsi:type="dcterms:W3CDTF">2016-09-22T22:51:53Z</dcterms:created>
  <dcterms:modified xsi:type="dcterms:W3CDTF">2016-11-01T17:49:03Z</dcterms:modified>
</cp:coreProperties>
</file>