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2" r:id="rId2"/>
    <p:sldId id="266" r:id="rId3"/>
    <p:sldId id="262" r:id="rId4"/>
    <p:sldId id="319" r:id="rId5"/>
    <p:sldId id="265" r:id="rId6"/>
    <p:sldId id="306" r:id="rId7"/>
    <p:sldId id="314" r:id="rId8"/>
    <p:sldId id="294" r:id="rId9"/>
    <p:sldId id="310" r:id="rId10"/>
    <p:sldId id="311" r:id="rId11"/>
    <p:sldId id="313" r:id="rId12"/>
    <p:sldId id="316" r:id="rId13"/>
    <p:sldId id="317" r:id="rId14"/>
    <p:sldId id="318" r:id="rId15"/>
    <p:sldId id="309" r:id="rId16"/>
    <p:sldId id="320" r:id="rId17"/>
    <p:sldId id="308" r:id="rId18"/>
    <p:sldId id="321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4660"/>
  </p:normalViewPr>
  <p:slideViewPr>
    <p:cSldViewPr>
      <p:cViewPr varScale="1">
        <p:scale>
          <a:sx n="116" d="100"/>
          <a:sy n="116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E95CB-FA5F-4900-8523-584C18170889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29B93-F5BA-4642-A42C-460727FFA9D3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10117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7915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6106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9461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1363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28865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1245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50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5795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115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5254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2597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864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0037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988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6A36C-F2E1-4C13-9CE0-DAD9A4298054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749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4866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417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197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4238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703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0830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4894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2739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9602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4227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2870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CA6D-068C-46D5-9F62-EE4562B0498E}" type="datetimeFigureOut">
              <a:rPr lang="fr-CA" smtClean="0"/>
              <a:t>2016-10-20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0CD37-2CEE-487F-8D80-199FA2ACF264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155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rover.concordia.ca/resources/abra/teacher/fr/" TargetMode="External"/><Relationship Id="rId4" Type="http://schemas.openxmlformats.org/officeDocument/2006/relationships/hyperlink" Target="http://petitabra.concordia.ca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etitabra.concordia.ca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grover.concordia.ca/resources/abra/teacher/f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39898" y="7105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9898" y="3284984"/>
            <a:ext cx="8659642" cy="15841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CA" sz="2000" b="1" dirty="0" smtClean="0">
                <a:solidFill>
                  <a:schemeClr val="bg2">
                    <a:lumMod val="10000"/>
                  </a:schemeClr>
                </a:solidFill>
              </a:rPr>
              <a:t>Colloque de cœur et de tête</a:t>
            </a:r>
          </a:p>
          <a:p>
            <a:r>
              <a:rPr lang="fr-CA" sz="1600" b="1" dirty="0" smtClean="0">
                <a:solidFill>
                  <a:schemeClr val="bg2">
                    <a:lumMod val="10000"/>
                  </a:schemeClr>
                </a:solidFill>
              </a:rPr>
              <a:t>21 octobre 2016</a:t>
            </a:r>
          </a:p>
          <a:p>
            <a:r>
              <a:rPr lang="fr-CA" sz="1600" b="1" dirty="0" smtClean="0">
                <a:solidFill>
                  <a:schemeClr val="bg2">
                    <a:lumMod val="10000"/>
                  </a:schemeClr>
                </a:solidFill>
              </a:rPr>
              <a:t>Dany Laflamme et Marjolaine </a:t>
            </a:r>
            <a:r>
              <a:rPr lang="fr-CA" sz="1600" b="1" dirty="0" smtClean="0">
                <a:solidFill>
                  <a:schemeClr val="bg2">
                    <a:lumMod val="10000"/>
                  </a:schemeClr>
                </a:solidFill>
              </a:rPr>
              <a:t>Couture</a:t>
            </a:r>
            <a:endParaRPr lang="fr-CA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CA" sz="2800" b="1" dirty="0"/>
          </a:p>
          <a:p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368323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127774" y="187604"/>
            <a:ext cx="8883987" cy="20162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2348880"/>
            <a:ext cx="8659642" cy="4509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CA" sz="2400" b="1" dirty="0" smtClean="0">
                <a:solidFill>
                  <a:schemeClr val="tx1"/>
                </a:solidFill>
              </a:rPr>
              <a:t>Les habiletés ciblés</a:t>
            </a:r>
          </a:p>
          <a:p>
            <a:pPr algn="ctr" fontAlgn="base"/>
            <a:r>
              <a:rPr lang="fr-CA" sz="1600" b="1" dirty="0" smtClean="0">
                <a:solidFill>
                  <a:schemeClr val="tx1"/>
                </a:solidFill>
              </a:rPr>
              <a:t>(Quoi? Pourquoi? </a:t>
            </a:r>
            <a:r>
              <a:rPr lang="fr-CA" sz="1600" b="1" dirty="0">
                <a:solidFill>
                  <a:schemeClr val="tx1"/>
                </a:solidFill>
              </a:rPr>
              <a:t>B</a:t>
            </a:r>
            <a:r>
              <a:rPr lang="fr-CA" sz="1600" b="1" dirty="0" smtClean="0">
                <a:solidFill>
                  <a:schemeClr val="tx1"/>
                </a:solidFill>
              </a:rPr>
              <a:t>asé sur les recherches… Comment?)</a:t>
            </a: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1. </a:t>
            </a:r>
            <a:r>
              <a:rPr lang="fr-CA" b="1" u="sng" dirty="0" smtClean="0">
                <a:solidFill>
                  <a:schemeClr val="tx1"/>
                </a:solidFill>
              </a:rPr>
              <a:t>La conscience phonémiques </a:t>
            </a:r>
            <a:r>
              <a:rPr lang="fr-CA" b="1" dirty="0" smtClean="0">
                <a:solidFill>
                  <a:schemeClr val="tx1"/>
                </a:solidFill>
              </a:rPr>
              <a:t>(sons ) </a:t>
            </a:r>
            <a:r>
              <a:rPr lang="fr-CA" b="1" u="sng" dirty="0" smtClean="0">
                <a:solidFill>
                  <a:schemeClr val="tx1"/>
                </a:solidFill>
              </a:rPr>
              <a:t>et la compréhension du principe alphabétique </a:t>
            </a:r>
            <a:r>
              <a:rPr lang="fr-CA" b="1" dirty="0" smtClean="0">
                <a:solidFill>
                  <a:schemeClr val="tx1"/>
                </a:solidFill>
              </a:rPr>
              <a:t>(lien entres les sons et les lettres)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fr-CA" b="1" dirty="0" smtClean="0">
              <a:solidFill>
                <a:schemeClr val="tx1"/>
              </a:solidFill>
            </a:endParaRP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2. </a:t>
            </a:r>
            <a:r>
              <a:rPr lang="fr-CA" b="1" u="sng" dirty="0" smtClean="0">
                <a:solidFill>
                  <a:schemeClr val="tx1"/>
                </a:solidFill>
              </a:rPr>
              <a:t>L’identification des mots écrits: </a:t>
            </a:r>
            <a:r>
              <a:rPr lang="fr-CA" b="1" dirty="0" smtClean="0">
                <a:solidFill>
                  <a:schemeClr val="tx1"/>
                </a:solidFill>
              </a:rPr>
              <a:t>lecture (décodage, reconnaissance instantanée)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fr-CA" b="1" dirty="0" smtClean="0">
              <a:solidFill>
                <a:schemeClr val="tx1"/>
              </a:solidFill>
            </a:endParaRP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3. </a:t>
            </a:r>
            <a:r>
              <a:rPr lang="fr-CA" b="1" u="sng" dirty="0" smtClean="0">
                <a:solidFill>
                  <a:schemeClr val="tx1"/>
                </a:solidFill>
              </a:rPr>
              <a:t>La production des mots écrits:</a:t>
            </a:r>
            <a:r>
              <a:rPr lang="fr-CA" b="1" dirty="0" smtClean="0">
                <a:solidFill>
                  <a:schemeClr val="tx1"/>
                </a:solidFill>
              </a:rPr>
              <a:t> écriture( associer les phonèmes (sons) à ses graphèmes (lettres)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fr-CA" b="1" dirty="0" smtClean="0">
              <a:solidFill>
                <a:schemeClr val="tx1"/>
              </a:solidFill>
            </a:endParaRP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4. </a:t>
            </a:r>
            <a:r>
              <a:rPr lang="fr-CA" b="1" u="sng" dirty="0" smtClean="0">
                <a:solidFill>
                  <a:schemeClr val="tx1"/>
                </a:solidFill>
              </a:rPr>
              <a:t>La fluidité </a:t>
            </a:r>
            <a:r>
              <a:rPr lang="fr-CA" b="1" dirty="0" smtClean="0">
                <a:solidFill>
                  <a:schemeClr val="tx1"/>
                </a:solidFill>
              </a:rPr>
              <a:t>(varie selon l’évolution du lecteur: identification des mots isolés, </a:t>
            </a:r>
          </a:p>
          <a:p>
            <a:pPr fontAlgn="base"/>
            <a:r>
              <a:rPr lang="fr-CA" b="1" dirty="0">
                <a:solidFill>
                  <a:schemeClr val="tx1"/>
                </a:solidFill>
              </a:rPr>
              <a:t> </a:t>
            </a:r>
            <a:r>
              <a:rPr lang="fr-CA" b="1" dirty="0" smtClean="0">
                <a:solidFill>
                  <a:schemeClr val="tx1"/>
                </a:solidFill>
              </a:rPr>
              <a:t>   fluidité en lecture de texte)</a:t>
            </a:r>
          </a:p>
          <a:p>
            <a:pPr fontAlgn="base"/>
            <a:endParaRPr lang="fr-CA" b="1" dirty="0" smtClean="0">
              <a:solidFill>
                <a:schemeClr val="tx1"/>
              </a:solidFill>
            </a:endParaRP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5. </a:t>
            </a:r>
            <a:r>
              <a:rPr lang="fr-CA" b="1" u="sng" dirty="0" smtClean="0">
                <a:solidFill>
                  <a:schemeClr val="tx1"/>
                </a:solidFill>
              </a:rPr>
              <a:t>La compréhension </a:t>
            </a:r>
            <a:r>
              <a:rPr lang="fr-CA" b="1" dirty="0" smtClean="0">
                <a:solidFill>
                  <a:schemeClr val="tx1"/>
                </a:solidFill>
              </a:rPr>
              <a:t>(Représentation de sens, touche le langage et l’identification de</a:t>
            </a:r>
          </a:p>
          <a:p>
            <a:pPr fontAlgn="base"/>
            <a:r>
              <a:rPr lang="fr-CA" b="1" dirty="0" smtClean="0">
                <a:solidFill>
                  <a:schemeClr val="tx1"/>
                </a:solidFill>
              </a:rPr>
              <a:t>    mots à l’écrit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CA" b="1" dirty="0" smtClean="0">
                <a:solidFill>
                  <a:schemeClr val="tx1"/>
                </a:solidFill>
              </a:rPr>
              <a:t>Le contenu de la ressource en ligne d’ABRACADABRA</a:t>
            </a:r>
          </a:p>
          <a:p>
            <a:pPr algn="ctr" fontAlgn="base"/>
            <a:endParaRPr lang="fr-CA" b="1" dirty="0" smtClean="0">
              <a:solidFill>
                <a:schemeClr val="tx1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</a:rPr>
              <a:t>Les catégories de livres</a:t>
            </a:r>
          </a:p>
          <a:p>
            <a:pPr fontAlgn="base"/>
            <a:endParaRPr lang="fr-CA" dirty="0" smtClean="0">
              <a:solidFill>
                <a:schemeClr val="tx1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</a:rPr>
              <a:t>Les catégories d’activités</a:t>
            </a:r>
          </a:p>
          <a:p>
            <a:pPr fontAlgn="base"/>
            <a:r>
              <a:rPr lang="fr-CA" dirty="0" smtClean="0">
                <a:solidFill>
                  <a:schemeClr val="tx1"/>
                </a:solidFill>
              </a:rPr>
              <a:t>      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127774" y="764704"/>
            <a:ext cx="8883987" cy="15121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2276872"/>
            <a:ext cx="8659642" cy="42484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fr-CA" dirty="0" smtClean="0">
                <a:solidFill>
                  <a:schemeClr val="tx1"/>
                </a:solidFill>
              </a:rPr>
              <a:t>      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2276872"/>
            <a:ext cx="446449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85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15121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32838" y="2276872"/>
            <a:ext cx="8659642" cy="42484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fr-CA" dirty="0" smtClean="0">
                <a:solidFill>
                  <a:schemeClr val="tx1"/>
                </a:solidFill>
              </a:rPr>
              <a:t>      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  <p:pic>
        <p:nvPicPr>
          <p:cNvPr id="8" name="Image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2279674"/>
            <a:ext cx="4992557" cy="424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81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15121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32838" y="2276872"/>
            <a:ext cx="8659642" cy="42484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fr-CA" dirty="0" smtClean="0">
                <a:solidFill>
                  <a:schemeClr val="tx1"/>
                </a:solidFill>
              </a:rPr>
              <a:t>      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7451" y="2284950"/>
            <a:ext cx="5776877" cy="42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5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CA" b="1" dirty="0">
                <a:solidFill>
                  <a:schemeClr val="tx1"/>
                </a:solidFill>
              </a:rPr>
              <a:t>Le </a:t>
            </a:r>
            <a:r>
              <a:rPr lang="fr-CA" b="1" dirty="0" smtClean="0">
                <a:solidFill>
                  <a:schemeClr val="tx1"/>
                </a:solidFill>
              </a:rPr>
              <a:t>guide pédagogique de la zone enseignant</a:t>
            </a:r>
            <a:r>
              <a:rPr lang="fr-CA" b="1" dirty="0">
                <a:solidFill>
                  <a:schemeClr val="tx1"/>
                </a:solidFill>
              </a:rPr>
              <a:t> </a:t>
            </a:r>
            <a:r>
              <a:rPr lang="fr-CA" b="1" dirty="0" smtClean="0">
                <a:solidFill>
                  <a:schemeClr val="tx1"/>
                </a:solidFill>
              </a:rPr>
              <a:t>permet…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tx1"/>
                </a:solidFill>
              </a:rPr>
              <a:t> D</a:t>
            </a:r>
            <a:r>
              <a:rPr lang="fr-CA" dirty="0" smtClean="0">
                <a:solidFill>
                  <a:schemeClr val="tx1"/>
                </a:solidFill>
              </a:rPr>
              <a:t>’avoir un accès facile et rapide à un ensemble d’informations didactiques et </a:t>
            </a:r>
          </a:p>
          <a:p>
            <a:pPr fontAlgn="base"/>
            <a:r>
              <a:rPr lang="fr-CA" dirty="0">
                <a:solidFill>
                  <a:schemeClr val="tx1"/>
                </a:solidFill>
              </a:rPr>
              <a:t> </a:t>
            </a:r>
            <a:r>
              <a:rPr lang="fr-CA" dirty="0" smtClean="0">
                <a:solidFill>
                  <a:schemeClr val="tx1"/>
                </a:solidFill>
              </a:rPr>
              <a:t>     pédagogiques sur la lecture et l’écriture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</a:rPr>
              <a:t> De </a:t>
            </a:r>
            <a:r>
              <a:rPr lang="fr-CA" dirty="0">
                <a:solidFill>
                  <a:schemeClr val="tx1"/>
                </a:solidFill>
              </a:rPr>
              <a:t>faire des choix éclairés quant aux livres et aux activités à suggérer à leurs élèves</a:t>
            </a:r>
          </a:p>
        </p:txBody>
      </p:sp>
    </p:spTree>
    <p:extLst>
      <p:ext uri="{BB962C8B-B14F-4D97-AF65-F5344CB8AC3E}">
        <p14:creationId xmlns:p14="http://schemas.microsoft.com/office/powerpoint/2010/main" val="341427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341304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600" dirty="0">
                <a:solidFill>
                  <a:schemeClr val="bg2">
                    <a:lumMod val="10000"/>
                  </a:schemeClr>
                </a:solidFill>
              </a:rPr>
              <a:t>La zone </a:t>
            </a:r>
            <a:r>
              <a:rPr lang="fr-CA" sz="3600" b="1" dirty="0" smtClean="0">
                <a:solidFill>
                  <a:schemeClr val="bg2">
                    <a:lumMod val="10000"/>
                  </a:schemeClr>
                </a:solidFill>
              </a:rPr>
              <a:t>Parent</a:t>
            </a:r>
          </a:p>
          <a:p>
            <a:pPr algn="ctr"/>
            <a:r>
              <a:rPr lang="fr-CA" sz="2400" dirty="0">
                <a:solidFill>
                  <a:schemeClr val="bg2">
                    <a:lumMod val="10000"/>
                  </a:schemeClr>
                </a:solidFill>
                <a:hlinkClick r:id="rId4"/>
              </a:rPr>
              <a:t>http://petitabra.concordia.ca</a:t>
            </a:r>
            <a:r>
              <a:rPr lang="fr-CA" sz="2400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/</a:t>
            </a:r>
            <a:r>
              <a:rPr lang="fr-CA" sz="3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fr-CA" sz="36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fr-CA" sz="3600" b="1" dirty="0" smtClean="0">
              <a:solidFill>
                <a:schemeClr val="bg2">
                  <a:lumMod val="10000"/>
                </a:schemeClr>
              </a:solidFill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31618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47" y="274638"/>
            <a:ext cx="8299853" cy="1143000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 smtClean="0"/>
              <a:t>Intéressant…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47" y="1417638"/>
            <a:ext cx="8229600" cy="54403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CA" sz="2400" b="1" dirty="0"/>
              <a:t>Le parent </a:t>
            </a:r>
            <a:r>
              <a:rPr lang="fr-CA" sz="2400" b="1" dirty="0" smtClean="0"/>
              <a:t>n’a </a:t>
            </a:r>
            <a:r>
              <a:rPr lang="fr-CA" sz="2400" b="1" dirty="0"/>
              <a:t>pas à avoir des connaissances au niveau </a:t>
            </a:r>
            <a:r>
              <a:rPr lang="fr-CA" sz="2400" b="1" dirty="0" smtClean="0"/>
              <a:t>de </a:t>
            </a:r>
            <a:r>
              <a:rPr lang="fr-CA" sz="2400" b="1" dirty="0"/>
              <a:t>la </a:t>
            </a:r>
            <a:r>
              <a:rPr lang="fr-CA" sz="2400" b="1" dirty="0" smtClean="0"/>
              <a:t>lecture, car…</a:t>
            </a:r>
            <a:endParaRPr lang="fr-CA" sz="2400" b="1" dirty="0"/>
          </a:p>
          <a:p>
            <a:r>
              <a:rPr lang="fr-CA" sz="2400" dirty="0" smtClean="0"/>
              <a:t>L’audio est présente pour les informations.</a:t>
            </a:r>
            <a:endParaRPr lang="fr-CA" sz="2400" dirty="0"/>
          </a:p>
          <a:p>
            <a:pPr marL="0" indent="0">
              <a:buNone/>
            </a:pPr>
            <a:endParaRPr lang="fr-CA" sz="2400" dirty="0" smtClean="0"/>
          </a:p>
          <a:p>
            <a:r>
              <a:rPr lang="fr-CA" sz="2400" dirty="0" smtClean="0"/>
              <a:t>L’élève peut demander de l’aide à un personnage au besoin</a:t>
            </a:r>
          </a:p>
          <a:p>
            <a:pPr marL="0" indent="0">
              <a:buNone/>
            </a:pPr>
            <a:endParaRPr lang="fr-CA" sz="2400" dirty="0" smtClean="0"/>
          </a:p>
          <a:p>
            <a:r>
              <a:rPr lang="fr-CA" sz="2400" dirty="0" smtClean="0">
                <a:effectLst/>
              </a:rPr>
              <a:t>En cas d’erreur, un personnage se manifeste auprès de l’élève.</a:t>
            </a:r>
          </a:p>
          <a:p>
            <a:endParaRPr lang="fr-CA" sz="2400" dirty="0"/>
          </a:p>
          <a:p>
            <a:r>
              <a:rPr lang="fr-CA" sz="2400" dirty="0" smtClean="0">
                <a:effectLst/>
              </a:rPr>
              <a:t> Une démonstration animée est présentée pour chaque activité, illustrant à l’enfant comment elle se réalise en lui donnant la chance de jouer de façon autonome.</a:t>
            </a:r>
          </a:p>
          <a:p>
            <a:endParaRPr lang="fr-CA" sz="2400" dirty="0" smtClean="0">
              <a:effectLst/>
            </a:endParaRPr>
          </a:p>
          <a:p>
            <a:r>
              <a:rPr lang="fr-CA" sz="2400" dirty="0" smtClean="0"/>
              <a:t>Des capsules vidéos sont présentées </a:t>
            </a:r>
          </a:p>
          <a:p>
            <a:pPr marL="0" indent="0">
              <a:buNone/>
            </a:pPr>
            <a:r>
              <a:rPr lang="fr-CA" sz="2400" dirty="0" smtClean="0"/>
              <a:t>     -conseils affectifs (10 conseils par degré en lien avec différents  </a:t>
            </a:r>
          </a:p>
          <a:p>
            <a:pPr marL="0" indent="0">
              <a:buNone/>
            </a:pPr>
            <a:r>
              <a:rPr lang="fr-CA" sz="2400" dirty="0"/>
              <a:t> </a:t>
            </a:r>
            <a:r>
              <a:rPr lang="fr-CA" sz="2400" dirty="0" smtClean="0"/>
              <a:t>     comportements)</a:t>
            </a:r>
          </a:p>
          <a:p>
            <a:pPr marL="0" indent="0">
              <a:buNone/>
            </a:pPr>
            <a:r>
              <a:rPr lang="fr-CA" sz="2400" dirty="0" smtClean="0"/>
              <a:t>     -Trucs pédagogiques (pour en savoir plus…)</a:t>
            </a:r>
          </a:p>
          <a:p>
            <a:pPr marL="0" indent="0">
              <a:buNone/>
            </a:pPr>
            <a:r>
              <a:rPr lang="fr-CA" sz="2400" dirty="0"/>
              <a:t> </a:t>
            </a:r>
            <a:r>
              <a:rPr lang="fr-CA" sz="2400" dirty="0" smtClean="0"/>
              <a:t>    -Autres suggestions d’activités pour la maison</a:t>
            </a:r>
          </a:p>
          <a:p>
            <a:endParaRPr lang="fr-CA" sz="2400" dirty="0" smtClean="0">
              <a:effectLst/>
            </a:endParaRPr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endParaRPr lang="fr-CA" sz="2400" dirty="0" smtClean="0">
              <a:effectLst/>
            </a:endParaRPr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endParaRPr lang="fr-CA" sz="2400" dirty="0"/>
          </a:p>
        </p:txBody>
      </p:sp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2" cstate="print"/>
          <a:srcRect l="1837" t="2503" r="1712" b="60013"/>
          <a:stretch>
            <a:fillRect/>
          </a:stretch>
        </p:blipFill>
        <p:spPr>
          <a:xfrm>
            <a:off x="107504" y="56924"/>
            <a:ext cx="8714659" cy="87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47" y="274638"/>
            <a:ext cx="8299853" cy="1143000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/>
            </a:r>
            <a:br>
              <a:rPr lang="fr-CA" b="1" dirty="0" smtClean="0"/>
            </a:b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47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pPr marL="0" indent="0">
              <a:buNone/>
            </a:pPr>
            <a:endParaRPr lang="fr-CA" sz="2400" dirty="0"/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pPr marL="0" indent="0">
              <a:buNone/>
            </a:pPr>
            <a:r>
              <a:rPr lang="fr-CA" sz="2400" dirty="0" smtClean="0">
                <a:effectLst/>
              </a:rPr>
              <a:t>Merci de votre présence, en espérant que cette ressource numérique gratuite et amusante vous soit utile et agréable! </a:t>
            </a:r>
            <a:r>
              <a:rPr lang="fr-CA" sz="2400" dirty="0" smtClean="0">
                <a:effectLst/>
                <a:sym typeface="Wingdings" panose="05000000000000000000" pitchFamily="2" charset="2"/>
              </a:rPr>
              <a:t></a:t>
            </a:r>
            <a:endParaRPr lang="fr-CA" sz="2400" dirty="0" smtClean="0">
              <a:effectLst/>
            </a:endParaRPr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endParaRPr lang="fr-CA" sz="2400" dirty="0" smtClean="0">
              <a:effectLst/>
            </a:endParaRPr>
          </a:p>
          <a:p>
            <a:pPr marL="0" indent="0">
              <a:buNone/>
            </a:pPr>
            <a:r>
              <a:rPr lang="fr-CA" sz="2400" dirty="0" smtClean="0">
                <a:effectLst/>
              </a:rPr>
              <a:t>Dany Laflamme</a:t>
            </a:r>
          </a:p>
          <a:p>
            <a:pPr marL="0" indent="0">
              <a:buNone/>
            </a:pPr>
            <a:r>
              <a:rPr lang="fr-CA" sz="2400" dirty="0" smtClean="0"/>
              <a:t>Marjolaine Morin</a:t>
            </a:r>
            <a:endParaRPr lang="fr-CA" sz="2400" dirty="0" smtClean="0">
              <a:effectLst/>
            </a:endParaRPr>
          </a:p>
          <a:p>
            <a:endParaRPr lang="fr-CA" sz="2400" dirty="0"/>
          </a:p>
        </p:txBody>
      </p:sp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2" cstate="print"/>
          <a:srcRect l="1837" t="2503" r="1712" b="60013"/>
          <a:stretch>
            <a:fillRect/>
          </a:stretch>
        </p:blipFill>
        <p:spPr>
          <a:xfrm>
            <a:off x="107504" y="56924"/>
            <a:ext cx="8714659" cy="250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7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39898" y="7105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9898" y="3284984"/>
            <a:ext cx="8659642" cy="33843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CA" sz="2800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CA" sz="3200" b="1" dirty="0" smtClean="0">
                <a:solidFill>
                  <a:schemeClr val="bg2">
                    <a:lumMod val="10000"/>
                  </a:schemeClr>
                </a:solidFill>
              </a:rPr>
              <a:t>Ressource en ligne gratuite visant à soutenir la réussite des premiers apprentissages de la lecture pour les jeunes enfants à l’aide de différentes activités amusantes.</a:t>
            </a:r>
          </a:p>
          <a:p>
            <a:endParaRPr lang="fr-CA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CA" sz="2800" b="1" dirty="0"/>
          </a:p>
          <a:p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2038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800" b="1" dirty="0" smtClean="0">
                <a:solidFill>
                  <a:schemeClr val="tx1"/>
                </a:solidFill>
              </a:rPr>
              <a:t>Clientèle ciblée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Élèves de la maternelle 5 ans à la 2</a:t>
            </a:r>
            <a:r>
              <a:rPr lang="fr-CA" sz="2800" baseline="30000" dirty="0" smtClean="0">
                <a:solidFill>
                  <a:schemeClr val="tx1"/>
                </a:solidFill>
              </a:rPr>
              <a:t>e</a:t>
            </a:r>
            <a:r>
              <a:rPr lang="fr-CA" sz="2800" dirty="0" smtClean="0">
                <a:solidFill>
                  <a:schemeClr val="tx1"/>
                </a:solidFill>
              </a:rPr>
              <a:t> année du primaire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Leurs enseignants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Leurs parents</a:t>
            </a:r>
            <a:endParaRPr lang="fr-C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800" b="1" dirty="0" smtClean="0">
                <a:solidFill>
                  <a:schemeClr val="tx1"/>
                </a:solidFill>
              </a:rPr>
              <a:t>ABRACADABRA ne remplace pas l’enseignement, c’est une belle ressource complémentaire pour l’apprentissage de la lecture et l’écriture.</a:t>
            </a:r>
          </a:p>
        </p:txBody>
      </p:sp>
    </p:spTree>
    <p:extLst>
      <p:ext uri="{BB962C8B-B14F-4D97-AF65-F5344CB8AC3E}">
        <p14:creationId xmlns:p14="http://schemas.microsoft.com/office/powerpoint/2010/main" val="36609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107504" y="0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1885201" y="2636912"/>
            <a:ext cx="5328592" cy="14303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CA" sz="2400" dirty="0" smtClean="0">
                <a:solidFill>
                  <a:schemeClr val="bg2">
                    <a:lumMod val="10000"/>
                  </a:schemeClr>
                </a:solidFill>
              </a:rPr>
              <a:t>La zone </a:t>
            </a:r>
            <a:r>
              <a:rPr lang="fr-CA" sz="2400" b="1" dirty="0" smtClean="0">
                <a:solidFill>
                  <a:schemeClr val="bg2">
                    <a:lumMod val="10000"/>
                  </a:schemeClr>
                </a:solidFill>
              </a:rPr>
              <a:t>Enseignant</a:t>
            </a:r>
          </a:p>
          <a:p>
            <a:pPr algn="ctr"/>
            <a:endParaRPr lang="fr-CA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CA" sz="2000" dirty="0">
                <a:solidFill>
                  <a:schemeClr val="bg2">
                    <a:lumMod val="10000"/>
                  </a:schemeClr>
                </a:solidFill>
              </a:rPr>
              <a:t>http://</a:t>
            </a:r>
            <a:r>
              <a:rPr lang="fr-CA" sz="2000" dirty="0" smtClean="0">
                <a:solidFill>
                  <a:schemeClr val="bg2">
                    <a:lumMod val="10000"/>
                  </a:schemeClr>
                </a:solidFill>
              </a:rPr>
              <a:t>grover.concordia.ca/resources/abra</a:t>
            </a:r>
          </a:p>
          <a:p>
            <a:pPr algn="ctr"/>
            <a:r>
              <a:rPr lang="fr-CA" sz="2000" dirty="0" smtClean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fr-CA" sz="2000" dirty="0" err="1" smtClean="0">
                <a:solidFill>
                  <a:schemeClr val="bg2">
                    <a:lumMod val="10000"/>
                  </a:schemeClr>
                </a:solidFill>
              </a:rPr>
              <a:t>teacher</a:t>
            </a:r>
            <a:r>
              <a:rPr lang="fr-CA" sz="2000" dirty="0" smtClean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fr-CA" sz="2000" dirty="0" err="1" smtClean="0">
                <a:solidFill>
                  <a:schemeClr val="bg2">
                    <a:lumMod val="10000"/>
                  </a:schemeClr>
                </a:solidFill>
              </a:rPr>
              <a:t>fr</a:t>
            </a:r>
            <a:r>
              <a:rPr lang="fr-CA" sz="2000" dirty="0">
                <a:solidFill>
                  <a:schemeClr val="bg2">
                    <a:lumMod val="10000"/>
                  </a:schemeClr>
                </a:solidFill>
              </a:rPr>
              <a:t>/</a:t>
            </a:r>
            <a:endParaRPr lang="fr-CA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fr-CA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85201" y="4149080"/>
            <a:ext cx="5328592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solidFill>
                  <a:schemeClr val="bg2">
                    <a:lumMod val="10000"/>
                  </a:schemeClr>
                </a:solidFill>
              </a:rPr>
              <a:t>La zone </a:t>
            </a:r>
            <a:r>
              <a:rPr lang="fr-CA" sz="2400" b="1" dirty="0" smtClean="0">
                <a:solidFill>
                  <a:schemeClr val="bg2">
                    <a:lumMod val="10000"/>
                  </a:schemeClr>
                </a:solidFill>
              </a:rPr>
              <a:t>Élève</a:t>
            </a:r>
          </a:p>
          <a:p>
            <a:pPr algn="ctr"/>
            <a:endParaRPr lang="fr-CA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CA" sz="2400" dirty="0">
                <a:solidFill>
                  <a:schemeClr val="bg2">
                    <a:lumMod val="10000"/>
                  </a:schemeClr>
                </a:solidFill>
              </a:rPr>
              <a:t>http://petitabra.concordia.ca/</a:t>
            </a:r>
          </a:p>
        </p:txBody>
      </p:sp>
      <p:sp>
        <p:nvSpPr>
          <p:cNvPr id="7" name="Rectangle 6"/>
          <p:cNvSpPr/>
          <p:nvPr/>
        </p:nvSpPr>
        <p:spPr>
          <a:xfrm>
            <a:off x="1885201" y="5540005"/>
            <a:ext cx="5328592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solidFill>
                  <a:schemeClr val="bg2">
                    <a:lumMod val="10000"/>
                  </a:schemeClr>
                </a:solidFill>
              </a:rPr>
              <a:t>La zone </a:t>
            </a:r>
            <a:r>
              <a:rPr lang="fr-CA" sz="2400" b="1" dirty="0" smtClean="0">
                <a:solidFill>
                  <a:schemeClr val="bg2">
                    <a:lumMod val="10000"/>
                  </a:schemeClr>
                </a:solidFill>
              </a:rPr>
              <a:t>Parent</a:t>
            </a:r>
          </a:p>
          <a:p>
            <a:pPr algn="ctr"/>
            <a:endParaRPr lang="fr-CA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CA" sz="2400" dirty="0">
                <a:solidFill>
                  <a:schemeClr val="bg2">
                    <a:lumMod val="10000"/>
                  </a:schemeClr>
                </a:solidFill>
              </a:rPr>
              <a:t>http://petitabra.concordia.ca/</a:t>
            </a:r>
          </a:p>
        </p:txBody>
      </p:sp>
    </p:spTree>
    <p:extLst>
      <p:ext uri="{BB962C8B-B14F-4D97-AF65-F5344CB8AC3E}">
        <p14:creationId xmlns:p14="http://schemas.microsoft.com/office/powerpoint/2010/main" val="31670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295232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005064"/>
            <a:ext cx="8659642" cy="26642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800" b="1" dirty="0" smtClean="0">
                <a:solidFill>
                  <a:schemeClr val="bg2">
                    <a:lumMod val="10000"/>
                  </a:schemeClr>
                </a:solidFill>
              </a:rPr>
              <a:t>Activité brise-glace</a:t>
            </a:r>
          </a:p>
          <a:p>
            <a:pPr algn="ctr"/>
            <a:r>
              <a:rPr lang="fr-CA" sz="2800" dirty="0" smtClean="0">
                <a:solidFill>
                  <a:schemeClr val="bg2">
                    <a:lumMod val="10000"/>
                  </a:schemeClr>
                </a:solidFill>
              </a:rPr>
              <a:t>Zone </a:t>
            </a:r>
            <a:r>
              <a:rPr lang="fr-CA" sz="2800" b="1" dirty="0" smtClean="0">
                <a:solidFill>
                  <a:schemeClr val="bg2">
                    <a:lumMod val="10000"/>
                  </a:schemeClr>
                </a:solidFill>
              </a:rPr>
              <a:t>Élève</a:t>
            </a:r>
          </a:p>
          <a:p>
            <a:pPr algn="ctr"/>
            <a:r>
              <a:rPr lang="fr-CA" sz="2800" dirty="0">
                <a:solidFill>
                  <a:schemeClr val="tx1"/>
                </a:solidFill>
              </a:rPr>
              <a:t>Je joue avec les sons et les </a:t>
            </a:r>
            <a:r>
              <a:rPr lang="fr-CA" sz="2800" dirty="0" smtClean="0">
                <a:solidFill>
                  <a:schemeClr val="tx1"/>
                </a:solidFill>
              </a:rPr>
              <a:t>lettres / </a:t>
            </a:r>
          </a:p>
          <a:p>
            <a:pPr algn="ctr"/>
            <a:r>
              <a:rPr lang="fr-CA" sz="2800" dirty="0" smtClean="0">
                <a:solidFill>
                  <a:schemeClr val="tx1"/>
                </a:solidFill>
              </a:rPr>
              <a:t> </a:t>
            </a:r>
            <a:r>
              <a:rPr lang="fr-CA" sz="2800" dirty="0">
                <a:solidFill>
                  <a:schemeClr val="tx1"/>
                </a:solidFill>
              </a:rPr>
              <a:t>Capsules de sons avec </a:t>
            </a:r>
            <a:r>
              <a:rPr lang="fr-CA" sz="2800" dirty="0" smtClean="0">
                <a:solidFill>
                  <a:schemeClr val="tx1"/>
                </a:solidFill>
              </a:rPr>
              <a:t>l’image</a:t>
            </a:r>
          </a:p>
          <a:p>
            <a:pPr algn="ctr"/>
            <a:r>
              <a:rPr lang="fr-CA" sz="2000" dirty="0">
                <a:solidFill>
                  <a:schemeClr val="tx1"/>
                </a:solidFill>
                <a:hlinkClick r:id="rId4"/>
              </a:rPr>
              <a:t>http://petitabra.concordia.ca</a:t>
            </a:r>
            <a:r>
              <a:rPr lang="fr-CA" sz="2000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fr-CA" sz="2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CA" sz="2000" dirty="0" smtClean="0">
                <a:solidFill>
                  <a:schemeClr val="tx1"/>
                </a:solidFill>
              </a:rPr>
              <a:t>Syllabes orales et syllabes écrites (quoi? Pourquoi? Comment?)</a:t>
            </a:r>
          </a:p>
          <a:p>
            <a:pPr algn="ctr"/>
            <a:endParaRPr lang="fr-C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600" dirty="0">
                <a:solidFill>
                  <a:schemeClr val="bg2">
                    <a:lumMod val="10000"/>
                  </a:schemeClr>
                </a:solidFill>
              </a:rPr>
              <a:t>La zone </a:t>
            </a:r>
            <a:r>
              <a:rPr lang="fr-CA" sz="3600" b="1" dirty="0">
                <a:solidFill>
                  <a:schemeClr val="bg2">
                    <a:lumMod val="10000"/>
                  </a:schemeClr>
                </a:solidFill>
              </a:rPr>
              <a:t>Enseignant</a:t>
            </a:r>
            <a:endParaRPr lang="fr-CA" sz="3600" b="1" dirty="0" smtClean="0">
              <a:solidFill>
                <a:schemeClr val="bg2">
                  <a:lumMod val="10000"/>
                </a:schemeClr>
              </a:solidFill>
              <a:hlinkClick r:id="rId4"/>
            </a:endParaRPr>
          </a:p>
          <a:p>
            <a:pPr algn="ctr"/>
            <a:r>
              <a:rPr lang="fr-CA" sz="1200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http</a:t>
            </a:r>
            <a:r>
              <a:rPr lang="fr-CA" sz="1200" dirty="0">
                <a:solidFill>
                  <a:schemeClr val="bg2">
                    <a:lumMod val="10000"/>
                  </a:schemeClr>
                </a:solidFill>
                <a:hlinkClick r:id="rId4"/>
              </a:rPr>
              <a:t>://</a:t>
            </a:r>
            <a:r>
              <a:rPr lang="fr-CA" sz="1200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grover.concordia.ca/resources/abra/teacher/fr/</a:t>
            </a:r>
            <a:endParaRPr lang="fr-CA" sz="1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47" y="274638"/>
            <a:ext cx="8299853" cy="1143000"/>
          </a:xfrm>
        </p:spPr>
        <p:txBody>
          <a:bodyPr>
            <a:normAutofit/>
          </a:bodyPr>
          <a:lstStyle/>
          <a:p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47" y="1417638"/>
            <a:ext cx="8229600" cy="5440362"/>
          </a:xfrm>
        </p:spPr>
        <p:txBody>
          <a:bodyPr>
            <a:normAutofit/>
          </a:bodyPr>
          <a:lstStyle/>
          <a:p>
            <a:endParaRPr lang="fr-CA" sz="2400" dirty="0" smtClean="0">
              <a:effectLst/>
            </a:endParaRPr>
          </a:p>
          <a:p>
            <a:pPr marL="0" indent="0" fontAlgn="base">
              <a:buNone/>
            </a:pPr>
            <a:endParaRPr lang="fr-CA" sz="2400" dirty="0" smtClean="0"/>
          </a:p>
          <a:p>
            <a:pPr marL="0" indent="0" fontAlgn="base">
              <a:buNone/>
            </a:pPr>
            <a:r>
              <a:rPr lang="fr-CA" sz="2400" dirty="0" smtClean="0"/>
              <a:t>Le </a:t>
            </a:r>
            <a:r>
              <a:rPr lang="fr-CA" sz="2400" dirty="0"/>
              <a:t>guide pédagogique </a:t>
            </a:r>
            <a:r>
              <a:rPr lang="fr-CA" sz="2400" dirty="0" smtClean="0"/>
              <a:t>comprend :</a:t>
            </a:r>
          </a:p>
          <a:p>
            <a:pPr marL="0" indent="0" fontAlgn="base">
              <a:buNone/>
            </a:pPr>
            <a:endParaRPr lang="fr-CA" sz="2400" dirty="0"/>
          </a:p>
          <a:p>
            <a:pPr fontAlgn="base"/>
            <a:r>
              <a:rPr lang="fr-CA" sz="2400" dirty="0"/>
              <a:t>Les principes directeurs d’ABRACADABRA </a:t>
            </a:r>
          </a:p>
          <a:p>
            <a:pPr fontAlgn="base"/>
            <a:r>
              <a:rPr lang="fr-CA" sz="2400" dirty="0"/>
              <a:t>Les habiletés ciblées </a:t>
            </a:r>
          </a:p>
          <a:p>
            <a:pPr fontAlgn="base"/>
            <a:r>
              <a:rPr lang="fr-CA" sz="2400" dirty="0" smtClean="0"/>
              <a:t>Le contenu de la ressource en ligne ABRACADABRA</a:t>
            </a:r>
            <a:endParaRPr lang="fr-CA" sz="2400" dirty="0"/>
          </a:p>
          <a:p>
            <a:pPr fontAlgn="base"/>
            <a:r>
              <a:rPr lang="fr-CA" sz="2400" dirty="0"/>
              <a:t>Des activités supplémentaires </a:t>
            </a:r>
            <a:r>
              <a:rPr lang="fr-CA" sz="2400" dirty="0" smtClean="0"/>
              <a:t>: en développement</a:t>
            </a:r>
            <a:endParaRPr lang="fr-CA" sz="2400" dirty="0"/>
          </a:p>
          <a:p>
            <a:pPr fontAlgn="base"/>
            <a:r>
              <a:rPr lang="fr-CA" sz="2400" dirty="0"/>
              <a:t>Des interventions visant à soutenir les </a:t>
            </a:r>
            <a:r>
              <a:rPr lang="fr-CA" sz="2400" dirty="0" smtClean="0"/>
              <a:t>élèves: en développement</a:t>
            </a:r>
            <a:endParaRPr lang="fr-CA" sz="2400" dirty="0"/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pPr marL="0" indent="0">
              <a:buNone/>
            </a:pPr>
            <a:endParaRPr lang="fr-CA" sz="2400" dirty="0" smtClean="0">
              <a:effectLst/>
            </a:endParaRPr>
          </a:p>
          <a:p>
            <a:endParaRPr lang="fr-CA" sz="2400" dirty="0"/>
          </a:p>
        </p:txBody>
      </p:sp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2" cstate="print"/>
          <a:srcRect l="1837" t="2503" r="1712" b="60013"/>
          <a:stretch>
            <a:fillRect/>
          </a:stretch>
        </p:blipFill>
        <p:spPr>
          <a:xfrm>
            <a:off x="72377" y="188640"/>
            <a:ext cx="8928992" cy="171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ccueil_actuel_ABRA.jpg"/>
          <p:cNvPicPr>
            <a:picLocks noChangeAspect="1"/>
          </p:cNvPicPr>
          <p:nvPr/>
        </p:nvPicPr>
        <p:blipFill>
          <a:blip r:embed="rId3" cstate="print"/>
          <a:srcRect l="1837" t="2503" r="1712" b="60013"/>
          <a:stretch>
            <a:fillRect/>
          </a:stretch>
        </p:blipFill>
        <p:spPr>
          <a:xfrm>
            <a:off x="27175" y="764704"/>
            <a:ext cx="8883987" cy="33843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/>
          <a:lstStyle/>
          <a:p>
            <a:r>
              <a:rPr lang="en-CA" b="1" dirty="0"/>
              <a:t/>
            </a:r>
            <a:br>
              <a:rPr lang="en-CA" b="1" dirty="0"/>
            </a:b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51520" y="4293096"/>
            <a:ext cx="8659642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fr-CA" sz="2000" b="1" dirty="0" smtClean="0">
                <a:solidFill>
                  <a:schemeClr val="tx1"/>
                </a:solidFill>
              </a:rPr>
              <a:t>Les principes directeurs d’ABRACADABRA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>
                <a:solidFill>
                  <a:schemeClr val="tx1"/>
                </a:solidFill>
              </a:rPr>
              <a:t> </a:t>
            </a:r>
            <a:r>
              <a:rPr lang="fr-CA" dirty="0" smtClean="0">
                <a:solidFill>
                  <a:schemeClr val="tx1"/>
                </a:solidFill>
              </a:rPr>
              <a:t>Prendre en considération les particularités de la langue française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</a:rPr>
              <a:t> Privilégier une approche équilibrée: enseignement explicite centré sur le sens dans un contexte le plus authentique possible</a:t>
            </a:r>
          </a:p>
          <a:p>
            <a:pPr algn="ctr" fontAlgn="base"/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9342</TotalTime>
  <Words>494</Words>
  <Application>Microsoft Office PowerPoint</Application>
  <PresentationFormat>Affichage à l'écran (4:3)</PresentationFormat>
  <Paragraphs>146</Paragraphs>
  <Slides>18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Thème Office</vt:lpstr>
      <vt:lpstr> </vt:lpstr>
      <vt:lpstr> </vt:lpstr>
      <vt:lpstr> </vt:lpstr>
      <vt:lpstr> </vt:lpstr>
      <vt:lpstr> </vt:lpstr>
      <vt:lpstr> </vt:lpstr>
      <vt:lpstr> </vt:lpstr>
      <vt:lpstr>Présentation PowerPoint</vt:lpstr>
      <vt:lpstr> </vt:lpstr>
      <vt:lpstr> </vt:lpstr>
      <vt:lpstr> </vt:lpstr>
      <vt:lpstr> </vt:lpstr>
      <vt:lpstr> </vt:lpstr>
      <vt:lpstr> </vt:lpstr>
      <vt:lpstr> </vt:lpstr>
      <vt:lpstr> </vt:lpstr>
      <vt:lpstr> Intéressant…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Laflamme Dany</cp:lastModifiedBy>
  <cp:revision>129</cp:revision>
  <dcterms:created xsi:type="dcterms:W3CDTF">2014-10-07T13:12:31Z</dcterms:created>
  <dcterms:modified xsi:type="dcterms:W3CDTF">2016-10-20T19:00:40Z</dcterms:modified>
</cp:coreProperties>
</file>